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02438" cy="99345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C2EA"/>
    <a:srgbClr val="FFCCCC"/>
    <a:srgbClr val="A50021"/>
    <a:srgbClr val="0000CC"/>
    <a:srgbClr val="993366"/>
    <a:srgbClr val="FF3300"/>
    <a:srgbClr val="CC0000"/>
    <a:srgbClr val="006666"/>
    <a:srgbClr val="80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43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90" y="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817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9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91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36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22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66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5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17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78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504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3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52D2-0DE7-44AC-89A0-4C64961FDD4D}" type="datetimeFigureOut">
              <a:rPr lang="ko-KR" altLang="en-US" smtClean="0"/>
              <a:t>2025-08-20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06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E9407DE0-AA2E-45AC-9BAC-91E1A6D47201}"/>
              </a:ext>
            </a:extLst>
          </p:cNvPr>
          <p:cNvGrpSpPr/>
          <p:nvPr/>
        </p:nvGrpSpPr>
        <p:grpSpPr>
          <a:xfrm>
            <a:off x="242469" y="1018302"/>
            <a:ext cx="1982599" cy="1024173"/>
            <a:chOff x="748494" y="1085414"/>
            <a:chExt cx="1982599" cy="1024173"/>
          </a:xfrm>
        </p:grpSpPr>
        <p:sp>
          <p:nvSpPr>
            <p:cNvPr id="12" name="직사각형 11"/>
            <p:cNvSpPr/>
            <p:nvPr/>
          </p:nvSpPr>
          <p:spPr>
            <a:xfrm>
              <a:off x="1493697" y="1542194"/>
              <a:ext cx="1237396" cy="567393"/>
            </a:xfrm>
            <a:prstGeom prst="rect">
              <a:avLst/>
            </a:prstGeom>
            <a:noFill/>
            <a:ln w="12700">
              <a:solidFill>
                <a:srgbClr val="A500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ko-KR" sz="1000" dirty="0">
                  <a:solidFill>
                    <a:schemeClr val="tx1"/>
                  </a:solidFill>
                </a:rPr>
                <a:t>SoC</a:t>
              </a: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나노기술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임베디드시스템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19" name="대각선 방향의 모서리가 둥근 사각형 18"/>
            <p:cNvSpPr/>
            <p:nvPr/>
          </p:nvSpPr>
          <p:spPr>
            <a:xfrm>
              <a:off x="748494" y="1085414"/>
              <a:ext cx="1086416" cy="710458"/>
            </a:xfrm>
            <a:prstGeom prst="round2DiagRect">
              <a:avLst/>
            </a:prstGeom>
            <a:solidFill>
              <a:srgbClr val="A50021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Hardware</a:t>
              </a:r>
              <a:endParaRPr lang="ko-KR" altLang="en-US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047497" y="236959"/>
            <a:ext cx="8289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/>
              <a:t>25</a:t>
            </a:r>
            <a:r>
              <a:rPr lang="ko-KR" altLang="en-US" sz="2800" b="1" dirty="0"/>
              <a:t>년도 컴퓨터공학과 대학원 주요교과목 이수체계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688215" y="3394358"/>
            <a:ext cx="1705231" cy="4360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임베디드운영체제특론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고급운영체제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688214" y="3982306"/>
            <a:ext cx="1705231" cy="7289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디바이스드라이버특론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스토리지시스템특론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에너지스토리지관리및제어시스템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23" name="아래쪽 화살표 22"/>
          <p:cNvSpPr/>
          <p:nvPr/>
        </p:nvSpPr>
        <p:spPr>
          <a:xfrm>
            <a:off x="3396667" y="3837031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2688215" y="2944995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빅데이터분석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29" name="아래쪽 화살표 28"/>
          <p:cNvSpPr/>
          <p:nvPr/>
        </p:nvSpPr>
        <p:spPr>
          <a:xfrm>
            <a:off x="3416998" y="2801218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2688218" y="2225651"/>
            <a:ext cx="1705231" cy="5618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고급데이터베이스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데이터마이닝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빅데이터관리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40701" y="2225651"/>
            <a:ext cx="1701451" cy="42656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컴퓨터구조특론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저전력설계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540701" y="2812845"/>
            <a:ext cx="1701452" cy="1024186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임베디드시스템설계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병렬처리시스템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컴퓨터보안특론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차세대메모리시스템</a:t>
            </a:r>
            <a:br>
              <a:rPr lang="en-US" altLang="ko-KR" sz="1000" dirty="0">
                <a:solidFill>
                  <a:schemeClr val="tx1"/>
                </a:solidFill>
              </a:rPr>
            </a:br>
            <a:r>
              <a:rPr lang="ko-KR" altLang="en-US" sz="1000" dirty="0" err="1">
                <a:solidFill>
                  <a:schemeClr val="tx1"/>
                </a:solidFill>
              </a:rPr>
              <a:t>특론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39" name="아래쪽 화살표 38"/>
          <p:cNvSpPr/>
          <p:nvPr/>
        </p:nvSpPr>
        <p:spPr>
          <a:xfrm>
            <a:off x="1288284" y="2661061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8829178" y="2225651"/>
            <a:ext cx="1515602" cy="2943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영상처리시스템특론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8829177" y="2674794"/>
            <a:ext cx="1515602" cy="5618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신경회로망</a:t>
            </a:r>
            <a:r>
              <a:rPr lang="en-US" altLang="ko-KR" sz="900" dirty="0">
                <a:solidFill>
                  <a:schemeClr val="tx1"/>
                </a:solidFill>
              </a:rPr>
              <a:t>II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지능형신호처리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감시정찰경계프로젝트</a:t>
            </a:r>
          </a:p>
        </p:txBody>
      </p:sp>
      <p:sp>
        <p:nvSpPr>
          <p:cNvPr id="45" name="아래쪽 화살표 44"/>
          <p:cNvSpPr/>
          <p:nvPr/>
        </p:nvSpPr>
        <p:spPr>
          <a:xfrm>
            <a:off x="9581431" y="2524424"/>
            <a:ext cx="268022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/>
          </a:p>
        </p:txBody>
      </p:sp>
      <p:sp>
        <p:nvSpPr>
          <p:cNvPr id="47" name="직사각형 46"/>
          <p:cNvSpPr/>
          <p:nvPr/>
        </p:nvSpPr>
        <p:spPr>
          <a:xfrm>
            <a:off x="8829178" y="3390053"/>
            <a:ext cx="1515602" cy="4265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고속비디오처리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컴퓨터비전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6687017" y="2230078"/>
            <a:ext cx="1705231" cy="4309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정보통신특론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사물인터넷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6687017" y="2832463"/>
            <a:ext cx="1705231" cy="6443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유비쿼터스네트워크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차세대정보통신기술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b="1" dirty="0" err="1">
                <a:solidFill>
                  <a:schemeClr val="tx1"/>
                </a:solidFill>
              </a:rPr>
              <a:t>차세대지능형네트워크</a:t>
            </a:r>
            <a:br>
              <a:rPr lang="en-US" altLang="ko-KR" sz="1000" b="1" dirty="0">
                <a:solidFill>
                  <a:schemeClr val="tx1"/>
                </a:solidFill>
              </a:rPr>
            </a:br>
            <a:r>
              <a:rPr lang="en-US" altLang="ko-KR" sz="1000" b="1" dirty="0">
                <a:solidFill>
                  <a:schemeClr val="tx1"/>
                </a:solidFill>
              </a:rPr>
              <a:t>(</a:t>
            </a:r>
            <a:r>
              <a:rPr lang="ko-KR" altLang="en-US" sz="1000" b="1" dirty="0">
                <a:solidFill>
                  <a:schemeClr val="tx1"/>
                </a:solidFill>
              </a:rPr>
              <a:t>이기종네트워크</a:t>
            </a:r>
            <a:r>
              <a:rPr lang="en-US" altLang="ko-KR" sz="10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0" name="아래쪽 화살표 49"/>
          <p:cNvSpPr/>
          <p:nvPr/>
        </p:nvSpPr>
        <p:spPr>
          <a:xfrm>
            <a:off x="7395470" y="2666463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/>
          <p:cNvSpPr/>
          <p:nvPr/>
        </p:nvSpPr>
        <p:spPr>
          <a:xfrm>
            <a:off x="8829175" y="4429829"/>
            <a:ext cx="1515603" cy="22478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머신러닝</a:t>
            </a:r>
            <a:r>
              <a:rPr lang="en-US" altLang="ko-KR" sz="900" dirty="0">
                <a:solidFill>
                  <a:schemeClr val="tx1"/>
                </a:solidFill>
              </a:rPr>
              <a:t>I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8829175" y="4800199"/>
            <a:ext cx="1515603" cy="4777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머신러닝</a:t>
            </a:r>
            <a:r>
              <a:rPr lang="en-US" altLang="ko-KR" sz="900" dirty="0">
                <a:solidFill>
                  <a:schemeClr val="tx1"/>
                </a:solidFill>
              </a:rPr>
              <a:t>II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인공지능알고리즘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고급인공지능알고리즘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53" name="아래쪽 화살표 52"/>
          <p:cNvSpPr/>
          <p:nvPr/>
        </p:nvSpPr>
        <p:spPr>
          <a:xfrm>
            <a:off x="9529389" y="4659320"/>
            <a:ext cx="256261" cy="134889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 dirty="0"/>
          </a:p>
        </p:txBody>
      </p:sp>
      <p:sp>
        <p:nvSpPr>
          <p:cNvPr id="55" name="직사각형 54"/>
          <p:cNvSpPr/>
          <p:nvPr/>
        </p:nvSpPr>
        <p:spPr>
          <a:xfrm>
            <a:off x="8829177" y="3971920"/>
            <a:ext cx="1515602" cy="3046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고급비디오처리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>
                <a:solidFill>
                  <a:schemeClr val="tx1"/>
                </a:solidFill>
              </a:rPr>
              <a:t>신호압축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57" name="아래쪽 화살표 56"/>
          <p:cNvSpPr/>
          <p:nvPr/>
        </p:nvSpPr>
        <p:spPr>
          <a:xfrm>
            <a:off x="9537628" y="3825348"/>
            <a:ext cx="256261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/>
          </a:p>
        </p:txBody>
      </p:sp>
      <p:sp>
        <p:nvSpPr>
          <p:cNvPr id="59" name="직사각형 58"/>
          <p:cNvSpPr/>
          <p:nvPr/>
        </p:nvSpPr>
        <p:spPr>
          <a:xfrm>
            <a:off x="10482734" y="3391004"/>
            <a:ext cx="1547099" cy="7905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900" dirty="0">
                <a:solidFill>
                  <a:schemeClr val="tx1"/>
                </a:solidFill>
              </a:rPr>
              <a:t>Multivariate/multiscale data analysis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다변량데이터주파수</a:t>
            </a:r>
            <a:br>
              <a:rPr lang="en-US" altLang="ko-KR" sz="900" dirty="0">
                <a:solidFill>
                  <a:schemeClr val="tx1"/>
                </a:solidFill>
              </a:rPr>
            </a:br>
            <a:r>
              <a:rPr lang="ko-KR" altLang="en-US" sz="900" dirty="0">
                <a:solidFill>
                  <a:schemeClr val="tx1"/>
                </a:solidFill>
              </a:rPr>
              <a:t>분석</a:t>
            </a:r>
          </a:p>
        </p:txBody>
      </p:sp>
      <p:sp>
        <p:nvSpPr>
          <p:cNvPr id="61" name="직사각형 60"/>
          <p:cNvSpPr/>
          <p:nvPr/>
        </p:nvSpPr>
        <p:spPr>
          <a:xfrm>
            <a:off x="6687017" y="3565760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무선네트워크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4527566" y="2199648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딥러닝개론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2CC87474-2A61-486E-B07B-5CBFF8B6C919}"/>
              </a:ext>
            </a:extLst>
          </p:cNvPr>
          <p:cNvSpPr/>
          <p:nvPr/>
        </p:nvSpPr>
        <p:spPr>
          <a:xfrm>
            <a:off x="10491123" y="4245080"/>
            <a:ext cx="1538710" cy="2549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생체신호및시스템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58162471-1F96-4FC6-9BF7-FA3ECC8A0104}"/>
              </a:ext>
            </a:extLst>
          </p:cNvPr>
          <p:cNvSpPr/>
          <p:nvPr/>
        </p:nvSpPr>
        <p:spPr>
          <a:xfrm>
            <a:off x="4543650" y="4084542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</a:t>
            </a:r>
            <a:r>
              <a:rPr lang="en-US" altLang="ko-KR" sz="1000" dirty="0">
                <a:solidFill>
                  <a:schemeClr val="tx1"/>
                </a:solidFill>
              </a:rPr>
              <a:t>II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0" name="아래쪽 화살표 28">
            <a:extLst>
              <a:ext uri="{FF2B5EF4-FFF2-40B4-BE49-F238E27FC236}">
                <a16:creationId xmlns:a16="http://schemas.microsoft.com/office/drawing/2014/main" id="{E9A0FC08-AD02-4796-8F69-5338DFCF39AF}"/>
              </a:ext>
            </a:extLst>
          </p:cNvPr>
          <p:cNvSpPr/>
          <p:nvPr/>
        </p:nvSpPr>
        <p:spPr>
          <a:xfrm>
            <a:off x="5272433" y="3940765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C759E21C-8459-4B58-97D9-E587D860D87D}"/>
              </a:ext>
            </a:extLst>
          </p:cNvPr>
          <p:cNvSpPr/>
          <p:nvPr/>
        </p:nvSpPr>
        <p:spPr>
          <a:xfrm>
            <a:off x="4543650" y="3637477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</a:t>
            </a:r>
            <a:r>
              <a:rPr lang="en-US" altLang="ko-KR" sz="1000" dirty="0">
                <a:solidFill>
                  <a:schemeClr val="tx1"/>
                </a:solidFill>
              </a:rPr>
              <a:t>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47FAF08D-5AEE-4F42-A6FF-A734DA62C000}"/>
              </a:ext>
            </a:extLst>
          </p:cNvPr>
          <p:cNvGrpSpPr/>
          <p:nvPr/>
        </p:nvGrpSpPr>
        <p:grpSpPr>
          <a:xfrm>
            <a:off x="3355287" y="1013895"/>
            <a:ext cx="1982599" cy="1024173"/>
            <a:chOff x="6750979" y="4580234"/>
            <a:chExt cx="1982599" cy="1024173"/>
          </a:xfrm>
        </p:grpSpPr>
        <p:sp>
          <p:nvSpPr>
            <p:cNvPr id="65" name="직사각형 64">
              <a:extLst>
                <a:ext uri="{FF2B5EF4-FFF2-40B4-BE49-F238E27FC236}">
                  <a16:creationId xmlns:a16="http://schemas.microsoft.com/office/drawing/2014/main" id="{C1E9375E-CDDC-445F-B561-43A08EC759AD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운영체제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인공지능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데이터사이언스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6" name="대각선 방향의 모서리가 둥근 사각형 18">
              <a:extLst>
                <a:ext uri="{FF2B5EF4-FFF2-40B4-BE49-F238E27FC236}">
                  <a16:creationId xmlns:a16="http://schemas.microsoft.com/office/drawing/2014/main" id="{12FC1173-1637-4F34-BA5B-BFF6AA96EF1E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Software</a:t>
              </a:r>
              <a:endParaRPr lang="ko-KR" altLang="en-US" sz="1200" dirty="0"/>
            </a:p>
          </p:txBody>
        </p: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B83DC338-ED33-47D1-8C52-C2ED8B777038}"/>
              </a:ext>
            </a:extLst>
          </p:cNvPr>
          <p:cNvGrpSpPr/>
          <p:nvPr/>
        </p:nvGrpSpPr>
        <p:grpSpPr>
          <a:xfrm>
            <a:off x="6404170" y="1013895"/>
            <a:ext cx="1982599" cy="1024173"/>
            <a:chOff x="6750979" y="4580234"/>
            <a:chExt cx="1982599" cy="1024173"/>
          </a:xfrm>
        </p:grpSpPr>
        <p:sp>
          <p:nvSpPr>
            <p:cNvPr id="68" name="직사각형 67">
              <a:extLst>
                <a:ext uri="{FF2B5EF4-FFF2-40B4-BE49-F238E27FC236}">
                  <a16:creationId xmlns:a16="http://schemas.microsoft.com/office/drawing/2014/main" id="{8F9600F7-6F9B-4C55-8DE0-6EBD548863E6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ko-KR" sz="1000" dirty="0">
                  <a:solidFill>
                    <a:schemeClr val="tx1"/>
                  </a:solidFill>
                </a:rPr>
                <a:t>IoT</a:t>
              </a: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정보통신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무선네트워크</a:t>
              </a:r>
            </a:p>
          </p:txBody>
        </p:sp>
        <p:sp>
          <p:nvSpPr>
            <p:cNvPr id="69" name="대각선 방향의 모서리가 둥근 사각형 18">
              <a:extLst>
                <a:ext uri="{FF2B5EF4-FFF2-40B4-BE49-F238E27FC236}">
                  <a16:creationId xmlns:a16="http://schemas.microsoft.com/office/drawing/2014/main" id="{E092847B-0640-4A4B-89EE-961EDCFB49BF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Network</a:t>
              </a:r>
              <a:endParaRPr lang="ko-KR" altLang="en-US" sz="1200" dirty="0"/>
            </a:p>
          </p:txBody>
        </p:sp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A412F5B7-288F-47F3-8C2F-D43365E1EDDE}"/>
              </a:ext>
            </a:extLst>
          </p:cNvPr>
          <p:cNvGrpSpPr/>
          <p:nvPr/>
        </p:nvGrpSpPr>
        <p:grpSpPr>
          <a:xfrm>
            <a:off x="9334443" y="1011742"/>
            <a:ext cx="1982599" cy="1024173"/>
            <a:chOff x="6750979" y="4580234"/>
            <a:chExt cx="1982599" cy="1024173"/>
          </a:xfrm>
        </p:grpSpPr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920B1264-D3DF-4CA8-8BA4-93EB46E6349E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영상처리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바이오메디컬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미디어프로세서</a:t>
              </a:r>
            </a:p>
          </p:txBody>
        </p:sp>
        <p:sp>
          <p:nvSpPr>
            <p:cNvPr id="72" name="대각선 방향의 모서리가 둥근 사각형 18">
              <a:extLst>
                <a:ext uri="{FF2B5EF4-FFF2-40B4-BE49-F238E27FC236}">
                  <a16:creationId xmlns:a16="http://schemas.microsoft.com/office/drawing/2014/main" id="{A4FA0720-049C-463D-857D-62BE3910229C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Signal processing</a:t>
              </a:r>
              <a:endParaRPr lang="ko-KR" altLang="en-US" sz="1200" dirty="0"/>
            </a:p>
          </p:txBody>
        </p:sp>
      </p:grp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AA192D87-E2F8-4433-AFC8-520A05D0B0CC}"/>
              </a:ext>
            </a:extLst>
          </p:cNvPr>
          <p:cNvSpPr/>
          <p:nvPr/>
        </p:nvSpPr>
        <p:spPr>
          <a:xfrm>
            <a:off x="500509" y="2182773"/>
            <a:ext cx="1776177" cy="1698067"/>
          </a:xfrm>
          <a:prstGeom prst="rect">
            <a:avLst/>
          </a:prstGeom>
          <a:noFill/>
          <a:ln w="12700"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E73A5026-BFE4-41A1-A4A3-8161B1FB50F0}"/>
              </a:ext>
            </a:extLst>
          </p:cNvPr>
          <p:cNvSpPr/>
          <p:nvPr/>
        </p:nvSpPr>
        <p:spPr>
          <a:xfrm>
            <a:off x="2652495" y="2191306"/>
            <a:ext cx="1776177" cy="108676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0753A7AC-0E93-494A-B11F-4876A39FFE1E}"/>
              </a:ext>
            </a:extLst>
          </p:cNvPr>
          <p:cNvSpPr/>
          <p:nvPr/>
        </p:nvSpPr>
        <p:spPr>
          <a:xfrm>
            <a:off x="2648841" y="3365926"/>
            <a:ext cx="1776177" cy="1380299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3E556E08-DFCC-4B99-A71C-4A840C37BBD7}"/>
              </a:ext>
            </a:extLst>
          </p:cNvPr>
          <p:cNvSpPr/>
          <p:nvPr/>
        </p:nvSpPr>
        <p:spPr>
          <a:xfrm>
            <a:off x="4504277" y="3600080"/>
            <a:ext cx="1776177" cy="813805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1358C722-F37E-4656-BC66-C17F2773D515}"/>
              </a:ext>
            </a:extLst>
          </p:cNvPr>
          <p:cNvSpPr/>
          <p:nvPr/>
        </p:nvSpPr>
        <p:spPr>
          <a:xfrm>
            <a:off x="6647983" y="2198925"/>
            <a:ext cx="1776177" cy="1322399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E98391A8-F4FE-4BD2-B053-E218A6156B6F}"/>
              </a:ext>
            </a:extLst>
          </p:cNvPr>
          <p:cNvSpPr/>
          <p:nvPr/>
        </p:nvSpPr>
        <p:spPr>
          <a:xfrm>
            <a:off x="8795994" y="2188660"/>
            <a:ext cx="1578658" cy="108178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A19A2D13-7FF3-47D1-942E-470DEDA0AC25}"/>
              </a:ext>
            </a:extLst>
          </p:cNvPr>
          <p:cNvSpPr/>
          <p:nvPr/>
        </p:nvSpPr>
        <p:spPr>
          <a:xfrm>
            <a:off x="8791813" y="3348341"/>
            <a:ext cx="1578658" cy="957097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CA994005-DA69-4DE7-A8AF-3F590C7903DB}"/>
              </a:ext>
            </a:extLst>
          </p:cNvPr>
          <p:cNvSpPr/>
          <p:nvPr/>
        </p:nvSpPr>
        <p:spPr>
          <a:xfrm>
            <a:off x="8791813" y="4391771"/>
            <a:ext cx="1578658" cy="917886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DFAD3EF0-8C3B-4E95-9855-9DAC79781B6B}"/>
              </a:ext>
            </a:extLst>
          </p:cNvPr>
          <p:cNvSpPr/>
          <p:nvPr/>
        </p:nvSpPr>
        <p:spPr>
          <a:xfrm>
            <a:off x="540701" y="4430479"/>
            <a:ext cx="1705231" cy="296285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1000" dirty="0">
                <a:solidFill>
                  <a:schemeClr val="tx1"/>
                </a:solidFill>
              </a:rPr>
              <a:t>Verilog IP</a:t>
            </a:r>
          </a:p>
        </p:txBody>
      </p:sp>
      <p:sp>
        <p:nvSpPr>
          <p:cNvPr id="40" name="직사각형 39"/>
          <p:cNvSpPr/>
          <p:nvPr/>
        </p:nvSpPr>
        <p:spPr>
          <a:xfrm>
            <a:off x="540701" y="4005730"/>
            <a:ext cx="1705231" cy="296285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집적회로설계검증</a:t>
            </a:r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8B755BE0-4542-57BE-66D5-4C1A39E0AE9A}"/>
              </a:ext>
            </a:extLst>
          </p:cNvPr>
          <p:cNvSpPr/>
          <p:nvPr/>
        </p:nvSpPr>
        <p:spPr>
          <a:xfrm>
            <a:off x="10482735" y="2228513"/>
            <a:ext cx="1515603" cy="410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원격 헬스케어 서비스 플랫폼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83" name="직사각형 82">
            <a:extLst>
              <a:ext uri="{FF2B5EF4-FFF2-40B4-BE49-F238E27FC236}">
                <a16:creationId xmlns:a16="http://schemas.microsoft.com/office/drawing/2014/main" id="{E32CDDBD-8749-F490-A523-321A6E148492}"/>
              </a:ext>
            </a:extLst>
          </p:cNvPr>
          <p:cNvSpPr/>
          <p:nvPr/>
        </p:nvSpPr>
        <p:spPr>
          <a:xfrm>
            <a:off x="6691797" y="3995242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그린정보통신기술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527734D2-865D-D8A2-664C-1BD9D31EBD29}"/>
              </a:ext>
            </a:extLst>
          </p:cNvPr>
          <p:cNvSpPr/>
          <p:nvPr/>
        </p:nvSpPr>
        <p:spPr>
          <a:xfrm>
            <a:off x="6691797" y="4416016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이동통신시스템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120A029-3531-DA86-2B83-DE15F141BB71}"/>
              </a:ext>
            </a:extLst>
          </p:cNvPr>
          <p:cNvSpPr/>
          <p:nvPr/>
        </p:nvSpPr>
        <p:spPr>
          <a:xfrm>
            <a:off x="4524453" y="2541807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딥러닝특론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B43C8B1-5081-5B36-F88C-CEE159CFFE0A}"/>
              </a:ext>
            </a:extLst>
          </p:cNvPr>
          <p:cNvSpPr/>
          <p:nvPr/>
        </p:nvSpPr>
        <p:spPr>
          <a:xfrm>
            <a:off x="10491123" y="4560143"/>
            <a:ext cx="1538710" cy="2549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데이터통계분석및응용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2" name="아래쪽 화살표 56">
            <a:extLst>
              <a:ext uri="{FF2B5EF4-FFF2-40B4-BE49-F238E27FC236}">
                <a16:creationId xmlns:a16="http://schemas.microsoft.com/office/drawing/2014/main" id="{9AA80F30-EFEA-2BE2-D57F-F1C709106DFB}"/>
              </a:ext>
            </a:extLst>
          </p:cNvPr>
          <p:cNvSpPr/>
          <p:nvPr/>
        </p:nvSpPr>
        <p:spPr>
          <a:xfrm>
            <a:off x="11196991" y="2668313"/>
            <a:ext cx="256261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BF94A71-DCB1-845F-1516-FADEB230611F}"/>
              </a:ext>
            </a:extLst>
          </p:cNvPr>
          <p:cNvSpPr/>
          <p:nvPr/>
        </p:nvSpPr>
        <p:spPr>
          <a:xfrm>
            <a:off x="10451176" y="2191306"/>
            <a:ext cx="1578658" cy="1079142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FBD0B5B-3010-7C41-E43D-1AD5B866619A}"/>
              </a:ext>
            </a:extLst>
          </p:cNvPr>
          <p:cNvSpPr/>
          <p:nvPr/>
        </p:nvSpPr>
        <p:spPr>
          <a:xfrm>
            <a:off x="10482735" y="2828246"/>
            <a:ext cx="1515603" cy="400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지능형메디컬영상처리분석</a:t>
            </a:r>
            <a:r>
              <a:rPr lang="en-US" altLang="ko-KR" sz="900" dirty="0">
                <a:solidFill>
                  <a:schemeClr val="tx1"/>
                </a:solidFill>
              </a:rPr>
              <a:t>II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CC58C57C-5E9E-33F7-77B4-F0FB845FC409}"/>
              </a:ext>
            </a:extLst>
          </p:cNvPr>
          <p:cNvSpPr/>
          <p:nvPr/>
        </p:nvSpPr>
        <p:spPr>
          <a:xfrm>
            <a:off x="540701" y="4856883"/>
            <a:ext cx="1705231" cy="393211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1000" dirty="0">
                <a:solidFill>
                  <a:schemeClr val="tx1"/>
                </a:solidFill>
              </a:rPr>
              <a:t>Wearable IoT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4D058B2-166A-6DEC-4941-1571F7F2D959}"/>
              </a:ext>
            </a:extLst>
          </p:cNvPr>
          <p:cNvSpPr/>
          <p:nvPr/>
        </p:nvSpPr>
        <p:spPr>
          <a:xfrm>
            <a:off x="10491123" y="4875206"/>
            <a:ext cx="1538710" cy="2549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디지털헬스케어특론</a:t>
            </a:r>
            <a:r>
              <a:rPr lang="ko-KR" altLang="en-US" sz="900" dirty="0">
                <a:solidFill>
                  <a:schemeClr val="tx1"/>
                </a:solidFill>
              </a:rPr>
              <a:t> </a:t>
            </a:r>
            <a:r>
              <a:rPr lang="en-US" altLang="ko-KR" sz="900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A445CE2-8A4E-0CEF-3FE4-6987D9F6FC43}"/>
              </a:ext>
            </a:extLst>
          </p:cNvPr>
          <p:cNvSpPr/>
          <p:nvPr/>
        </p:nvSpPr>
        <p:spPr>
          <a:xfrm>
            <a:off x="4524452" y="2883966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그래프머신러닝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7F50BAC-5608-CB1C-67F7-771EBC0580E6}"/>
              </a:ext>
            </a:extLst>
          </p:cNvPr>
          <p:cNvSpPr/>
          <p:nvPr/>
        </p:nvSpPr>
        <p:spPr>
          <a:xfrm>
            <a:off x="4527565" y="3226125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차세대통신용기계학습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BF1CC9F-73B1-7CF9-C497-D149038EBB3E}"/>
              </a:ext>
            </a:extLst>
          </p:cNvPr>
          <p:cNvSpPr/>
          <p:nvPr/>
        </p:nvSpPr>
        <p:spPr>
          <a:xfrm>
            <a:off x="4532161" y="4460609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800" dirty="0">
                <a:solidFill>
                  <a:schemeClr val="tx1"/>
                </a:solidFill>
              </a:rPr>
              <a:t>의료인공지능개론</a:t>
            </a:r>
            <a:r>
              <a:rPr lang="en-US" altLang="ko-KR" sz="800" dirty="0">
                <a:solidFill>
                  <a:schemeClr val="tx1"/>
                </a:solidFill>
              </a:rPr>
              <a:t>(</a:t>
            </a:r>
            <a:r>
              <a:rPr lang="ko-KR" altLang="en-US" sz="800" dirty="0" err="1">
                <a:solidFill>
                  <a:schemeClr val="tx1"/>
                </a:solidFill>
              </a:rPr>
              <a:t>학석연계</a:t>
            </a:r>
            <a:r>
              <a:rPr lang="en-US" altLang="ko-KR" sz="800" dirty="0">
                <a:solidFill>
                  <a:schemeClr val="tx1"/>
                </a:solidFill>
              </a:rPr>
              <a:t>)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7EA1A6D-9D4E-27F6-8370-B4391E30C843}"/>
              </a:ext>
            </a:extLst>
          </p:cNvPr>
          <p:cNvSpPr/>
          <p:nvPr/>
        </p:nvSpPr>
        <p:spPr>
          <a:xfrm>
            <a:off x="6691797" y="4836269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연구조사방법론</a:t>
            </a:r>
            <a:r>
              <a:rPr lang="en-US" altLang="ko-KR" sz="900" dirty="0">
                <a:solidFill>
                  <a:schemeClr val="tx1"/>
                </a:solidFill>
              </a:rPr>
              <a:t>(</a:t>
            </a:r>
            <a:r>
              <a:rPr lang="ko-KR" altLang="en-US" sz="900" dirty="0" err="1">
                <a:solidFill>
                  <a:schemeClr val="tx1"/>
                </a:solidFill>
              </a:rPr>
              <a:t>학석연계</a:t>
            </a:r>
            <a:r>
              <a:rPr lang="en-US" altLang="ko-KR" sz="9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988A1B01-D2EE-A55A-B70D-87E0775876CA}"/>
              </a:ext>
            </a:extLst>
          </p:cNvPr>
          <p:cNvSpPr/>
          <p:nvPr/>
        </p:nvSpPr>
        <p:spPr>
          <a:xfrm>
            <a:off x="6691797" y="5256522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b="1" dirty="0" err="1">
                <a:solidFill>
                  <a:schemeClr val="tx1"/>
                </a:solidFill>
              </a:rPr>
              <a:t>정보보호이론특론</a:t>
            </a:r>
            <a:r>
              <a:rPr lang="ko-KR" altLang="en-US" sz="900" b="1" dirty="0">
                <a:solidFill>
                  <a:schemeClr val="tx1"/>
                </a:solidFill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</a:rPr>
              <a:t>(</a:t>
            </a:r>
            <a:r>
              <a:rPr lang="ko-KR" altLang="en-US" sz="900" b="1" dirty="0">
                <a:solidFill>
                  <a:schemeClr val="tx1"/>
                </a:solidFill>
              </a:rPr>
              <a:t>신설</a:t>
            </a:r>
            <a:r>
              <a:rPr lang="en-US" altLang="ko-KR" sz="900" b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16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7114</TotalTime>
  <Words>110</Words>
  <Application>Microsoft Office PowerPoint</Application>
  <PresentationFormat>와이드스크린</PresentationFormat>
  <Paragraphs>71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Charles Park</dc:creator>
  <cp:lastModifiedBy>kingworm40@gmail.com</cp:lastModifiedBy>
  <cp:revision>188</cp:revision>
  <cp:lastPrinted>2020-02-24T04:59:37Z</cp:lastPrinted>
  <dcterms:created xsi:type="dcterms:W3CDTF">2016-05-19T02:57:03Z</dcterms:created>
  <dcterms:modified xsi:type="dcterms:W3CDTF">2025-08-20T08:10:10Z</dcterms:modified>
</cp:coreProperties>
</file>