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544" r:id="rId3"/>
    <p:sldId id="536" r:id="rId4"/>
    <p:sldId id="546" r:id="rId5"/>
    <p:sldId id="543" r:id="rId6"/>
    <p:sldId id="538" r:id="rId7"/>
    <p:sldId id="542" r:id="rId8"/>
    <p:sldId id="541" r:id="rId9"/>
    <p:sldId id="545" r:id="rId10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48" autoAdjust="0"/>
    <p:restoredTop sz="94755" autoAdjust="0"/>
  </p:normalViewPr>
  <p:slideViewPr>
    <p:cSldViewPr>
      <p:cViewPr varScale="1">
        <p:scale>
          <a:sx n="84" d="100"/>
          <a:sy n="84" d="100"/>
        </p:scale>
        <p:origin x="178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howGuides="1">
      <p:cViewPr varScale="1">
        <p:scale>
          <a:sx n="113" d="100"/>
          <a:sy n="113" d="100"/>
        </p:scale>
        <p:origin x="44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F8C8-981D-4BDA-B326-2F5492201D2E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BE39F-73BC-4AFB-AFDA-A746EFD4367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140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/>
              <a:t>학년에서 </a:t>
            </a:r>
            <a:r>
              <a:rPr lang="en-US" altLang="ko-KR" dirty="0"/>
              <a:t>3</a:t>
            </a:r>
            <a:r>
              <a:rPr lang="ko-KR" altLang="en-US" dirty="0"/>
              <a:t>학년 진학 시</a:t>
            </a:r>
            <a:r>
              <a:rPr lang="en-US" altLang="ko-KR" dirty="0"/>
              <a:t>/ 3</a:t>
            </a:r>
            <a:r>
              <a:rPr lang="ko-KR" altLang="en-US" dirty="0"/>
              <a:t>학년에서 </a:t>
            </a:r>
            <a:r>
              <a:rPr lang="en-US" altLang="ko-KR" dirty="0"/>
              <a:t>4</a:t>
            </a:r>
            <a:r>
              <a:rPr lang="ko-KR" altLang="en-US" dirty="0"/>
              <a:t>학년 진학 시에 변경 가능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BE39F-73BC-4AFB-AFDA-A746EFD43671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478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ko-KR" altLang="en-US" dirty="0"/>
              <a:t>학년에서 </a:t>
            </a:r>
            <a:r>
              <a:rPr lang="en-US" altLang="ko-KR" dirty="0"/>
              <a:t>3</a:t>
            </a:r>
            <a:r>
              <a:rPr lang="ko-KR" altLang="en-US" dirty="0"/>
              <a:t>학년 진학 시</a:t>
            </a:r>
            <a:r>
              <a:rPr lang="en-US" altLang="ko-KR" dirty="0"/>
              <a:t>/ 3</a:t>
            </a:r>
            <a:r>
              <a:rPr lang="ko-KR" altLang="en-US" dirty="0"/>
              <a:t>학년에서 </a:t>
            </a:r>
            <a:r>
              <a:rPr lang="en-US" altLang="ko-KR" dirty="0"/>
              <a:t>4</a:t>
            </a:r>
            <a:r>
              <a:rPr lang="ko-KR" altLang="en-US" dirty="0"/>
              <a:t>학년 진학 시에 변경 가능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0BE39F-73BC-4AFB-AFDA-A746EFD43671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940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59804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645025"/>
            <a:ext cx="7543800" cy="1953596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822960" y="3501008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564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046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2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01970"/>
          </a:xfr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116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13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8772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106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40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61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30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6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340768"/>
            <a:ext cx="7543801" cy="452832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2021-11-02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22959" y="1268760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17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my/dslab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223224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000" dirty="0"/>
              <a:t>컴퓨터정보공학부 </a:t>
            </a:r>
            <a:br>
              <a:rPr lang="en-US" altLang="ko-KR" sz="4000" dirty="0"/>
            </a:br>
            <a:r>
              <a:rPr lang="ko-KR" altLang="en-US" sz="4000" dirty="0"/>
              <a:t>세부전공 선택 설명회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3827631"/>
            <a:ext cx="7772400" cy="2049641"/>
          </a:xfrm>
        </p:spPr>
        <p:txBody>
          <a:bodyPr>
            <a:normAutofit/>
          </a:bodyPr>
          <a:lstStyle/>
          <a:p>
            <a:pPr algn="ctr"/>
            <a:r>
              <a:rPr lang="en-US" altLang="ko-KR" dirty="0"/>
              <a:t>2021</a:t>
            </a:r>
            <a:r>
              <a:rPr lang="ko-KR" altLang="en-US" dirty="0"/>
              <a:t>년 </a:t>
            </a:r>
            <a:r>
              <a:rPr lang="en-US" altLang="ko-KR" dirty="0"/>
              <a:t>11</a:t>
            </a:r>
            <a:r>
              <a:rPr lang="ko-KR" altLang="en-US" dirty="0"/>
              <a:t>월</a:t>
            </a:r>
            <a:r>
              <a:rPr lang="en-US" altLang="ko-KR" dirty="0"/>
              <a:t> 1</a:t>
            </a:r>
            <a:r>
              <a:rPr lang="ko-KR" altLang="en-US" dirty="0"/>
              <a:t>일</a:t>
            </a:r>
            <a:r>
              <a:rPr lang="en-US" altLang="ko-KR" dirty="0"/>
              <a:t>(</a:t>
            </a:r>
            <a:r>
              <a:rPr lang="ko-KR" altLang="en-US" dirty="0"/>
              <a:t>월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en-US" altLang="ko-KR" dirty="0"/>
              <a:t>18:00</a:t>
            </a:r>
            <a:r>
              <a:rPr lang="ko-KR" altLang="en-US" dirty="0"/>
              <a:t> </a:t>
            </a:r>
            <a:r>
              <a:rPr lang="en-US" altLang="ko-KR" dirty="0"/>
              <a:t>~ 18:30</a:t>
            </a:r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광운대학교 </a:t>
            </a:r>
            <a:endParaRPr lang="en-US" altLang="ko-KR" dirty="0"/>
          </a:p>
          <a:p>
            <a:pPr algn="ctr"/>
            <a:r>
              <a:rPr lang="ko-KR" altLang="en-US" dirty="0"/>
              <a:t>컴퓨터정보공학부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9411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ZOOM </a:t>
            </a:r>
            <a:r>
              <a:rPr lang="ko-KR" altLang="en-US"/>
              <a:t>접속 방법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AA3FD0-12AE-4B63-99C9-2F45C011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564970"/>
            <a:ext cx="7925505" cy="4528326"/>
          </a:xfrm>
        </p:spPr>
        <p:txBody>
          <a:bodyPr>
            <a:normAutofit/>
          </a:bodyPr>
          <a:lstStyle/>
          <a:p>
            <a:pPr latinLnBrk="0">
              <a:lnSpc>
                <a:spcPct val="100000"/>
              </a:lnSpc>
            </a:pP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일시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: 2021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년 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11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월 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1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일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(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월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) 18:00 ~ 18:30</a:t>
            </a:r>
          </a:p>
          <a:p>
            <a:pPr latinLnBrk="0">
              <a:lnSpc>
                <a:spcPct val="100000"/>
              </a:lnSpc>
            </a:pP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접속링크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: 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  <a:hlinkClick r:id="rId2"/>
              </a:rPr>
              <a:t>https://zoom.us/my/dslab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 (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비밀번호 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: 8674)</a:t>
            </a:r>
          </a:p>
          <a:p>
            <a:pPr latinLnBrk="0">
              <a:lnSpc>
                <a:spcPct val="100000"/>
              </a:lnSpc>
            </a:pP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참가방법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: (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학번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)_(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이름</a:t>
            </a:r>
            <a:r>
              <a:rPr lang="en-US" altLang="ko-KR" sz="2400" dirty="0">
                <a:solidFill>
                  <a:srgbClr val="333333"/>
                </a:solidFill>
                <a:latin typeface="Noto Sans Korean"/>
              </a:rPr>
              <a:t>) </a:t>
            </a:r>
            <a:r>
              <a:rPr lang="ko-KR" altLang="en-US" sz="2400" dirty="0">
                <a:solidFill>
                  <a:srgbClr val="333333"/>
                </a:solidFill>
                <a:latin typeface="Noto Sans Korean"/>
              </a:rPr>
              <a:t>으로 정해진 시간에 참가 </a:t>
            </a:r>
            <a:endParaRPr lang="en-US" altLang="ko-KR" sz="2400" dirty="0">
              <a:solidFill>
                <a:srgbClr val="333333"/>
              </a:solidFill>
              <a:latin typeface="Noto Sans Korean"/>
            </a:endParaRPr>
          </a:p>
        </p:txBody>
      </p:sp>
    </p:spTree>
    <p:extLst>
      <p:ext uri="{BB962C8B-B14F-4D97-AF65-F5344CB8AC3E}">
        <p14:creationId xmlns:p14="http://schemas.microsoft.com/office/powerpoint/2010/main" val="3878446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안내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AA3FD0-12AE-4B63-99C9-2F45C011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564970"/>
            <a:ext cx="7925505" cy="4528326"/>
          </a:xfrm>
        </p:spPr>
        <p:txBody>
          <a:bodyPr>
            <a:normAutofit/>
          </a:bodyPr>
          <a:lstStyle/>
          <a:p>
            <a:pPr latinLnBrk="0">
              <a:lnSpc>
                <a:spcPct val="100000"/>
              </a:lnSpc>
            </a:pPr>
            <a:r>
              <a:rPr lang="ko-KR" altLang="en-US" sz="2000" b="0" i="0">
                <a:solidFill>
                  <a:srgbClr val="666666"/>
                </a:solidFill>
                <a:effectLst/>
                <a:latin typeface="nGothic"/>
              </a:rPr>
              <a:t>컴퓨터 시스템은 크게 하드웨어</a:t>
            </a:r>
            <a:r>
              <a:rPr lang="en-US" altLang="ko-KR" sz="2000" b="0" i="0">
                <a:solidFill>
                  <a:srgbClr val="666666"/>
                </a:solidFill>
                <a:effectLst/>
                <a:latin typeface="nGothic"/>
              </a:rPr>
              <a:t>, </a:t>
            </a:r>
            <a:r>
              <a:rPr lang="ko-KR" altLang="en-US" sz="2000" b="0" i="0">
                <a:solidFill>
                  <a:srgbClr val="666666"/>
                </a:solidFill>
                <a:effectLst/>
                <a:latin typeface="nGothic"/>
              </a:rPr>
              <a:t>시스템 소프트웨어</a:t>
            </a:r>
            <a:r>
              <a:rPr lang="en-US" altLang="ko-KR" sz="2000" b="0" i="0">
                <a:solidFill>
                  <a:srgbClr val="666666"/>
                </a:solidFill>
                <a:effectLst/>
                <a:latin typeface="nGothic"/>
              </a:rPr>
              <a:t>, </a:t>
            </a:r>
            <a:r>
              <a:rPr lang="ko-KR" altLang="en-US" sz="2000" b="0" i="0">
                <a:solidFill>
                  <a:srgbClr val="666666"/>
                </a:solidFill>
                <a:effectLst/>
                <a:latin typeface="nGothic"/>
              </a:rPr>
              <a:t>그리고 응용 소프트웨어로 구성됨</a:t>
            </a:r>
            <a:endParaRPr lang="en-US" altLang="ko-KR" sz="2400" b="1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</a:pPr>
            <a:endParaRPr lang="en-US" altLang="ko-KR" sz="2400" b="1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</a:pPr>
            <a:r>
              <a:rPr lang="ko-KR" altLang="en-US" sz="2400" b="1">
                <a:solidFill>
                  <a:srgbClr val="C00000"/>
                </a:solidFill>
                <a:latin typeface="+mn-ea"/>
              </a:rPr>
              <a:t>컴퓨터공학 </a:t>
            </a: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전공</a:t>
            </a:r>
            <a:br>
              <a:rPr lang="ko-KR" altLang="en-US" sz="2400" dirty="0">
                <a:solidFill>
                  <a:srgbClr val="C00000"/>
                </a:solidFill>
                <a:latin typeface="+mn-ea"/>
              </a:rPr>
            </a:br>
            <a:endParaRPr lang="en-US" altLang="ko-KR" sz="4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ko-KR" altLang="en-US">
                <a:latin typeface="+mn-ea"/>
              </a:rPr>
              <a:t> 컴퓨터 하드웨어 관련 전공</a:t>
            </a:r>
            <a:endParaRPr lang="en-US" altLang="ko-KR">
              <a:latin typeface="+mn-ea"/>
            </a:endParaRPr>
          </a:p>
          <a:p>
            <a:pPr latinLnBrk="0">
              <a:lnSpc>
                <a:spcPct val="100000"/>
              </a:lnSpc>
            </a:pPr>
            <a:br>
              <a:rPr lang="ko-KR" altLang="en-US">
                <a:latin typeface="+mn-ea"/>
              </a:rPr>
            </a:br>
            <a:r>
              <a:rPr lang="ko-KR" altLang="en-US" sz="2400" b="1">
                <a:solidFill>
                  <a:srgbClr val="C00000"/>
                </a:solidFill>
                <a:latin typeface="+mn-ea"/>
              </a:rPr>
              <a:t>지능정보공학 전공</a:t>
            </a:r>
            <a:endParaRPr lang="en-US" altLang="ko-KR" sz="8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>
                <a:latin typeface="+mn-ea"/>
              </a:rPr>
              <a:t> </a:t>
            </a:r>
            <a:r>
              <a:rPr lang="ko-KR" altLang="en-US">
                <a:latin typeface="+mn-ea"/>
              </a:rPr>
              <a:t>컴퓨터 소프트웨어 관련 전공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36298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2022</a:t>
            </a:r>
            <a:r>
              <a:rPr lang="ko-KR" altLang="en-US" dirty="0"/>
              <a:t>학년도 교과과정 변경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AA3FD0-12AE-4B63-99C9-2F45C0119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564970"/>
            <a:ext cx="7925505" cy="4528326"/>
          </a:xfrm>
        </p:spPr>
        <p:txBody>
          <a:bodyPr>
            <a:normAutofit/>
          </a:bodyPr>
          <a:lstStyle/>
          <a:p>
            <a:pPr latinLnBrk="0">
              <a:lnSpc>
                <a:spcPct val="100000"/>
              </a:lnSpc>
            </a:pP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폐지</a:t>
            </a:r>
            <a:br>
              <a:rPr lang="ko-KR" altLang="en-US" sz="2400" dirty="0">
                <a:solidFill>
                  <a:srgbClr val="C00000"/>
                </a:solidFill>
                <a:latin typeface="+mn-ea"/>
              </a:rPr>
            </a:br>
            <a:endParaRPr lang="en-US" altLang="ko-KR" sz="4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 영상처리시스템설계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VLSI</a:t>
            </a:r>
            <a:r>
              <a:rPr lang="ko-KR" altLang="en-US" dirty="0" err="1">
                <a:latin typeface="+mn-ea"/>
              </a:rPr>
              <a:t>설계및응용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latinLnBrk="0">
              <a:lnSpc>
                <a:spcPct val="100000"/>
              </a:lnSpc>
            </a:pPr>
            <a:br>
              <a:rPr lang="ko-KR" altLang="en-US" dirty="0">
                <a:latin typeface="+mn-ea"/>
              </a:rPr>
            </a:br>
            <a:r>
              <a:rPr lang="ko-KR" altLang="en-US" sz="2400" b="1" dirty="0">
                <a:solidFill>
                  <a:srgbClr val="C00000"/>
                </a:solidFill>
                <a:latin typeface="+mn-ea"/>
              </a:rPr>
              <a:t>신설</a:t>
            </a:r>
            <a:endParaRPr lang="en-US" altLang="ko-KR" sz="800" dirty="0">
              <a:solidFill>
                <a:srgbClr val="C00000"/>
              </a:solidFill>
              <a:latin typeface="+mn-ea"/>
            </a:endParaRP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인공지능 </a:t>
            </a:r>
            <a:r>
              <a:rPr lang="en-US" altLang="ko-KR" dirty="0">
                <a:latin typeface="+mn-ea"/>
              </a:rPr>
              <a:t>(3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2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latin typeface="+mn-ea"/>
              </a:rPr>
              <a:t> </a:t>
            </a:r>
            <a:r>
              <a:rPr lang="ko-KR" altLang="en-US" dirty="0" err="1">
                <a:latin typeface="+mn-ea"/>
              </a:rPr>
              <a:t>컴퓨터비젼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</a:p>
          <a:p>
            <a:pPr latinLnBrk="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altLang="ko-KR" dirty="0">
                <a:latin typeface="+mn-ea"/>
              </a:rPr>
              <a:t> </a:t>
            </a:r>
            <a:r>
              <a:rPr lang="ko-KR" altLang="en-US" dirty="0" err="1">
                <a:latin typeface="+mn-ea"/>
              </a:rPr>
              <a:t>시스템반도체설계및응용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(4</a:t>
            </a:r>
            <a:r>
              <a:rPr lang="ko-KR" altLang="en-US" dirty="0">
                <a:latin typeface="+mn-ea"/>
              </a:rPr>
              <a:t>학년 </a:t>
            </a:r>
            <a:r>
              <a:rPr lang="en-US" altLang="ko-KR" dirty="0">
                <a:latin typeface="+mn-ea"/>
              </a:rPr>
              <a:t>1</a:t>
            </a:r>
            <a:r>
              <a:rPr lang="ko-KR" altLang="en-US" dirty="0">
                <a:latin typeface="+mn-ea"/>
              </a:rPr>
              <a:t>학기</a:t>
            </a:r>
            <a:r>
              <a:rPr lang="en-US" altLang="ko-KR" dirty="0">
                <a:latin typeface="+mn-ea"/>
              </a:rPr>
              <a:t>)</a:t>
            </a:r>
            <a:endParaRPr lang="ko-KR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0682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20104-5E69-47E5-A5AD-32CEE02B5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858" y="134301"/>
            <a:ext cx="7543800" cy="901970"/>
          </a:xfrm>
        </p:spPr>
        <p:txBody>
          <a:bodyPr/>
          <a:lstStyle/>
          <a:p>
            <a:r>
              <a:rPr lang="ko-KR" altLang="en-US" dirty="0"/>
              <a:t>세부전공 이수 교과목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AE23FD2-F818-493E-B16B-F09B89542B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501915"/>
              </p:ext>
            </p:extLst>
          </p:nvPr>
        </p:nvGraphicFramePr>
        <p:xfrm>
          <a:off x="612756" y="1412776"/>
          <a:ext cx="7847677" cy="4546802"/>
        </p:xfrm>
        <a:graphic>
          <a:graphicData uri="http://schemas.openxmlformats.org/drawingml/2006/table">
            <a:tbl>
              <a:tblPr/>
              <a:tblGrid>
                <a:gridCol w="704115">
                  <a:extLst>
                    <a:ext uri="{9D8B030D-6E8A-4147-A177-3AD203B41FA5}">
                      <a16:colId xmlns:a16="http://schemas.microsoft.com/office/drawing/2014/main" val="1781129378"/>
                    </a:ext>
                  </a:extLst>
                </a:gridCol>
                <a:gridCol w="2479377">
                  <a:extLst>
                    <a:ext uri="{9D8B030D-6E8A-4147-A177-3AD203B41FA5}">
                      <a16:colId xmlns:a16="http://schemas.microsoft.com/office/drawing/2014/main" val="3905535615"/>
                    </a:ext>
                  </a:extLst>
                </a:gridCol>
                <a:gridCol w="2359928">
                  <a:extLst>
                    <a:ext uri="{9D8B030D-6E8A-4147-A177-3AD203B41FA5}">
                      <a16:colId xmlns:a16="http://schemas.microsoft.com/office/drawing/2014/main" val="3993193224"/>
                    </a:ext>
                  </a:extLst>
                </a:gridCol>
                <a:gridCol w="2304257">
                  <a:extLst>
                    <a:ext uri="{9D8B030D-6E8A-4147-A177-3AD203B41FA5}">
                      <a16:colId xmlns:a16="http://schemas.microsoft.com/office/drawing/2014/main" val="392235583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>
                        <a:spcAft>
                          <a:spcPts val="360"/>
                        </a:spcAft>
                      </a:pPr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학년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공통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marL="0" marR="0" marT="0" marB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컴퓨터공학 전공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b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지능정보공학 </a:t>
                      </a:r>
                      <a:r>
                        <a:rPr lang="ko-KR" altLang="en-US" sz="1600" b="0" dirty="0">
                          <a:effectLst/>
                          <a:latin typeface="휴먼둥근헤드라인" panose="02030504000101010101" pitchFamily="18" charset="-127"/>
                          <a:ea typeface="휴먼둥근헤드라인" panose="02030504000101010101" pitchFamily="18" charset="-127"/>
                        </a:rPr>
                        <a:t>전공</a:t>
                      </a:r>
                      <a:endParaRPr lang="ko-KR" altLang="en-US" sz="2800" b="0" dirty="0">
                        <a:effectLst/>
                        <a:latin typeface="휴먼둥근헤드라인" panose="02030504000101010101" pitchFamily="18" charset="-127"/>
                        <a:ea typeface="휴먼둥근헤드라인" panose="02030504000101010101" pitchFamily="18" charset="-127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40725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2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디지털논리회로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1 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디지털논리회로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2 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객체지향프로그래밍설계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데이터구조설계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ko-KR" altLang="en-US" sz="1200" b="1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R" altLang="en-US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ko-KR" altLang="en-US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114941"/>
                  </a:ext>
                </a:extLst>
              </a:tr>
              <a:tr h="1262706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3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컴퓨터구조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시스템프로그래밍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운영체제 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(</a:t>
                      </a:r>
                      <a:r>
                        <a:rPr lang="ko-KR" altLang="en-US" sz="1200" b="1" spc="0" dirty="0" err="1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전필</a:t>
                      </a:r>
                      <a:r>
                        <a:rPr lang="en-US" altLang="ko-KR" sz="1200" b="1" spc="0" dirty="0">
                          <a:solidFill>
                            <a:srgbClr val="FF0000"/>
                          </a:solidFill>
                          <a:effectLst/>
                          <a:latin typeface="굴림" panose="020B0600000101010101" pitchFamily="50" charset="-127"/>
                        </a:rPr>
                        <a:t>)</a:t>
                      </a:r>
                      <a:endParaRPr lang="en-US" altLang="ko-KR" sz="1200" b="1" dirty="0">
                        <a:solidFill>
                          <a:srgbClr val="FF0000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신호및시스템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디지털신호처리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알고리즘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 - </a:t>
                      </a: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하드웨어소프트웨어통합설계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algn="l"/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</a:rPr>
                        <a:t> </a:t>
                      </a:r>
                      <a:r>
                        <a:rPr lang="en-US" altLang="ko-KR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- 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마이크로프로세서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데이터통신</a:t>
                      </a:r>
                      <a:endParaRPr lang="en-US" altLang="ko-KR" sz="120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소프트웨어프로젝트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45481"/>
                  </a:ext>
                </a:extLst>
              </a:tr>
              <a:tr h="1262706"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0" dirty="0">
                          <a:effectLst/>
                          <a:latin typeface="굴림" panose="020B0600000101010101" pitchFamily="50" charset="-127"/>
                        </a:rPr>
                        <a:t>4</a:t>
                      </a:r>
                      <a:endParaRPr lang="en-US" sz="24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임베디드시스템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S/W</a:t>
                      </a: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설계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머신러닝</a:t>
                      </a:r>
                      <a:endParaRPr lang="en-US" altLang="ko-KR" sz="1200" spc="0" dirty="0">
                        <a:effectLst/>
                        <a:latin typeface="+mn-lt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Human Computer Interaction</a:t>
                      </a:r>
                      <a:endParaRPr lang="en-US" altLang="ko-KR" sz="1200" spc="0" dirty="0">
                        <a:effectLst/>
                        <a:latin typeface="+mn-lt"/>
                        <a:ea typeface="+mn-ea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지능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IoT</a:t>
                      </a: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특론</a:t>
                      </a:r>
                      <a:endParaRPr lang="en-US" altLang="ko-KR" sz="1200" dirty="0">
                        <a:effectLst/>
                        <a:latin typeface="+mn-lt"/>
                        <a:ea typeface="+mn-ea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산학협력캡스톤설계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1</a:t>
                      </a:r>
                      <a:endParaRPr lang="en-US" altLang="ko-KR" sz="1200" spc="0" dirty="0">
                        <a:effectLst/>
                        <a:latin typeface="+mn-lt"/>
                        <a:ea typeface="+mn-ea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산학협력캡스톤설계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2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시스템반도체설계및응용</a:t>
                      </a:r>
                      <a:endParaRPr lang="en-US" altLang="ko-KR" sz="12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컴퓨터비젼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무선이동네트워크및</a:t>
                      </a:r>
                      <a:r>
                        <a:rPr lang="en-US" altLang="ko-KR" sz="1200" spc="0" dirty="0">
                          <a:effectLst/>
                          <a:latin typeface="굴림" panose="020B0600000101010101" pitchFamily="50" charset="-127"/>
                        </a:rPr>
                        <a:t>5G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소프트웨어공학</a:t>
                      </a:r>
                      <a:endParaRPr lang="ko-KR" altLang="en-US" sz="1200" dirty="0">
                        <a:effectLst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ko-KR" altLang="en-US" sz="1200" dirty="0" err="1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데이터베이스및데이터시각화</a:t>
                      </a:r>
                      <a:endParaRPr lang="ko-KR" altLang="en-US" sz="1200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81354"/>
                  </a:ext>
                </a:extLst>
              </a:tr>
              <a:tr h="437214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100" b="1" dirty="0">
                          <a:effectLst/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과목수</a:t>
                      </a:r>
                      <a:endParaRPr lang="ko-KR" alt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16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4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spc="0" dirty="0">
                          <a:effectLst/>
                          <a:latin typeface="굴림" panose="020B0600000101010101" pitchFamily="50" charset="-127"/>
                        </a:rPr>
                        <a:t>5</a:t>
                      </a:r>
                      <a:endParaRPr lang="en-US" b="1" dirty="0"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66029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C4837759-0A46-43B8-BB94-B7CE901650FB}"/>
              </a:ext>
            </a:extLst>
          </p:cNvPr>
          <p:cNvSpPr/>
          <p:nvPr/>
        </p:nvSpPr>
        <p:spPr>
          <a:xfrm>
            <a:off x="5004048" y="901358"/>
            <a:ext cx="35397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- </a:t>
            </a:r>
            <a:r>
              <a:rPr lang="ko-KR" altLang="en-US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공통 교과목을 포함하여 </a:t>
            </a:r>
            <a:r>
              <a:rPr lang="en-US" altLang="ko-KR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30</a:t>
            </a:r>
            <a:r>
              <a:rPr lang="ko-KR" altLang="en-US" sz="1500" b="1" dirty="0">
                <a:solidFill>
                  <a:srgbClr val="0000FF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학점 이수</a:t>
            </a:r>
          </a:p>
        </p:txBody>
      </p:sp>
    </p:spTree>
    <p:extLst>
      <p:ext uri="{BB962C8B-B14F-4D97-AF65-F5344CB8AC3E}">
        <p14:creationId xmlns:p14="http://schemas.microsoft.com/office/powerpoint/2010/main" val="3102112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>
            <a:extLst>
              <a:ext uri="{FF2B5EF4-FFF2-40B4-BE49-F238E27FC236}">
                <a16:creationId xmlns:a16="http://schemas.microsoft.com/office/drawing/2014/main" id="{F50E6E6E-E361-43CB-AE83-3D5AD31547F7}"/>
              </a:ext>
            </a:extLst>
          </p:cNvPr>
          <p:cNvSpPr txBox="1">
            <a:spLocks/>
          </p:cNvSpPr>
          <p:nvPr/>
        </p:nvSpPr>
        <p:spPr>
          <a:xfrm>
            <a:off x="2627784" y="6421356"/>
            <a:ext cx="7543800" cy="467716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400" dirty="0">
                <a:solidFill>
                  <a:schemeClr val="bg1"/>
                </a:solidFill>
                <a:latin typeface="+mn-ea"/>
                <a:ea typeface="+mn-ea"/>
              </a:rPr>
              <a:t>2021</a:t>
            </a:r>
            <a:r>
              <a:rPr lang="ko-KR" altLang="en-US" sz="2400" dirty="0">
                <a:solidFill>
                  <a:schemeClr val="bg1"/>
                </a:solidFill>
                <a:latin typeface="+mn-ea"/>
                <a:ea typeface="+mn-ea"/>
              </a:rPr>
              <a:t>학년도 교과목 이수체계도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0B5B9A3-28E7-4A8B-A6AC-97F92A0136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16632"/>
            <a:ext cx="8450378" cy="608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82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선택 일정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853497" cy="4528326"/>
          </a:xfrm>
        </p:spPr>
        <p:txBody>
          <a:bodyPr>
            <a:normAutofit/>
          </a:bodyPr>
          <a:lstStyle/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대상</a:t>
            </a:r>
            <a:r>
              <a:rPr lang="en-US" altLang="ko-KR" sz="2200" dirty="0"/>
              <a:t>: 2021</a:t>
            </a:r>
            <a:r>
              <a:rPr lang="ko-KR" altLang="en-US" sz="2200" dirty="0"/>
              <a:t>학년도 컴퓨터정보공학부 소속 </a:t>
            </a:r>
            <a:r>
              <a:rPr lang="en-US" altLang="ko-KR" sz="2200" dirty="0"/>
              <a:t>1</a:t>
            </a:r>
            <a:r>
              <a:rPr lang="ko-KR" altLang="en-US" sz="2200" dirty="0"/>
              <a:t>학년 재학생</a:t>
            </a:r>
            <a:endParaRPr lang="en-US" altLang="ko-KR" sz="2200" dirty="0"/>
          </a:p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세부전공 선택 일정</a:t>
            </a:r>
          </a:p>
          <a:p>
            <a:pPr fontAlgn="base"/>
            <a:r>
              <a:rPr lang="en-US" altLang="ko-KR" sz="2200" dirty="0"/>
              <a:t>   1) 1</a:t>
            </a:r>
            <a:r>
              <a:rPr lang="ko-KR" altLang="en-US" sz="2200" dirty="0"/>
              <a:t>차 세부전공 선택 기간</a:t>
            </a:r>
            <a:r>
              <a:rPr lang="en-US" altLang="ko-KR" sz="2200" dirty="0"/>
              <a:t>: 2021.11.01.(</a:t>
            </a:r>
            <a:r>
              <a:rPr lang="ko-KR" altLang="en-US" sz="2200" dirty="0"/>
              <a:t>월</a:t>
            </a:r>
            <a:r>
              <a:rPr lang="en-US" altLang="ko-KR" sz="2200" dirty="0"/>
              <a:t>) ~ 11.05.(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2) 1</a:t>
            </a:r>
            <a:r>
              <a:rPr lang="ko-KR" altLang="en-US" sz="2200" dirty="0"/>
              <a:t>차 세부전공 선택 결과 발표일</a:t>
            </a:r>
            <a:r>
              <a:rPr lang="en-US" altLang="ko-KR" sz="2200" dirty="0"/>
              <a:t>: 2021.11.10.(</a:t>
            </a:r>
            <a:r>
              <a:rPr lang="ko-KR" altLang="en-US" sz="2200" dirty="0"/>
              <a:t>수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3) 2</a:t>
            </a:r>
            <a:r>
              <a:rPr lang="ko-KR" altLang="en-US" sz="2200" dirty="0"/>
              <a:t>차 세부전공 선택 및 정정기간</a:t>
            </a:r>
            <a:r>
              <a:rPr lang="en-US" altLang="ko-KR" sz="2200" dirty="0"/>
              <a:t>: 2021.11.29.(</a:t>
            </a:r>
            <a:r>
              <a:rPr lang="ko-KR" altLang="en-US" sz="2200" dirty="0"/>
              <a:t>월</a:t>
            </a:r>
            <a:r>
              <a:rPr lang="en-US" altLang="ko-KR" sz="2200" dirty="0"/>
              <a:t>) ~ 12.03.(</a:t>
            </a:r>
            <a:r>
              <a:rPr lang="ko-KR" altLang="en-US" sz="2200" dirty="0"/>
              <a:t>금</a:t>
            </a:r>
            <a:r>
              <a:rPr lang="en-US" altLang="ko-KR" sz="2200" dirty="0"/>
              <a:t>)</a:t>
            </a:r>
          </a:p>
          <a:p>
            <a:pPr fontAlgn="base"/>
            <a:r>
              <a:rPr lang="en-US" altLang="ko-KR" sz="2200" dirty="0"/>
              <a:t>   4) </a:t>
            </a:r>
            <a:r>
              <a:rPr lang="ko-KR" altLang="en-US" sz="2200" dirty="0"/>
              <a:t>세부 전공 선택 최종발표일</a:t>
            </a:r>
            <a:r>
              <a:rPr lang="en-US" altLang="ko-KR" sz="2200" dirty="0"/>
              <a:t>: 2021.12.27.(</a:t>
            </a:r>
            <a:r>
              <a:rPr lang="ko-KR" altLang="en-US" sz="2200" dirty="0"/>
              <a:t>월</a:t>
            </a:r>
            <a:r>
              <a:rPr lang="en-US" altLang="ko-KR" sz="2200" dirty="0"/>
              <a:t>)</a:t>
            </a:r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4101925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선택 방법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925505" cy="4528326"/>
          </a:xfrm>
        </p:spPr>
        <p:txBody>
          <a:bodyPr>
            <a:normAutofit fontScale="92500" lnSpcReduction="10000"/>
          </a:bodyPr>
          <a:lstStyle/>
          <a:p>
            <a:pPr marL="0" indent="0" fontAlgn="base">
              <a:buNone/>
            </a:pPr>
            <a:r>
              <a:rPr lang="ko-KR" altLang="en-US" sz="2800" dirty="0"/>
              <a:t> </a:t>
            </a:r>
            <a:endParaRPr lang="en-US" altLang="ko-KR" sz="2800" dirty="0"/>
          </a:p>
          <a:p>
            <a:pPr fontAlgn="base">
              <a:buFont typeface="Wingdings" panose="05000000000000000000" pitchFamily="2" charset="2"/>
              <a:buChar char="§"/>
            </a:pPr>
            <a:r>
              <a:rPr lang="ko-KR" altLang="en-US" sz="2800" dirty="0"/>
              <a:t> 학교 홈페이지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</a:t>
            </a:r>
            <a:r>
              <a:rPr lang="en-US" altLang="ko-KR" sz="2800" dirty="0"/>
              <a:t>KLAS </a:t>
            </a:r>
            <a:r>
              <a:rPr lang="ko-KR" altLang="en-US" sz="2800" dirty="0"/>
              <a:t>종합정보시스템 로그인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「대학생활」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「학적관리」 </a:t>
            </a:r>
            <a:endParaRPr lang="en-US" altLang="ko-KR" sz="2800" dirty="0"/>
          </a:p>
          <a:p>
            <a:pPr fontAlgn="base"/>
            <a:r>
              <a:rPr lang="ko-KR" altLang="en-US" sz="2800" dirty="0"/>
              <a:t>  ⇒ 「세부전공 선택」 ⇒ 실시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ko-KR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800" dirty="0"/>
              <a:t> 문의처 </a:t>
            </a:r>
            <a:r>
              <a:rPr lang="en-US" altLang="ko-KR" sz="2800" dirty="0"/>
              <a:t>: </a:t>
            </a:r>
            <a:r>
              <a:rPr lang="ko-KR" altLang="en-US" sz="2800" dirty="0"/>
              <a:t>학부 사무실 </a:t>
            </a:r>
            <a:r>
              <a:rPr lang="en-US" altLang="ko-KR" sz="2800" dirty="0"/>
              <a:t>(02-940-5120),</a:t>
            </a:r>
          </a:p>
          <a:p>
            <a:pPr marL="0" indent="0">
              <a:buNone/>
            </a:pPr>
            <a:r>
              <a:rPr lang="en-US" altLang="ko-KR" sz="2800" dirty="0"/>
              <a:t>                   </a:t>
            </a:r>
            <a:r>
              <a:rPr lang="ko-KR" altLang="en-US" sz="2800" dirty="0"/>
              <a:t>교무처 교육지원팀 </a:t>
            </a:r>
            <a:r>
              <a:rPr lang="en-US" altLang="ko-KR" sz="2800" dirty="0"/>
              <a:t>(02-940-5021~4)    </a:t>
            </a:r>
          </a:p>
          <a:p>
            <a:pPr>
              <a:buFont typeface="Wingdings" panose="05000000000000000000" pitchFamily="2" charset="2"/>
              <a:buChar char="v"/>
            </a:pP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629581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B1B72CE-847A-4451-8932-90006B56E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세부전공 변경제도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2253AC-064A-415D-ACA3-3EB443677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340768"/>
            <a:ext cx="7853497" cy="4528326"/>
          </a:xfrm>
        </p:spPr>
        <p:txBody>
          <a:bodyPr>
            <a:normAutofit/>
          </a:bodyPr>
          <a:lstStyle/>
          <a:p>
            <a:pPr fontAlgn="base"/>
            <a:endParaRPr lang="en-US" altLang="ko-KR" sz="2200" dirty="0"/>
          </a:p>
          <a:p>
            <a:pPr fontAlgn="base"/>
            <a:r>
              <a:rPr lang="ko-KR" altLang="en-US" sz="2200" dirty="0"/>
              <a:t>◎ 세부전공 변경제도</a:t>
            </a:r>
            <a:endParaRPr lang="en-US" altLang="ko-KR" sz="2200" dirty="0"/>
          </a:p>
          <a:p>
            <a:pPr fontAlgn="base"/>
            <a:endParaRPr lang="en-US" altLang="ko-KR" sz="2200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14D8366A-290D-4DF7-8A10-7DF6CF5DF5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989097"/>
              </p:ext>
            </p:extLst>
          </p:nvPr>
        </p:nvGraphicFramePr>
        <p:xfrm>
          <a:off x="822959" y="2690688"/>
          <a:ext cx="7543802" cy="21028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802">
                  <a:extLst>
                    <a:ext uri="{9D8B030D-6E8A-4147-A177-3AD203B41FA5}">
                      <a16:colId xmlns:a16="http://schemas.microsoft.com/office/drawing/2014/main" val="3174281047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663735380"/>
                    </a:ext>
                  </a:extLst>
                </a:gridCol>
                <a:gridCol w="3722753">
                  <a:extLst>
                    <a:ext uri="{9D8B030D-6E8A-4147-A177-3AD203B41FA5}">
                      <a16:colId xmlns:a16="http://schemas.microsoft.com/office/drawing/2014/main" val="3212721859"/>
                    </a:ext>
                  </a:extLst>
                </a:gridCol>
              </a:tblGrid>
              <a:tr h="3292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구분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변경제도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비고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4987603"/>
                  </a:ext>
                </a:extLst>
              </a:tr>
              <a:tr h="5762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변경기회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2</a:t>
                      </a:r>
                      <a:r>
                        <a:rPr lang="ko-KR" altLang="en-US" dirty="0"/>
                        <a:t>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3234294"/>
                  </a:ext>
                </a:extLst>
              </a:tr>
              <a:tr h="8226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세부전공변경 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신청시기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학년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학기 개시 전</a:t>
                      </a:r>
                      <a:endParaRPr lang="en-US" altLang="ko-KR" dirty="0"/>
                    </a:p>
                    <a:p>
                      <a:pPr latinLnBrk="1"/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학년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학기 개시 전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3</a:t>
                      </a:r>
                      <a:r>
                        <a:rPr lang="ko-KR" altLang="en-US" dirty="0"/>
                        <a:t>학년 및 </a:t>
                      </a:r>
                      <a:r>
                        <a:rPr lang="en-US" altLang="ko-KR" dirty="0"/>
                        <a:t>4</a:t>
                      </a:r>
                      <a:r>
                        <a:rPr lang="ko-KR" altLang="en-US" dirty="0"/>
                        <a:t>학년 진급이전에 각 </a:t>
                      </a:r>
                      <a:r>
                        <a:rPr lang="en-US" altLang="ko-KR" dirty="0"/>
                        <a:t>1</a:t>
                      </a:r>
                      <a:r>
                        <a:rPr lang="ko-KR" altLang="en-US" dirty="0"/>
                        <a:t>회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총 </a:t>
                      </a:r>
                      <a:r>
                        <a:rPr lang="en-US" altLang="ko-KR" dirty="0"/>
                        <a:t>2</a:t>
                      </a:r>
                      <a:r>
                        <a:rPr lang="ko-KR" altLang="en-US" dirty="0"/>
                        <a:t>회 세부전공 변경신청가능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7905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33619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431</Words>
  <Application>Microsoft Office PowerPoint</Application>
  <PresentationFormat>화면 슬라이드 쇼(4:3)</PresentationFormat>
  <Paragraphs>101</Paragraphs>
  <Slides>9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9" baseType="lpstr">
      <vt:lpstr>nGothic</vt:lpstr>
      <vt:lpstr>Noto Sans Korean</vt:lpstr>
      <vt:lpstr>굴림</vt:lpstr>
      <vt:lpstr>맑은 고딕</vt:lpstr>
      <vt:lpstr>휴먼둥근헤드라인</vt:lpstr>
      <vt:lpstr>Arial</vt:lpstr>
      <vt:lpstr>Calibri</vt:lpstr>
      <vt:lpstr>Calibri Light</vt:lpstr>
      <vt:lpstr>Wingdings</vt:lpstr>
      <vt:lpstr>추억</vt:lpstr>
      <vt:lpstr>컴퓨터정보공학부  세부전공 선택 설명회</vt:lpstr>
      <vt:lpstr>ZOOM 접속 방법</vt:lpstr>
      <vt:lpstr>세부전공 안내</vt:lpstr>
      <vt:lpstr>2022학년도 교과과정 변경</vt:lpstr>
      <vt:lpstr>세부전공 이수 교과목</vt:lpstr>
      <vt:lpstr>PowerPoint 프레젠테이션</vt:lpstr>
      <vt:lpstr>세부전공 선택 일정</vt:lpstr>
      <vt:lpstr>세부전공 선택 방법</vt:lpstr>
      <vt:lpstr>세부전공 변경제도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컴퓨터정보공학부  세부전공 선택 설명회</dc:title>
  <dc:creator>Hwang</dc:creator>
  <cp:lastModifiedBy>박덕영</cp:lastModifiedBy>
  <cp:revision>40</cp:revision>
  <dcterms:created xsi:type="dcterms:W3CDTF">2019-10-28T03:45:30Z</dcterms:created>
  <dcterms:modified xsi:type="dcterms:W3CDTF">2021-11-02T00:18:08Z</dcterms:modified>
</cp:coreProperties>
</file>