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A50021"/>
    <a:srgbClr val="0000CC"/>
    <a:srgbClr val="993366"/>
    <a:srgbClr val="FF3300"/>
    <a:srgbClr val="CC0000"/>
    <a:srgbClr val="006666"/>
    <a:srgbClr val="800000"/>
    <a:srgbClr val="660066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8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17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9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9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36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22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66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5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7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78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04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52D2-0DE7-44AC-89A0-4C64961FDD4D}" type="datetimeFigureOut">
              <a:rPr lang="ko-KR" altLang="en-US" smtClean="0"/>
              <a:t>2022-08-16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06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E9407DE0-AA2E-45AC-9BAC-91E1A6D47201}"/>
              </a:ext>
            </a:extLst>
          </p:cNvPr>
          <p:cNvGrpSpPr/>
          <p:nvPr/>
        </p:nvGrpSpPr>
        <p:grpSpPr>
          <a:xfrm>
            <a:off x="748494" y="1018302"/>
            <a:ext cx="1982599" cy="1024173"/>
            <a:chOff x="748494" y="1085414"/>
            <a:chExt cx="1982599" cy="1024173"/>
          </a:xfrm>
        </p:grpSpPr>
        <p:sp>
          <p:nvSpPr>
            <p:cNvPr id="12" name="직사각형 11"/>
            <p:cNvSpPr/>
            <p:nvPr/>
          </p:nvSpPr>
          <p:spPr>
            <a:xfrm>
              <a:off x="1493697" y="1542194"/>
              <a:ext cx="1237396" cy="567393"/>
            </a:xfrm>
            <a:prstGeom prst="rect">
              <a:avLst/>
            </a:prstGeom>
            <a:noFill/>
            <a:ln w="1270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SoC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나노기술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임베디드시스템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19" name="대각선 방향의 모서리가 둥근 사각형 18"/>
            <p:cNvSpPr/>
            <p:nvPr/>
          </p:nvSpPr>
          <p:spPr>
            <a:xfrm>
              <a:off x="748494" y="1085414"/>
              <a:ext cx="1086416" cy="710458"/>
            </a:xfrm>
            <a:prstGeom prst="round2DiagRect">
              <a:avLst/>
            </a:prstGeom>
            <a:solidFill>
              <a:srgbClr val="A50021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Hardware</a:t>
              </a:r>
              <a:endParaRPr lang="ko-KR" altLang="en-US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047497" y="236959"/>
            <a:ext cx="8289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/>
              <a:t>22</a:t>
            </a:r>
            <a:r>
              <a:rPr lang="ko-KR" altLang="en-US" sz="2800" b="1" dirty="0"/>
              <a:t>년도 컴퓨터공학과 대학원 주요교과목 이수체계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3735793" y="3394358"/>
            <a:ext cx="1705231" cy="4360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임베디드운영체제특론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고급운영체제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3735792" y="3982306"/>
            <a:ext cx="1705231" cy="7289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디바이스드라이버특론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스토리지시스템특론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에너지스토리지관리및제어시스템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3" name="아래쪽 화살표 22"/>
          <p:cNvSpPr/>
          <p:nvPr/>
        </p:nvSpPr>
        <p:spPr>
          <a:xfrm>
            <a:off x="4444245" y="383703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3735793" y="294499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빅데이터분석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9" name="아래쪽 화살표 28"/>
          <p:cNvSpPr/>
          <p:nvPr/>
        </p:nvSpPr>
        <p:spPr>
          <a:xfrm>
            <a:off x="4464576" y="2801218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3735796" y="2225651"/>
            <a:ext cx="1705231" cy="5618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고급데이터베이스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데이터마이닝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빅데이터관리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1046726" y="2225651"/>
            <a:ext cx="1701451" cy="42656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컴퓨터구조특론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저전력설계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1046726" y="2812845"/>
            <a:ext cx="1701452" cy="102418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임베디드시스템설계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병렬처리시스템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컴퓨터보안특론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차세대메모리시스템특론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인공지능가속하드웨어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9" name="아래쪽 화살표 38"/>
          <p:cNvSpPr/>
          <p:nvPr/>
        </p:nvSpPr>
        <p:spPr>
          <a:xfrm>
            <a:off x="1794309" y="266106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9628290" y="2225651"/>
            <a:ext cx="1705231" cy="2943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영상처리시스템특론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9628289" y="2674794"/>
            <a:ext cx="1705231" cy="5618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신경회로망</a:t>
            </a:r>
            <a:r>
              <a:rPr lang="en-US" altLang="ko-KR" sz="10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지능형신호처리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감시정찰경계프로젝트</a:t>
            </a:r>
          </a:p>
        </p:txBody>
      </p:sp>
      <p:sp>
        <p:nvSpPr>
          <p:cNvPr id="45" name="아래쪽 화살표 44"/>
          <p:cNvSpPr/>
          <p:nvPr/>
        </p:nvSpPr>
        <p:spPr>
          <a:xfrm>
            <a:off x="10380544" y="2524424"/>
            <a:ext cx="301556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9628290" y="3390053"/>
            <a:ext cx="1705231" cy="4265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고속비디오처리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컴퓨터비전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6678141" y="2230078"/>
            <a:ext cx="1705231" cy="4309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정보통신특론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사물인터넷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6678141" y="2832463"/>
            <a:ext cx="1705231" cy="561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유비쿼터스네트워크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차세대정보통신기술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이기종네트워크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0" name="아래쪽 화살표 49"/>
          <p:cNvSpPr/>
          <p:nvPr/>
        </p:nvSpPr>
        <p:spPr>
          <a:xfrm>
            <a:off x="7386594" y="2666463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/>
          <p:cNvSpPr/>
          <p:nvPr/>
        </p:nvSpPr>
        <p:spPr>
          <a:xfrm>
            <a:off x="9628288" y="4429829"/>
            <a:ext cx="1705232" cy="2962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머신러닝</a:t>
            </a:r>
            <a:r>
              <a:rPr lang="en-US" altLang="ko-KR" sz="1000" dirty="0">
                <a:solidFill>
                  <a:schemeClr val="tx1"/>
                </a:solidFill>
              </a:rPr>
              <a:t>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9628288" y="4878460"/>
            <a:ext cx="1705232" cy="4042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err="1">
                <a:solidFill>
                  <a:schemeClr val="tx1"/>
                </a:solidFill>
              </a:rPr>
              <a:t>머신러닝</a:t>
            </a:r>
            <a:r>
              <a:rPr lang="en-US" altLang="ko-KR" sz="10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인공지능알고리즘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3" name="아래쪽 화살표 52"/>
          <p:cNvSpPr/>
          <p:nvPr/>
        </p:nvSpPr>
        <p:spPr>
          <a:xfrm>
            <a:off x="10328502" y="4733462"/>
            <a:ext cx="288324" cy="134889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/>
          <p:cNvSpPr/>
          <p:nvPr/>
        </p:nvSpPr>
        <p:spPr>
          <a:xfrm>
            <a:off x="9628289" y="3971920"/>
            <a:ext cx="1705231" cy="3046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고급비디오처리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7" name="아래쪽 화살표 56"/>
          <p:cNvSpPr/>
          <p:nvPr/>
        </p:nvSpPr>
        <p:spPr>
          <a:xfrm>
            <a:off x="10336741" y="3825348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9611810" y="5435064"/>
            <a:ext cx="1713471" cy="4235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Multivariate/</a:t>
            </a:r>
            <a:r>
              <a:rPr lang="en-US" altLang="ko-KR" sz="1000" dirty="0" err="1">
                <a:solidFill>
                  <a:schemeClr val="tx1"/>
                </a:solidFill>
              </a:rPr>
              <a:t>multiscale</a:t>
            </a:r>
            <a:r>
              <a:rPr lang="en-US" altLang="ko-KR" sz="1000" dirty="0">
                <a:solidFill>
                  <a:schemeClr val="tx1"/>
                </a:solidFill>
              </a:rPr>
              <a:t> data analysis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6678141" y="3565760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무선네트워크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735792" y="5765610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딥러닝개론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2CC87474-2A61-486E-B07B-5CBFF8B6C919}"/>
              </a:ext>
            </a:extLst>
          </p:cNvPr>
          <p:cNvSpPr/>
          <p:nvPr/>
        </p:nvSpPr>
        <p:spPr>
          <a:xfrm>
            <a:off x="9620199" y="5952224"/>
            <a:ext cx="1705232" cy="295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생체신호및시스템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58162471-1F96-4FC6-9BF7-FA3ECC8A0104}"/>
              </a:ext>
            </a:extLst>
          </p:cNvPr>
          <p:cNvSpPr/>
          <p:nvPr/>
        </p:nvSpPr>
        <p:spPr>
          <a:xfrm>
            <a:off x="3735792" y="531854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0" name="아래쪽 화살표 28">
            <a:extLst>
              <a:ext uri="{FF2B5EF4-FFF2-40B4-BE49-F238E27FC236}">
                <a16:creationId xmlns:a16="http://schemas.microsoft.com/office/drawing/2014/main" id="{E9A0FC08-AD02-4796-8F69-5338DFCF39AF}"/>
              </a:ext>
            </a:extLst>
          </p:cNvPr>
          <p:cNvSpPr/>
          <p:nvPr/>
        </p:nvSpPr>
        <p:spPr>
          <a:xfrm>
            <a:off x="4464575" y="5174768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C759E21C-8459-4B58-97D9-E587D860D87D}"/>
              </a:ext>
            </a:extLst>
          </p:cNvPr>
          <p:cNvSpPr/>
          <p:nvPr/>
        </p:nvSpPr>
        <p:spPr>
          <a:xfrm>
            <a:off x="3735792" y="4871480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7FAF08D-5AEE-4F42-A6FF-A734DA62C000}"/>
              </a:ext>
            </a:extLst>
          </p:cNvPr>
          <p:cNvGrpSpPr/>
          <p:nvPr/>
        </p:nvGrpSpPr>
        <p:grpSpPr>
          <a:xfrm>
            <a:off x="3452945" y="1013895"/>
            <a:ext cx="1982599" cy="1024173"/>
            <a:chOff x="6750979" y="4580234"/>
            <a:chExt cx="1982599" cy="1024173"/>
          </a:xfrm>
        </p:grpSpPr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id="{C1E9375E-CDDC-445F-B561-43A08EC759AD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운영체제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인공지능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데이터사이언스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6" name="대각선 방향의 모서리가 둥근 사각형 18">
              <a:extLst>
                <a:ext uri="{FF2B5EF4-FFF2-40B4-BE49-F238E27FC236}">
                  <a16:creationId xmlns:a16="http://schemas.microsoft.com/office/drawing/2014/main" id="{12FC1173-1637-4F34-BA5B-BFF6AA96EF1E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Software</a:t>
              </a:r>
              <a:endParaRPr lang="ko-KR" altLang="en-US" sz="1200" dirty="0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83DC338-ED33-47D1-8C52-C2ED8B777038}"/>
              </a:ext>
            </a:extLst>
          </p:cNvPr>
          <p:cNvGrpSpPr/>
          <p:nvPr/>
        </p:nvGrpSpPr>
        <p:grpSpPr>
          <a:xfrm>
            <a:off x="6395294" y="1013895"/>
            <a:ext cx="1982599" cy="1024173"/>
            <a:chOff x="6750979" y="4580234"/>
            <a:chExt cx="1982599" cy="1024173"/>
          </a:xfrm>
        </p:grpSpPr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8F9600F7-6F9B-4C55-8DE0-6EBD548863E6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IoT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정보통신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무선네트워크</a:t>
              </a:r>
            </a:p>
          </p:txBody>
        </p:sp>
        <p:sp>
          <p:nvSpPr>
            <p:cNvPr id="69" name="대각선 방향의 모서리가 둥근 사각형 18">
              <a:extLst>
                <a:ext uri="{FF2B5EF4-FFF2-40B4-BE49-F238E27FC236}">
                  <a16:creationId xmlns:a16="http://schemas.microsoft.com/office/drawing/2014/main" id="{E092847B-0640-4A4B-89EE-961EDCFB49BF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Network</a:t>
              </a:r>
              <a:endParaRPr lang="ko-KR" altLang="en-US" sz="1200" dirty="0"/>
            </a:p>
          </p:txBody>
        </p: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A412F5B7-288F-47F3-8C2F-D43365E1EDDE}"/>
              </a:ext>
            </a:extLst>
          </p:cNvPr>
          <p:cNvGrpSpPr/>
          <p:nvPr/>
        </p:nvGrpSpPr>
        <p:grpSpPr>
          <a:xfrm>
            <a:off x="9334443" y="1011742"/>
            <a:ext cx="1982599" cy="1024173"/>
            <a:chOff x="6750979" y="4580234"/>
            <a:chExt cx="1982599" cy="1024173"/>
          </a:xfrm>
        </p:grpSpPr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920B1264-D3DF-4CA8-8BA4-93EB46E6349E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영상처리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바이오메디컬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미디어프로세서</a:t>
              </a:r>
            </a:p>
          </p:txBody>
        </p:sp>
        <p:sp>
          <p:nvSpPr>
            <p:cNvPr id="72" name="대각선 방향의 모서리가 둥근 사각형 18">
              <a:extLst>
                <a:ext uri="{FF2B5EF4-FFF2-40B4-BE49-F238E27FC236}">
                  <a16:creationId xmlns:a16="http://schemas.microsoft.com/office/drawing/2014/main" id="{A4FA0720-049C-463D-857D-62BE3910229C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Signal processing</a:t>
              </a:r>
              <a:endParaRPr lang="ko-KR" altLang="en-US" sz="1200" dirty="0"/>
            </a:p>
          </p:txBody>
        </p:sp>
      </p:grp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AA192D87-E2F8-4433-AFC8-520A05D0B0CC}"/>
              </a:ext>
            </a:extLst>
          </p:cNvPr>
          <p:cNvSpPr/>
          <p:nvPr/>
        </p:nvSpPr>
        <p:spPr>
          <a:xfrm>
            <a:off x="1006534" y="2182773"/>
            <a:ext cx="1776177" cy="1698067"/>
          </a:xfrm>
          <a:prstGeom prst="rect">
            <a:avLst/>
          </a:prstGeom>
          <a:noFill/>
          <a:ln w="1270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E73A5026-BFE4-41A1-A4A3-8161B1FB50F0}"/>
              </a:ext>
            </a:extLst>
          </p:cNvPr>
          <p:cNvSpPr/>
          <p:nvPr/>
        </p:nvSpPr>
        <p:spPr>
          <a:xfrm>
            <a:off x="3700073" y="2191306"/>
            <a:ext cx="1776177" cy="108676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0753A7AC-0E93-494A-B11F-4876A39FFE1E}"/>
              </a:ext>
            </a:extLst>
          </p:cNvPr>
          <p:cNvSpPr/>
          <p:nvPr/>
        </p:nvSpPr>
        <p:spPr>
          <a:xfrm>
            <a:off x="3696419" y="3365926"/>
            <a:ext cx="1776177" cy="1380299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3E556E08-DFCC-4B99-A71C-4A840C37BBD7}"/>
              </a:ext>
            </a:extLst>
          </p:cNvPr>
          <p:cNvSpPr/>
          <p:nvPr/>
        </p:nvSpPr>
        <p:spPr>
          <a:xfrm>
            <a:off x="3696419" y="4834083"/>
            <a:ext cx="1776177" cy="813805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1358C722-F37E-4656-BC66-C17F2773D515}"/>
              </a:ext>
            </a:extLst>
          </p:cNvPr>
          <p:cNvSpPr/>
          <p:nvPr/>
        </p:nvSpPr>
        <p:spPr>
          <a:xfrm>
            <a:off x="6639107" y="2198926"/>
            <a:ext cx="1776177" cy="123154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E98391A8-F4FE-4BD2-B053-E218A6156B6F}"/>
              </a:ext>
            </a:extLst>
          </p:cNvPr>
          <p:cNvSpPr/>
          <p:nvPr/>
        </p:nvSpPr>
        <p:spPr>
          <a:xfrm>
            <a:off x="9595107" y="2188660"/>
            <a:ext cx="1776176" cy="108178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A19A2D13-7FF3-47D1-942E-470DEDA0AC25}"/>
              </a:ext>
            </a:extLst>
          </p:cNvPr>
          <p:cNvSpPr/>
          <p:nvPr/>
        </p:nvSpPr>
        <p:spPr>
          <a:xfrm>
            <a:off x="9590926" y="3348341"/>
            <a:ext cx="1776176" cy="957097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CA994005-DA69-4DE7-A8AF-3F590C7903DB}"/>
              </a:ext>
            </a:extLst>
          </p:cNvPr>
          <p:cNvSpPr/>
          <p:nvPr/>
        </p:nvSpPr>
        <p:spPr>
          <a:xfrm>
            <a:off x="9590926" y="4391771"/>
            <a:ext cx="1776176" cy="957096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DFAD3EF0-8C3B-4E95-9855-9DAC79781B6B}"/>
              </a:ext>
            </a:extLst>
          </p:cNvPr>
          <p:cNvSpPr/>
          <p:nvPr/>
        </p:nvSpPr>
        <p:spPr>
          <a:xfrm>
            <a:off x="1042006" y="4881833"/>
            <a:ext cx="1705231" cy="29628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Wearable IoT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FE895A98-4814-7B96-1282-835C36547145}"/>
              </a:ext>
            </a:extLst>
          </p:cNvPr>
          <p:cNvGrpSpPr/>
          <p:nvPr/>
        </p:nvGrpSpPr>
        <p:grpSpPr>
          <a:xfrm>
            <a:off x="1006534" y="3961869"/>
            <a:ext cx="1776177" cy="838935"/>
            <a:chOff x="1006534" y="3894757"/>
            <a:chExt cx="1776177" cy="838935"/>
          </a:xfrm>
        </p:grpSpPr>
        <p:sp>
          <p:nvSpPr>
            <p:cNvPr id="40" name="직사각형 39"/>
            <p:cNvSpPr/>
            <p:nvPr/>
          </p:nvSpPr>
          <p:spPr>
            <a:xfrm>
              <a:off x="1046726" y="3938618"/>
              <a:ext cx="1705231" cy="296285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ko-KR" altLang="en-US" sz="1000" dirty="0">
                  <a:solidFill>
                    <a:schemeClr val="tx1"/>
                  </a:solidFill>
                </a:rPr>
                <a:t>집적회로설계검증</a:t>
              </a:r>
            </a:p>
          </p:txBody>
        </p:sp>
        <p:sp>
          <p:nvSpPr>
            <p:cNvPr id="42" name="아래쪽 화살표 41"/>
            <p:cNvSpPr/>
            <p:nvPr/>
          </p:nvSpPr>
          <p:spPr>
            <a:xfrm>
              <a:off x="1755178" y="4237661"/>
              <a:ext cx="288324" cy="134889"/>
            </a:xfrm>
            <a:prstGeom prst="downArrow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직사각형 62">
              <a:extLst>
                <a:ext uri="{FF2B5EF4-FFF2-40B4-BE49-F238E27FC236}">
                  <a16:creationId xmlns:a16="http://schemas.microsoft.com/office/drawing/2014/main" id="{4DB1FF90-8FE5-47EF-AD23-4F006CFDDA95}"/>
                </a:ext>
              </a:extLst>
            </p:cNvPr>
            <p:cNvSpPr/>
            <p:nvPr/>
          </p:nvSpPr>
          <p:spPr>
            <a:xfrm>
              <a:off x="1006534" y="3894757"/>
              <a:ext cx="1776177" cy="838935"/>
            </a:xfrm>
            <a:prstGeom prst="rect">
              <a:avLst/>
            </a:prstGeom>
            <a:noFill/>
            <a:ln w="1270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81" name="직사각형 80">
              <a:extLst>
                <a:ext uri="{FF2B5EF4-FFF2-40B4-BE49-F238E27FC236}">
                  <a16:creationId xmlns:a16="http://schemas.microsoft.com/office/drawing/2014/main" id="{4F43EAE0-359F-4DE4-8759-16BD5FEF66D6}"/>
                </a:ext>
              </a:extLst>
            </p:cNvPr>
            <p:cNvSpPr/>
            <p:nvPr/>
          </p:nvSpPr>
          <p:spPr>
            <a:xfrm>
              <a:off x="1042006" y="4386426"/>
              <a:ext cx="1705231" cy="296285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en-US" altLang="ko-KR" sz="1000" dirty="0">
                  <a:solidFill>
                    <a:schemeClr val="tx1"/>
                  </a:solidFill>
                </a:rPr>
                <a:t>3</a:t>
              </a:r>
              <a:r>
                <a:rPr lang="ko-KR" altLang="en-US" sz="1000" dirty="0" err="1">
                  <a:solidFill>
                    <a:schemeClr val="tx1"/>
                  </a:solidFill>
                </a:rPr>
                <a:t>차원적층반도체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</p:grp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8B755BE0-4542-57BE-66D5-4C1A39E0AE9A}"/>
              </a:ext>
            </a:extLst>
          </p:cNvPr>
          <p:cNvSpPr/>
          <p:nvPr/>
        </p:nvSpPr>
        <p:spPr>
          <a:xfrm>
            <a:off x="9611810" y="6356849"/>
            <a:ext cx="1705232" cy="295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원격 헬스케어 서비스 플랫폼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E32CDDBD-8749-F490-A523-321A6E148492}"/>
              </a:ext>
            </a:extLst>
          </p:cNvPr>
          <p:cNvSpPr/>
          <p:nvPr/>
        </p:nvSpPr>
        <p:spPr>
          <a:xfrm>
            <a:off x="6682921" y="3995242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그린정보통신기술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527734D2-865D-D8A2-664C-1BD9D31EBD29}"/>
              </a:ext>
            </a:extLst>
          </p:cNvPr>
          <p:cNvSpPr/>
          <p:nvPr/>
        </p:nvSpPr>
        <p:spPr>
          <a:xfrm>
            <a:off x="6682921" y="4416016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이동통신시스템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120A029-3531-DA86-2B83-DE15F141BB71}"/>
              </a:ext>
            </a:extLst>
          </p:cNvPr>
          <p:cNvSpPr/>
          <p:nvPr/>
        </p:nvSpPr>
        <p:spPr>
          <a:xfrm>
            <a:off x="3730313" y="6178532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딥러닝특론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6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6914</TotalTime>
  <Words>81</Words>
  <Application>Microsoft Office PowerPoint</Application>
  <PresentationFormat>와이드스크린</PresentationFormat>
  <Paragraphs>61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Charles Park</dc:creator>
  <cp:lastModifiedBy>양근보</cp:lastModifiedBy>
  <cp:revision>159</cp:revision>
  <cp:lastPrinted>2020-02-24T04:59:37Z</cp:lastPrinted>
  <dcterms:created xsi:type="dcterms:W3CDTF">2016-05-19T02:57:03Z</dcterms:created>
  <dcterms:modified xsi:type="dcterms:W3CDTF">2022-08-16T02:52:58Z</dcterms:modified>
</cp:coreProperties>
</file>