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660" r:id="rId2"/>
    <p:sldMasterId id="2147483673" r:id="rId3"/>
  </p:sldMasterIdLst>
  <p:notesMasterIdLst>
    <p:notesMasterId r:id="rId15"/>
  </p:notesMasterIdLst>
  <p:handoutMasterIdLst>
    <p:handoutMasterId r:id="rId16"/>
  </p:handoutMasterIdLst>
  <p:sldIdLst>
    <p:sldId id="697" r:id="rId4"/>
    <p:sldId id="871" r:id="rId5"/>
    <p:sldId id="874" r:id="rId6"/>
    <p:sldId id="875" r:id="rId7"/>
    <p:sldId id="876" r:id="rId8"/>
    <p:sldId id="877" r:id="rId9"/>
    <p:sldId id="878" r:id="rId10"/>
    <p:sldId id="883" r:id="rId11"/>
    <p:sldId id="884" r:id="rId12"/>
    <p:sldId id="881" r:id="rId13"/>
    <p:sldId id="882" r:id="rId14"/>
  </p:sldIdLst>
  <p:sldSz cx="10668000" cy="7429500"/>
  <p:notesSz cx="6794500" cy="9931400"/>
  <p:defaultTextStyle>
    <a:defPPr>
      <a:defRPr lang="ko-KR"/>
    </a:defPPr>
    <a:lvl1pPr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ctr" rtl="0" fontAlgn="base" latinLnBrk="1">
      <a:spcBef>
        <a:spcPct val="50000"/>
      </a:spcBef>
      <a:spcAft>
        <a:spcPct val="0"/>
      </a:spcAft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900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39933"/>
    <a:srgbClr val="00CC00"/>
    <a:srgbClr val="00FF00"/>
    <a:srgbClr val="00FF99"/>
    <a:srgbClr val="FFFFCC"/>
    <a:srgbClr val="CCFFCC"/>
    <a:srgbClr val="008000"/>
    <a:srgbClr val="00CC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테마 스타일 2 - 강조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테마 스타일 2 - 강조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테마 스타일 2 - 강조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530" y="114"/>
      </p:cViewPr>
      <p:guideLst>
        <p:guide orient="horz" pos="1104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708" y="-108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4514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l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4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46C50DF-B0CF-4DA5-BC77-2557CCFBCC0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69227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0" y="763588"/>
            <a:ext cx="5372100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735514"/>
            <a:ext cx="4989512" cy="44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2" tIns="45921" rIns="91842" bIns="45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4"/>
          </p:nvPr>
        </p:nvSpPr>
        <p:spPr>
          <a:xfrm>
            <a:off x="0" y="9433234"/>
            <a:ext cx="294502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5"/>
          </p:nvPr>
        </p:nvSpPr>
        <p:spPr>
          <a:xfrm>
            <a:off x="3847890" y="9433234"/>
            <a:ext cx="294502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EDCC1-5D29-42DC-BBE6-46F3EC22467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013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2143140"/>
            <a:ext cx="10668000" cy="1000106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8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1156-1E02-4E26-A5EF-ACAD99941BF9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00101" y="2308225"/>
            <a:ext cx="9067800" cy="15922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600200" y="4210050"/>
            <a:ext cx="7467600" cy="18986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2964" y="4773615"/>
            <a:ext cx="9067800" cy="14763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2964" y="3149600"/>
            <a:ext cx="9067800" cy="16240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34299" y="296863"/>
            <a:ext cx="2400301" cy="634047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3402" y="296863"/>
            <a:ext cx="7048500" cy="634047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298A8-C679-4C1B-A5AE-9B2436429718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34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10202" y="1733550"/>
            <a:ext cx="4724400" cy="4903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663700"/>
            <a:ext cx="4713287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3400" y="2355850"/>
            <a:ext cx="4713287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419726" y="1663700"/>
            <a:ext cx="4714875" cy="692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419726" y="2355850"/>
            <a:ext cx="4714875" cy="42814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2" y="295275"/>
            <a:ext cx="3509964" cy="125888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70365" y="295275"/>
            <a:ext cx="5964237" cy="63420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3402" y="1554163"/>
            <a:ext cx="3509964" cy="508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0738" y="5200651"/>
            <a:ext cx="6400800" cy="6143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90738" y="663575"/>
            <a:ext cx="6400800" cy="445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90738" y="5815014"/>
            <a:ext cx="6400800" cy="87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Rectangle 824"/>
          <p:cNvSpPr>
            <a:spLocks noChangeArrowheads="1"/>
          </p:cNvSpPr>
          <p:nvPr/>
        </p:nvSpPr>
        <p:spPr bwMode="auto">
          <a:xfrm>
            <a:off x="99588" y="928668"/>
            <a:ext cx="10474860" cy="6386532"/>
          </a:xfrm>
          <a:prstGeom prst="rect">
            <a:avLst/>
          </a:prstGeom>
          <a:noFill/>
          <a:ln w="16510">
            <a:solidFill>
              <a:schemeClr val="tx1"/>
            </a:solidFill>
            <a:miter lim="800000"/>
            <a:headEnd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ko-KR" sz="800" dirty="0">
              <a:latin typeface="Trebuchet MS" pitchFamily="34" charset="0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0" y="0"/>
            <a:ext cx="10668000" cy="8572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defTabSz="1033463" rtl="0" eaLnBrk="0" fontAlgn="base" latinLnBrk="1" hangingPunct="0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defTabSz="1033463" rtl="0" fontAlgn="base" latinLnBrk="1">
        <a:spcBef>
          <a:spcPct val="0"/>
        </a:spcBef>
        <a:spcAft>
          <a:spcPct val="0"/>
        </a:spcAft>
        <a:defRPr kumimoji="1" sz="50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87350" indent="-387350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839788" indent="-3222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200">
          <a:solidFill>
            <a:schemeClr val="tx1"/>
          </a:solidFill>
          <a:latin typeface="+mn-lt"/>
          <a:ea typeface="+mn-ea"/>
        </a:defRPr>
      </a:lvl2pPr>
      <a:lvl3pPr marL="129222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700">
          <a:solidFill>
            <a:schemeClr val="tx1"/>
          </a:solidFill>
          <a:latin typeface="+mn-lt"/>
          <a:ea typeface="+mn-ea"/>
        </a:defRPr>
      </a:lvl3pPr>
      <a:lvl4pPr marL="1809750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00">
          <a:solidFill>
            <a:schemeClr val="tx1"/>
          </a:solidFill>
          <a:latin typeface="+mn-lt"/>
          <a:ea typeface="+mn-ea"/>
        </a:defRPr>
      </a:lvl4pPr>
      <a:lvl5pPr marL="2327275" indent="-258763" algn="l" defTabSz="1033463" rtl="0" eaLnBrk="0" fontAlgn="base" latinLnBrk="1" hangingPunct="0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5pPr>
      <a:lvl6pPr marL="27844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6pPr>
      <a:lvl7pPr marL="32416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7pPr>
      <a:lvl8pPr marL="36988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8pPr>
      <a:lvl9pPr marL="4156075" indent="-258763" algn="l" defTabSz="1033463" rtl="0" fontAlgn="base" latinLnBrk="1">
        <a:spcBef>
          <a:spcPct val="20000"/>
        </a:spcBef>
        <a:spcAft>
          <a:spcPct val="0"/>
        </a:spcAft>
        <a:buChar char="»"/>
        <a:defRPr kumimoji="1" sz="23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61156-1E02-4E26-A5EF-ACAD99941BF9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4BDF1-92B3-4416-BA49-15070E51F2D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3400" y="296863"/>
            <a:ext cx="9601200" cy="1238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9601200" cy="490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3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298A8-C679-4C1B-A5AE-9B2436429718}" type="datetimeFigureOut">
              <a:rPr lang="ko-KR" altLang="en-US" smtClean="0"/>
              <a:pPr/>
              <a:t>2024-03-07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44901" y="6886575"/>
            <a:ext cx="3378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45400" y="6886575"/>
            <a:ext cx="2489200" cy="39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E71F-C3B0-4CB7-B060-F935F708AC8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14EF3-3FCF-43BD-8029-FD3F7724CD20}" type="slidenum">
              <a:rPr lang="en-US" altLang="ko-KR" smtClean="0"/>
              <a:pPr>
                <a:defRPr/>
              </a:pPr>
              <a:t>1</a:t>
            </a:fld>
            <a:endParaRPr lang="en-US" altLang="ko-KR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39850" y="3500436"/>
            <a:ext cx="49291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15" tIns="48257" rIns="96515" bIns="48257">
            <a:spAutoFit/>
          </a:bodyPr>
          <a:lstStyle/>
          <a:p>
            <a:pPr algn="l" defTabSz="965200">
              <a:lnSpc>
                <a:spcPct val="75000"/>
              </a:lnSpc>
              <a:spcBef>
                <a:spcPct val="0"/>
              </a:spcBef>
            </a:pPr>
            <a:r>
              <a:rPr lang="en-US" altLang="ko-KR" sz="1600" dirty="0">
                <a:latin typeface="HY견고딕" pitchFamily="18" charset="-127"/>
                <a:ea typeface="HY견고딕" pitchFamily="18" charset="-127"/>
              </a:rPr>
              <a:t>  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02582"/>
            <a:ext cx="10668000" cy="1638304"/>
          </a:xfrm>
          <a:prstGeom prst="rect">
            <a:avLst/>
          </a:prstGeom>
          <a:gradFill rotWithShape="1">
            <a:gsLst>
              <a:gs pos="0">
                <a:srgbClr val="182F47"/>
              </a:gs>
              <a:gs pos="50000">
                <a:srgbClr val="336699"/>
              </a:gs>
              <a:gs pos="100000">
                <a:srgbClr val="182F47"/>
              </a:gs>
            </a:gsLst>
            <a:lin ang="2700000" scaled="1"/>
          </a:gradFill>
          <a:ln w="9525" algn="ctr">
            <a:noFill/>
            <a:miter lim="800000"/>
            <a:headEnd/>
            <a:tailEnd/>
          </a:ln>
        </p:spPr>
        <p:txBody>
          <a:bodyPr wrap="none" lIns="88431" tIns="44216" rIns="88431" bIns="44216" anchor="ctr"/>
          <a:lstStyle/>
          <a:p>
            <a:pPr algn="ctr" defTabSz="88423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000" b="1" dirty="0">
                <a:solidFill>
                  <a:schemeClr val="bg1"/>
                </a:solidFill>
                <a:latin typeface="+mj-ea"/>
                <a:ea typeface="+mj-ea"/>
              </a:rPr>
              <a:t>온라인 연구실 안전교육 </a:t>
            </a:r>
            <a:r>
              <a:rPr kumimoji="0" lang="ko-KR" altLang="en-US" sz="3000" b="1" dirty="0" err="1">
                <a:solidFill>
                  <a:schemeClr val="bg1"/>
                </a:solidFill>
                <a:latin typeface="+mj-ea"/>
                <a:ea typeface="+mj-ea"/>
              </a:rPr>
              <a:t>수강방법</a:t>
            </a:r>
            <a:endParaRPr kumimoji="0" lang="en-US" altLang="ko-KR" sz="3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72" y="1482502"/>
            <a:ext cx="2971800" cy="523875"/>
          </a:xfrm>
          <a:prstGeom prst="rect">
            <a:avLst/>
          </a:prstGeom>
        </p:spPr>
      </p:pic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982072" y="5891716"/>
            <a:ext cx="39751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400" b="1" dirty="0">
                <a:latin typeface="+mj-ea"/>
                <a:ea typeface="+mj-ea"/>
              </a:rPr>
              <a:t>광운대학교 </a:t>
            </a:r>
            <a:r>
              <a:rPr lang="ko-KR" altLang="en-US" sz="2400" b="1" dirty="0" err="1">
                <a:latin typeface="+mj-ea"/>
                <a:ea typeface="+mj-ea"/>
              </a:rPr>
              <a:t>관리처</a:t>
            </a:r>
            <a:endParaRPr lang="ko-KR" altLang="en-US" sz="2400" b="1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rcRect l="58823" t="10753" r="9087" b="6257"/>
          <a:stretch/>
        </p:blipFill>
        <p:spPr>
          <a:xfrm>
            <a:off x="509464" y="1482502"/>
            <a:ext cx="6998694" cy="510947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998296" y="246680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err="1">
                <a:solidFill>
                  <a:schemeClr val="tx1"/>
                </a:solidFill>
              </a:rPr>
              <a:t>이수증명서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 클릭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877616" y="2439456"/>
            <a:ext cx="1512168" cy="13473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3389784" y="2809668"/>
            <a:ext cx="4608512" cy="3428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8657" t="12900" r="59450" b="25500"/>
          <a:stretch/>
        </p:blipFill>
        <p:spPr>
          <a:xfrm>
            <a:off x="142875" y="1842542"/>
            <a:ext cx="8086172" cy="4392488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8142312" y="321069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증명서 출력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rgbClr val="FF0000"/>
                </a:solidFill>
              </a:rPr>
              <a:t>※ </a:t>
            </a:r>
            <a:r>
              <a:rPr kumimoji="0" lang="ko-KR" altLang="en-US" sz="2000" b="1" dirty="0">
                <a:solidFill>
                  <a:srgbClr val="FF0000"/>
                </a:solidFill>
              </a:rPr>
              <a:t>필요시</a:t>
            </a:r>
            <a:endParaRPr kumimoji="0" lang="en-US" altLang="ko-KR" sz="20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328914" y="4650854"/>
            <a:ext cx="813398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7807621" y="3642742"/>
            <a:ext cx="306051" cy="10378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84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56502" t="14001" r="9242" b="9701"/>
          <a:stretch/>
        </p:blipFill>
        <p:spPr>
          <a:xfrm>
            <a:off x="142875" y="1889498"/>
            <a:ext cx="7281750" cy="456155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710264" y="1914550"/>
            <a:ext cx="2448272" cy="3758116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https://safety. kw.ac.kr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홈페이지 하단 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err="1">
                <a:solidFill>
                  <a:schemeClr val="tx1"/>
                </a:solidFill>
              </a:rPr>
              <a:t>바로가기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 중 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‘</a:t>
            </a:r>
            <a:r>
              <a:rPr kumimoji="0" lang="ko-KR" altLang="en-US" sz="2000" b="1" dirty="0">
                <a:solidFill>
                  <a:srgbClr val="FF0000"/>
                </a:solidFill>
              </a:rPr>
              <a:t>연구실안전정보망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’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또는 상단의 주소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(URL)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를 직접 입력하여 접속가능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805608" y="4396494"/>
            <a:ext cx="1296144" cy="254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3101752" y="3793608"/>
            <a:ext cx="4608512" cy="7132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49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81" y="1410494"/>
            <a:ext cx="7467783" cy="5037259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854280" y="3245047"/>
            <a:ext cx="2448272" cy="1368152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https://safety. kw.ac.kr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접속하여 로그인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085528" y="3642742"/>
            <a:ext cx="2736304" cy="12624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>
            <a:off x="3820692" y="3929123"/>
            <a:ext cx="4033588" cy="3883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36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/>
          <a:srcRect l="58823" t="10753" r="9087" b="6257"/>
          <a:stretch/>
        </p:blipFill>
        <p:spPr>
          <a:xfrm>
            <a:off x="509464" y="1482502"/>
            <a:ext cx="6998694" cy="510947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854280" y="3245047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schemeClr val="tx1"/>
                </a:solidFill>
              </a:rPr>
              <a:t>안전교육 클릭</a:t>
            </a:r>
            <a:endParaRPr kumimoji="0" lang="ko-KR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09464" y="2418606"/>
            <a:ext cx="1512168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</p:cNvCxnSpPr>
          <p:nvPr/>
        </p:nvCxnSpPr>
        <p:spPr>
          <a:xfrm flipH="1" flipV="1">
            <a:off x="2021632" y="3138687"/>
            <a:ext cx="5832648" cy="4492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14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9050" t="12901" r="58269" b="16920"/>
          <a:stretch/>
        </p:blipFill>
        <p:spPr>
          <a:xfrm>
            <a:off x="142875" y="1266478"/>
            <a:ext cx="8226619" cy="4968552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976984" y="429081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언어 </a:t>
            </a:r>
            <a:r>
              <a:rPr kumimoji="0" lang="ko-KR" altLang="en-US" sz="2000" b="1" dirty="0" err="1">
                <a:solidFill>
                  <a:schemeClr val="tx1"/>
                </a:solidFill>
              </a:rPr>
              <a:t>선택후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과목 선택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3749824" y="5082902"/>
            <a:ext cx="2448272" cy="10596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6229154" y="4722862"/>
            <a:ext cx="1747830" cy="889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0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4563" t="22700" r="64962" b="22700"/>
          <a:stretch/>
        </p:blipFill>
        <p:spPr>
          <a:xfrm>
            <a:off x="293440" y="1194470"/>
            <a:ext cx="7488832" cy="5616624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7976984" y="4290814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과목 선택 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6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차시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(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학과별 상이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597696" y="6091014"/>
            <a:ext cx="1584176" cy="584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stCxn id="7" idx="1"/>
            <a:endCxn id="8" idx="3"/>
          </p:cNvCxnSpPr>
          <p:nvPr/>
        </p:nvCxnSpPr>
        <p:spPr>
          <a:xfrm flipH="1">
            <a:off x="4181872" y="4633678"/>
            <a:ext cx="3795112" cy="17496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A1106D3D-5992-47B6-ACF9-4EA531657451}"/>
              </a:ext>
            </a:extLst>
          </p:cNvPr>
          <p:cNvSpPr/>
          <p:nvPr/>
        </p:nvSpPr>
        <p:spPr>
          <a:xfrm>
            <a:off x="1517576" y="1842542"/>
            <a:ext cx="64807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C822C3B-F7A5-45A5-A941-F26D14AEB3C7}"/>
              </a:ext>
            </a:extLst>
          </p:cNvPr>
          <p:cNvSpPr/>
          <p:nvPr/>
        </p:nvSpPr>
        <p:spPr>
          <a:xfrm>
            <a:off x="5334000" y="1766215"/>
            <a:ext cx="1512168" cy="4363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모서리가 둥근 직사각형 6">
            <a:extLst>
              <a:ext uri="{FF2B5EF4-FFF2-40B4-BE49-F238E27FC236}">
                <a16:creationId xmlns:a16="http://schemas.microsoft.com/office/drawing/2014/main" id="{409F17BA-AF98-47F9-8F9B-72FD19AFB4B4}"/>
              </a:ext>
            </a:extLst>
          </p:cNvPr>
          <p:cNvSpPr/>
          <p:nvPr/>
        </p:nvSpPr>
        <p:spPr>
          <a:xfrm>
            <a:off x="7976984" y="1715702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과목 선택 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6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차시</a:t>
            </a:r>
            <a:endParaRPr kumimoji="0" lang="en-US" altLang="ko-KR" sz="2000" b="1" dirty="0">
              <a:solidFill>
                <a:schemeClr val="tx1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schemeClr val="tx1"/>
                </a:solidFill>
              </a:rPr>
              <a:t>(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학과별 상이</a:t>
            </a:r>
            <a:r>
              <a:rPr kumimoji="0" lang="en-US" altLang="ko-KR" sz="2000" b="1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90FAA211-EE5D-4C04-AB2F-0F3292249292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846168" y="2031151"/>
            <a:ext cx="1130816" cy="274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56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2599C1C-14F3-4F30-9256-30D33CF398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67" t="28399" r="59981" b="12410"/>
          <a:stretch/>
        </p:blipFill>
        <p:spPr>
          <a:xfrm>
            <a:off x="142875" y="1626518"/>
            <a:ext cx="8496945" cy="461472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8076853" y="2604240"/>
            <a:ext cx="2448272" cy="685727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수강하기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350224" y="4176246"/>
            <a:ext cx="10027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8338784" y="3301260"/>
            <a:ext cx="1224136" cy="9222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BDA5EB4-2E98-4B54-A85C-F33D15D97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5" t="28400" r="59450" b="14001"/>
          <a:stretch/>
        </p:blipFill>
        <p:spPr>
          <a:xfrm>
            <a:off x="6006" y="1194470"/>
            <a:ext cx="8742966" cy="4464496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686696" y="6055299"/>
            <a:ext cx="2783208" cy="611779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schemeClr val="tx1"/>
                </a:solidFill>
              </a:rPr>
              <a:t>교육 </a:t>
            </a:r>
            <a:r>
              <a:rPr kumimoji="0" lang="ko-KR" altLang="en-US" sz="2000" b="1" dirty="0" err="1">
                <a:solidFill>
                  <a:schemeClr val="tx1"/>
                </a:solidFill>
              </a:rPr>
              <a:t>완료후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 평가하기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34000" y="5370934"/>
            <a:ext cx="100270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cxnSpLocks/>
          </p:cNvCxnSpPr>
          <p:nvPr/>
        </p:nvCxnSpPr>
        <p:spPr>
          <a:xfrm flipV="1">
            <a:off x="3394665" y="5731832"/>
            <a:ext cx="1965647" cy="3128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63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41DC662-6235-45AB-99F2-D10273182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6" t="16401" r="60125" b="14001"/>
          <a:stretch/>
        </p:blipFill>
        <p:spPr>
          <a:xfrm>
            <a:off x="725488" y="1175425"/>
            <a:ext cx="8055789" cy="5078650"/>
          </a:xfrm>
          <a:prstGeom prst="rect">
            <a:avLst/>
          </a:prstGeom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42875" y="142875"/>
            <a:ext cx="4786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안전교육 </a:t>
            </a:r>
            <a:r>
              <a:rPr kumimoji="0" lang="ko-KR" altLang="en-US" sz="3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수강방법</a:t>
            </a:r>
            <a:r>
              <a:rPr kumimoji="0" lang="ko-KR" altLang="en-US" sz="3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안내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3893840" y="6470957"/>
            <a:ext cx="2376264" cy="501662"/>
          </a:xfrm>
          <a:prstGeom prst="roundRect">
            <a:avLst>
              <a:gd name="adj" fmla="val 60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err="1">
                <a:solidFill>
                  <a:schemeClr val="tx1"/>
                </a:solidFill>
              </a:rPr>
              <a:t>평가후</a:t>
            </a:r>
            <a:r>
              <a:rPr kumimoji="0" lang="ko-KR" altLang="en-US" sz="2000" b="1" dirty="0">
                <a:solidFill>
                  <a:schemeClr val="tx1"/>
                </a:solidFill>
              </a:rPr>
              <a:t> 제출하기</a:t>
            </a:r>
            <a:endParaRPr kumimoji="0" lang="en-US" altLang="ko-KR" sz="2000" b="1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181872" y="5013288"/>
            <a:ext cx="1296144" cy="5016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9" name="직선 화살표 연결선 8"/>
          <p:cNvCxnSpPr>
            <a:cxnSpLocks/>
          </p:cNvCxnSpPr>
          <p:nvPr/>
        </p:nvCxnSpPr>
        <p:spPr>
          <a:xfrm flipV="1">
            <a:off x="4929188" y="5514950"/>
            <a:ext cx="0" cy="9560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B9BC24D-BF21-4CDE-9069-77512CF84DDA}"/>
              </a:ext>
            </a:extLst>
          </p:cNvPr>
          <p:cNvSpPr/>
          <p:nvPr/>
        </p:nvSpPr>
        <p:spPr>
          <a:xfrm>
            <a:off x="3101752" y="2058566"/>
            <a:ext cx="64807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635275"/>
      </p:ext>
    </p:extLst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sz="100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51295</TotalTime>
  <Words>109</Words>
  <Application>Microsoft Office PowerPoint</Application>
  <PresentationFormat>사용자 지정</PresentationFormat>
  <Paragraphs>36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11</vt:i4>
      </vt:variant>
    </vt:vector>
  </HeadingPairs>
  <TitlesOfParts>
    <vt:vector size="19" baseType="lpstr">
      <vt:lpstr>HY견고딕</vt:lpstr>
      <vt:lpstr>굴림</vt:lpstr>
      <vt:lpstr>맑은 고딕</vt:lpstr>
      <vt:lpstr>Arial</vt:lpstr>
      <vt:lpstr>Trebuchet MS</vt:lpstr>
      <vt:lpstr>1_기본 디자인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Nexgen Associates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kw</cp:lastModifiedBy>
  <cp:revision>4812</cp:revision>
  <cp:lastPrinted>2023-11-27T05:00:00Z</cp:lastPrinted>
  <dcterms:created xsi:type="dcterms:W3CDTF">2000-03-25T02:49:00Z</dcterms:created>
  <dcterms:modified xsi:type="dcterms:W3CDTF">2024-03-07T06:29:22Z</dcterms:modified>
</cp:coreProperties>
</file>