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6" r:id="rId3"/>
    <p:sldId id="317" r:id="rId4"/>
    <p:sldId id="309" r:id="rId5"/>
    <p:sldId id="310" r:id="rId6"/>
    <p:sldId id="311" r:id="rId7"/>
    <p:sldId id="312" r:id="rId8"/>
    <p:sldId id="313" r:id="rId9"/>
    <p:sldId id="321" r:id="rId10"/>
    <p:sldId id="322" r:id="rId11"/>
    <p:sldId id="314" r:id="rId12"/>
    <p:sldId id="319" r:id="rId13"/>
    <p:sldId id="318" r:id="rId14"/>
    <p:sldId id="315" r:id="rId15"/>
    <p:sldId id="305" r:id="rId16"/>
    <p:sldId id="320" r:id="rId1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CC33"/>
    <a:srgbClr val="777777"/>
    <a:srgbClr val="DDDDDD"/>
    <a:srgbClr val="99FF33"/>
    <a:srgbClr val="FF5050"/>
    <a:srgbClr val="0000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87116" autoAdjust="0"/>
  </p:normalViewPr>
  <p:slideViewPr>
    <p:cSldViewPr>
      <p:cViewPr varScale="1">
        <p:scale>
          <a:sx n="110" d="100"/>
          <a:sy n="110" d="100"/>
        </p:scale>
        <p:origin x="102" y="13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t" anchorCtr="0" compatLnSpc="1">
            <a:prstTxWarp prst="textNoShape">
              <a:avLst/>
            </a:prstTxWarp>
          </a:bodyPr>
          <a:lstStyle>
            <a:lvl1pPr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t" anchorCtr="0" compatLnSpc="1">
            <a:prstTxWarp prst="textNoShape">
              <a:avLst/>
            </a:prstTxWarp>
          </a:bodyPr>
          <a:lstStyle>
            <a:lvl1pPr algn="r"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3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b" anchorCtr="0" compatLnSpc="1">
            <a:prstTxWarp prst="textNoShape">
              <a:avLst/>
            </a:prstTxWarp>
          </a:bodyPr>
          <a:lstStyle>
            <a:lvl1pPr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3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b" anchorCtr="0" compatLnSpc="1">
            <a:prstTxWarp prst="textNoShape">
              <a:avLst/>
            </a:prstTxWarp>
          </a:bodyPr>
          <a:lstStyle>
            <a:lvl1pPr algn="r"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fld id="{49351F6C-DDC0-48E2-90EC-DC98B73B98F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495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t" anchorCtr="0" compatLnSpc="1">
            <a:prstTxWarp prst="textNoShape">
              <a:avLst/>
            </a:prstTxWarp>
          </a:bodyPr>
          <a:lstStyle>
            <a:lvl1pPr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t" anchorCtr="0" compatLnSpc="1">
            <a:prstTxWarp prst="textNoShape">
              <a:avLst/>
            </a:prstTxWarp>
          </a:bodyPr>
          <a:lstStyle>
            <a:lvl1pPr algn="r"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b" anchorCtr="0" compatLnSpc="1">
            <a:prstTxWarp prst="textNoShape">
              <a:avLst/>
            </a:prstTxWarp>
          </a:bodyPr>
          <a:lstStyle>
            <a:lvl1pPr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0263"/>
            <a:ext cx="30749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95" tIns="47747" rIns="95495" bIns="47747" numCol="1" anchor="b" anchorCtr="0" compatLnSpc="1">
            <a:prstTxWarp prst="textNoShape">
              <a:avLst/>
            </a:prstTxWarp>
          </a:bodyPr>
          <a:lstStyle>
            <a:lvl1pPr algn="r" defTabSz="955675" latinLnBrk="1">
              <a:defRPr kumimoji="1" sz="1400" smtClean="0">
                <a:latin typeface="굴림" charset="-127"/>
              </a:defRPr>
            </a:lvl1pPr>
          </a:lstStyle>
          <a:p>
            <a:pPr>
              <a:defRPr/>
            </a:pPr>
            <a:fld id="{5A6144A1-2933-4947-BBFE-61D049C3C24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3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786063"/>
            <a:ext cx="7772400" cy="109537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sz="2400">
              <a:latin typeface="Times New Roman" charset="0"/>
            </a:endParaRPr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BCD165-4E9E-425F-AEFE-17B46D3C1B2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98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27A91-FCD9-4373-A5E4-1363BB97609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765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3FB24-871C-4D70-90E7-DB7CE4142B0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3911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66738" y="14478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3438" y="14478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B03AE-B0FA-47FB-9875-E63755E30CA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328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22981-C559-4BEB-97F7-481EA6DF6A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9663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4C18F-296B-45FD-BB1E-70A400FD018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3898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F5E04-1097-4889-A552-80B0A87F0CD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187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0AB50-51FB-4399-BE70-8CA999B8E1D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9389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CC964-EFDB-45AF-B921-8CA0EC37406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0704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75FAA-4FBD-47BE-BCDA-61EE3109749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2156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73838" y="533400"/>
            <a:ext cx="2001837" cy="54864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66738" y="533400"/>
            <a:ext cx="5854700" cy="54864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C3CA8-A0BF-494A-AA13-FF491FDE276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767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533400"/>
            <a:ext cx="8001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447800"/>
            <a:ext cx="8001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39268" name="AutoShape 4"/>
          <p:cNvSpPr>
            <a:spLocks noChangeArrowheads="1"/>
          </p:cNvSpPr>
          <p:nvPr/>
        </p:nvSpPr>
        <p:spPr bwMode="auto">
          <a:xfrm>
            <a:off x="609600" y="12620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sz="2400">
              <a:latin typeface="Times New Roman" charset="0"/>
            </a:endParaRP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92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23E585A-9747-40E1-B0A0-0347CD978E1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3926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19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info.kw.ac.kr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o-KR" altLang="en-US" sz="4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소프트웨어학부 </a:t>
            </a:r>
            <a:br>
              <a:rPr lang="en-US" altLang="ko-KR" sz="4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</a:br>
            <a:r>
              <a:rPr lang="en-US" altLang="ko-KR" sz="4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2017</a:t>
            </a:r>
            <a:r>
              <a:rPr lang="ko-KR" altLang="en-US" sz="4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학년도 신입생 전공 설명회</a:t>
            </a:r>
            <a:endParaRPr lang="en-US" altLang="ko-KR" dirty="0">
              <a:solidFill>
                <a:srgbClr val="000099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076700"/>
            <a:ext cx="7620000" cy="205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r"/>
            <a:endParaRPr lang="en-US" altLang="ko-KR" dirty="0">
              <a:solidFill>
                <a:srgbClr val="0000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endParaRPr lang="en-US" altLang="ko-KR" dirty="0">
              <a:solidFill>
                <a:srgbClr val="0000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dirty="0" err="1">
                <a:solidFill>
                  <a:srgbClr val="0000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이강훈</a:t>
            </a:r>
            <a:endParaRPr lang="en-US" altLang="ko-KR" dirty="0">
              <a:solidFill>
                <a:srgbClr val="0000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endParaRPr lang="en-US" altLang="ko-KR" dirty="0">
              <a:solidFill>
                <a:srgbClr val="0000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 eaLnBrk="1" hangingPunct="1"/>
            <a:r>
              <a:rPr lang="ko-KR" altLang="en-US" sz="1800" b="0" dirty="0">
                <a:solidFill>
                  <a:srgbClr val="0000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광운대학교 소프트웨어학부 </a:t>
            </a:r>
            <a:r>
              <a:rPr lang="ko-KR" altLang="en-US" sz="1800" b="0" dirty="0" err="1">
                <a:solidFill>
                  <a:srgbClr val="0000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학부장</a:t>
            </a:r>
            <a:endParaRPr lang="en-US" altLang="ko-KR" sz="1800" b="0" dirty="0">
              <a:solidFill>
                <a:srgbClr val="0000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0D7C3D-EF1E-4C92-98F4-FD2FD9A96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8EC15E1-A89C-4DB6-859C-13AFD4BBD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교과과정</a:t>
            </a:r>
            <a:endParaRPr lang="en-US" altLang="ko-KR" dirty="0"/>
          </a:p>
          <a:p>
            <a:pPr lvl="1"/>
            <a:r>
              <a:rPr lang="ko-KR" altLang="en-US" dirty="0"/>
              <a:t>전공필수 교과목</a:t>
            </a:r>
            <a:endParaRPr lang="en-US" altLang="ko-KR" dirty="0"/>
          </a:p>
          <a:p>
            <a:pPr lvl="1"/>
            <a:r>
              <a:rPr lang="ko-KR" altLang="en-US" dirty="0"/>
              <a:t>프로그래밍 언어 교과목</a:t>
            </a:r>
            <a:endParaRPr lang="en-US" altLang="ko-KR" dirty="0"/>
          </a:p>
          <a:p>
            <a:pPr lvl="1"/>
            <a:r>
              <a:rPr lang="ko-KR" altLang="en-US" dirty="0"/>
              <a:t>신설 교과목 </a:t>
            </a:r>
            <a:r>
              <a:rPr lang="en-US" altLang="ko-KR" dirty="0"/>
              <a:t>(2017/2018)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졸업요건</a:t>
            </a:r>
            <a:endParaRPr lang="en-US" altLang="ko-KR" dirty="0"/>
          </a:p>
          <a:p>
            <a:pPr lvl="1"/>
            <a:r>
              <a:rPr lang="ko-KR" altLang="en-US" dirty="0"/>
              <a:t>학부 졸업요건</a:t>
            </a:r>
            <a:endParaRPr lang="en-US" altLang="ko-KR" dirty="0"/>
          </a:p>
          <a:p>
            <a:pPr lvl="1"/>
            <a:r>
              <a:rPr lang="ko-KR" altLang="en-US" dirty="0"/>
              <a:t>세부전공 이수요건</a:t>
            </a:r>
            <a:endParaRPr lang="en-US" altLang="ko-KR" dirty="0"/>
          </a:p>
          <a:p>
            <a:pPr lvl="1"/>
            <a:r>
              <a:rPr lang="ko-KR" altLang="en-US" dirty="0"/>
              <a:t>세부전공 선택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코딩역량테스트</a:t>
            </a:r>
          </a:p>
        </p:txBody>
      </p:sp>
    </p:spTree>
    <p:extLst>
      <p:ext uri="{BB962C8B-B14F-4D97-AF65-F5344CB8AC3E}">
        <p14:creationId xmlns:p14="http://schemas.microsoft.com/office/powerpoint/2010/main" val="1207420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0D7C3D-EF1E-4C92-98F4-FD2FD9A96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8EC15E1-A89C-4DB6-859C-13AFD4BBD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교과과정</a:t>
            </a:r>
            <a:endParaRPr lang="en-US" altLang="ko-KR" dirty="0"/>
          </a:p>
          <a:p>
            <a:pPr lvl="1"/>
            <a:r>
              <a:rPr lang="ko-KR" altLang="en-US" dirty="0"/>
              <a:t>전공필수 교과목</a:t>
            </a:r>
            <a:endParaRPr lang="en-US" altLang="ko-KR" dirty="0"/>
          </a:p>
          <a:p>
            <a:pPr lvl="1"/>
            <a:r>
              <a:rPr lang="ko-KR" altLang="en-US" dirty="0"/>
              <a:t>프로그래밍 언어 교과목</a:t>
            </a:r>
            <a:endParaRPr lang="en-US" altLang="ko-KR" dirty="0"/>
          </a:p>
          <a:p>
            <a:pPr lvl="1"/>
            <a:r>
              <a:rPr lang="ko-KR" altLang="en-US" dirty="0"/>
              <a:t>신설 교과목 </a:t>
            </a:r>
            <a:r>
              <a:rPr lang="en-US" altLang="ko-KR" dirty="0"/>
              <a:t>(2017/2018)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졸업요건</a:t>
            </a:r>
            <a:endParaRPr lang="en-US" altLang="ko-KR" dirty="0"/>
          </a:p>
          <a:p>
            <a:pPr lvl="1"/>
            <a:r>
              <a:rPr lang="ko-KR" altLang="en-US" dirty="0"/>
              <a:t>학부 졸업요건</a:t>
            </a:r>
            <a:endParaRPr lang="en-US" altLang="ko-KR" dirty="0"/>
          </a:p>
          <a:p>
            <a:pPr lvl="1"/>
            <a:r>
              <a:rPr lang="ko-KR" altLang="en-US" dirty="0"/>
              <a:t>세부전공 이수요건</a:t>
            </a:r>
            <a:endParaRPr lang="en-US" altLang="ko-KR" dirty="0"/>
          </a:p>
          <a:p>
            <a:pPr lvl="1"/>
            <a:r>
              <a:rPr lang="ko-KR" altLang="en-US" b="1" dirty="0">
                <a:solidFill>
                  <a:srgbClr val="FF0000"/>
                </a:solidFill>
              </a:rPr>
              <a:t>세부전공 선택</a:t>
            </a:r>
            <a:r>
              <a:rPr lang="en-US" altLang="ko-KR" b="1" dirty="0">
                <a:solidFill>
                  <a:srgbClr val="FF0000"/>
                </a:solidFill>
              </a:rPr>
              <a:t>!!!</a:t>
            </a:r>
          </a:p>
          <a:p>
            <a:endParaRPr lang="en-US" altLang="ko-KR" dirty="0"/>
          </a:p>
          <a:p>
            <a:r>
              <a:rPr lang="ko-KR" altLang="en-US" dirty="0"/>
              <a:t>코딩역량테스트</a:t>
            </a:r>
          </a:p>
        </p:txBody>
      </p:sp>
    </p:spTree>
    <p:extLst>
      <p:ext uri="{BB962C8B-B14F-4D97-AF65-F5344CB8AC3E}">
        <p14:creationId xmlns:p14="http://schemas.microsoft.com/office/powerpoint/2010/main" val="3998348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8E7855-72D0-4879-A51A-64FEA295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소프트웨어학부 </a:t>
            </a:r>
            <a:r>
              <a:rPr lang="en-US" altLang="ko-KR" dirty="0"/>
              <a:t>2018</a:t>
            </a:r>
            <a:r>
              <a:rPr lang="ko-KR" altLang="en-US" dirty="0"/>
              <a:t>학년도 교과과정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8BFD0D9F-F31C-41A2-ACA7-288ED7F0C9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304048"/>
              </p:ext>
            </p:extLst>
          </p:nvPr>
        </p:nvGraphicFramePr>
        <p:xfrm>
          <a:off x="574675" y="1447800"/>
          <a:ext cx="8000998" cy="4693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7913">
                  <a:extLst>
                    <a:ext uri="{9D8B030D-6E8A-4147-A177-3AD203B41FA5}">
                      <a16:colId xmlns:a16="http://schemas.microsoft.com/office/drawing/2014/main" val="3461468122"/>
                    </a:ext>
                  </a:extLst>
                </a:gridCol>
                <a:gridCol w="3436099">
                  <a:extLst>
                    <a:ext uri="{9D8B030D-6E8A-4147-A177-3AD203B41FA5}">
                      <a16:colId xmlns:a16="http://schemas.microsoft.com/office/drawing/2014/main" val="757142635"/>
                    </a:ext>
                  </a:extLst>
                </a:gridCol>
                <a:gridCol w="3436986">
                  <a:extLst>
                    <a:ext uri="{9D8B030D-6E8A-4147-A177-3AD203B41FA5}">
                      <a16:colId xmlns:a16="http://schemas.microsoft.com/office/drawing/2014/main" val="3138584102"/>
                    </a:ext>
                  </a:extLst>
                </a:gridCol>
              </a:tblGrid>
              <a:tr h="198006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effectLst/>
                        </a:rPr>
                        <a:t>학기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effectLst/>
                        </a:rPr>
                        <a:t>학기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644497"/>
                  </a:ext>
                </a:extLst>
              </a:tr>
              <a:tr h="71485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고급프로그래밍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웹프로그래밍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디지털논리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리눅스활용실습</a:t>
                      </a:r>
                      <a:r>
                        <a:rPr lang="en-US" altLang="ko-KR" sz="1400" b="1" kern="100" dirty="0"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effectLst/>
                        </a:rPr>
                        <a:t>필</a:t>
                      </a:r>
                      <a:r>
                        <a:rPr lang="en-US" altLang="ko-KR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effectLst/>
                        </a:rPr>
                        <a:t>자료구조</a:t>
                      </a:r>
                      <a:r>
                        <a:rPr lang="en-US" sz="1400" b="1" kern="100" dirty="0">
                          <a:effectLst/>
                        </a:rPr>
                        <a:t> 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00" dirty="0">
                          <a:effectLst/>
                        </a:rPr>
                        <a:t>객체지향프로그래밍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오픈소스소프트웨어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시스템소프트웨어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시스템소프트웨어실습</a:t>
                      </a:r>
                      <a:r>
                        <a:rPr lang="en-US" sz="1400" b="1" kern="100" dirty="0">
                          <a:effectLst/>
                        </a:rPr>
                        <a:t> 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19983"/>
                  </a:ext>
                </a:extLst>
              </a:tr>
              <a:tr h="114376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effectLst/>
                        </a:rPr>
                        <a:t>알고리즘 </a:t>
                      </a:r>
                      <a:r>
                        <a:rPr lang="en-US" sz="1400" b="1" kern="100" dirty="0"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운영체제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데이터베이스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데이터통신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컴퓨터구조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휴먼컴퓨터인터페이스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응용소프트웨어실습</a:t>
                      </a:r>
                      <a:r>
                        <a:rPr lang="ko-KR" sz="1400" b="1" kern="100" dirty="0"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프로그래밍언어론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컴퓨터네트워크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모바일프로그래밍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인공지능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빅데이터처리및응용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디지털영상처리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컴퓨터그래픽스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심화전공실습</a:t>
                      </a: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153475"/>
                  </a:ext>
                </a:extLst>
              </a:tr>
              <a:tr h="114376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4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컴파일러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무선네트워크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소프트웨어공학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네트워크보안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기계학습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컴퓨터애니메이션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심화전공실습</a:t>
                      </a:r>
                      <a:r>
                        <a:rPr lang="en-US" sz="1400" kern="100" dirty="0">
                          <a:effectLst/>
                        </a:rPr>
                        <a:t>2</a:t>
                      </a:r>
                    </a:p>
                    <a:p>
                      <a:pPr marL="285750" marR="0" lvl="0" indent="-28575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ko-KR" sz="1400" b="1" kern="100" dirty="0" err="1">
                          <a:effectLst/>
                        </a:rPr>
                        <a:t>산학협력캡스톤설계</a:t>
                      </a:r>
                      <a:r>
                        <a:rPr lang="en-US" altLang="ko-KR" sz="1400" b="1" kern="100" dirty="0">
                          <a:effectLst/>
                        </a:rPr>
                        <a:t>1</a:t>
                      </a:r>
                      <a:endParaRPr lang="ko-KR" altLang="ko-KR" sz="1400" b="1" kern="100" dirty="0">
                        <a:effectLst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최신정보보안이론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차세대네트워크응용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게임프로그래밍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가상현실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0" kern="100" dirty="0" err="1">
                          <a:effectLst/>
                        </a:rPr>
                        <a:t>산학협력캡스톤설계</a:t>
                      </a:r>
                      <a:r>
                        <a:rPr lang="en-US" sz="1400" b="0" kern="100" dirty="0">
                          <a:effectLst/>
                        </a:rPr>
                        <a:t>2</a:t>
                      </a:r>
                      <a:endParaRPr lang="ko-KR" sz="14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696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71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69C5F2-96DB-4A51-A501-F1FB936E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소프트웨어학부 </a:t>
            </a:r>
            <a:r>
              <a:rPr lang="en-US" altLang="ko-KR" dirty="0"/>
              <a:t>2018</a:t>
            </a:r>
            <a:r>
              <a:rPr lang="ko-KR" altLang="en-US" dirty="0"/>
              <a:t>학년도 교과과정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420142-7C28-42B5-8B79-23963FF92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/>
              <a:t>전공필수 교과목</a:t>
            </a:r>
            <a:endParaRPr lang="en-US" altLang="ko-KR" dirty="0"/>
          </a:p>
          <a:p>
            <a:pPr lvl="1"/>
            <a:r>
              <a:rPr lang="ko-KR" altLang="en-US" dirty="0" err="1"/>
              <a:t>리눅스활용실습</a:t>
            </a:r>
            <a:r>
              <a:rPr lang="ko-KR" altLang="en-US" dirty="0"/>
              <a:t> </a:t>
            </a:r>
            <a:r>
              <a:rPr lang="en-US" altLang="ko-KR" dirty="0"/>
              <a:t>(2-1)</a:t>
            </a:r>
          </a:p>
          <a:p>
            <a:pPr lvl="1"/>
            <a:r>
              <a:rPr lang="ko-KR" altLang="en-US" dirty="0" err="1"/>
              <a:t>시스템소프트웨어실습</a:t>
            </a:r>
            <a:r>
              <a:rPr lang="ko-KR" altLang="en-US" dirty="0"/>
              <a:t> </a:t>
            </a:r>
            <a:r>
              <a:rPr lang="en-US" altLang="ko-KR" dirty="0"/>
              <a:t>(2-2)</a:t>
            </a:r>
          </a:p>
          <a:p>
            <a:pPr lvl="1"/>
            <a:r>
              <a:rPr lang="ko-KR" altLang="en-US" dirty="0" err="1"/>
              <a:t>응용소프트웨어실습</a:t>
            </a:r>
            <a:r>
              <a:rPr lang="ko-KR" altLang="en-US" dirty="0"/>
              <a:t> </a:t>
            </a:r>
            <a:r>
              <a:rPr lang="en-US" altLang="ko-KR" dirty="0"/>
              <a:t>(3-1)</a:t>
            </a:r>
          </a:p>
          <a:p>
            <a:pPr lvl="1"/>
            <a:r>
              <a:rPr lang="ko-KR" altLang="en-US" dirty="0"/>
              <a:t>자료구조 </a:t>
            </a:r>
            <a:r>
              <a:rPr lang="en-US" altLang="ko-KR" dirty="0"/>
              <a:t>(2-2)</a:t>
            </a:r>
          </a:p>
          <a:p>
            <a:pPr lvl="1"/>
            <a:r>
              <a:rPr lang="ko-KR" altLang="en-US" dirty="0"/>
              <a:t>알고리즘 </a:t>
            </a:r>
            <a:r>
              <a:rPr lang="en-US" altLang="ko-KR" dirty="0"/>
              <a:t>(3-1)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ko-KR" altLang="en-US" dirty="0" err="1"/>
              <a:t>산학협력캡스톤설계</a:t>
            </a:r>
            <a:r>
              <a:rPr lang="en-US" altLang="ko-KR" dirty="0"/>
              <a:t>1 (4-1)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프로그래밍 언어 관련 교과목</a:t>
            </a:r>
            <a:endParaRPr lang="en-US" altLang="ko-KR" dirty="0"/>
          </a:p>
          <a:p>
            <a:pPr lvl="1"/>
            <a:r>
              <a:rPr lang="ko-KR" altLang="en-US" dirty="0"/>
              <a:t>웹프로그래밍</a:t>
            </a:r>
            <a:r>
              <a:rPr lang="en-US" altLang="ko-KR" dirty="0"/>
              <a:t>: HTML, CSS, JavaScript</a:t>
            </a:r>
          </a:p>
          <a:p>
            <a:pPr lvl="1"/>
            <a:r>
              <a:rPr lang="ko-KR" altLang="en-US" dirty="0"/>
              <a:t>고급프로그래밍</a:t>
            </a:r>
            <a:r>
              <a:rPr lang="en-US" altLang="ko-KR" dirty="0"/>
              <a:t>: C++</a:t>
            </a:r>
          </a:p>
          <a:p>
            <a:pPr lvl="1"/>
            <a:r>
              <a:rPr lang="ko-KR" altLang="en-US" dirty="0"/>
              <a:t>객체지향프로그래밍</a:t>
            </a:r>
            <a:r>
              <a:rPr lang="en-US" altLang="ko-KR" dirty="0"/>
              <a:t>: Java</a:t>
            </a:r>
          </a:p>
          <a:p>
            <a:pPr lvl="1"/>
            <a:r>
              <a:rPr lang="ko-KR" altLang="en-US" dirty="0"/>
              <a:t>모바일프로그래밍</a:t>
            </a:r>
            <a:r>
              <a:rPr lang="en-US" altLang="ko-KR" dirty="0"/>
              <a:t>: Java, </a:t>
            </a:r>
            <a:r>
              <a:rPr lang="ko-KR" altLang="en-US" dirty="0"/>
              <a:t>구글 </a:t>
            </a:r>
            <a:r>
              <a:rPr lang="en-US" altLang="ko-KR" dirty="0"/>
              <a:t>Android</a:t>
            </a:r>
          </a:p>
          <a:p>
            <a:pPr lvl="1"/>
            <a:r>
              <a:rPr lang="ko-KR" altLang="en-US" dirty="0" err="1"/>
              <a:t>응용소프트웨어실습</a:t>
            </a:r>
            <a:r>
              <a:rPr lang="en-US" altLang="ko-KR" dirty="0"/>
              <a:t>: C#, </a:t>
            </a:r>
            <a:r>
              <a:rPr lang="ko-KR" altLang="en-US" dirty="0"/>
              <a:t>윈도우 </a:t>
            </a:r>
            <a:r>
              <a:rPr lang="en-US" altLang="ko-KR" dirty="0"/>
              <a:t>.NET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9069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0D9F0B-DE9C-40B9-B7EB-672932879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소프트웨어학부 </a:t>
            </a:r>
            <a:r>
              <a:rPr lang="en-US" altLang="ko-KR" dirty="0"/>
              <a:t>2018</a:t>
            </a:r>
            <a:r>
              <a:rPr lang="ko-KR" altLang="en-US" dirty="0"/>
              <a:t>학년도 교과과정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FF7B3E-CDAF-4672-96D3-B17152817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2017</a:t>
            </a:r>
            <a:r>
              <a:rPr lang="ko-KR" altLang="en-US" dirty="0"/>
              <a:t>학년도 신설 교과목</a:t>
            </a:r>
            <a:endParaRPr lang="en-US" altLang="ko-KR" dirty="0"/>
          </a:p>
          <a:p>
            <a:pPr lvl="1"/>
            <a:r>
              <a:rPr lang="ko-KR" altLang="en-US" dirty="0" err="1"/>
              <a:t>리눅스활용실습</a:t>
            </a:r>
            <a:r>
              <a:rPr lang="ko-KR" altLang="en-US" dirty="0"/>
              <a:t> </a:t>
            </a:r>
            <a:r>
              <a:rPr lang="en-US" altLang="ko-KR" dirty="0"/>
              <a:t>(2-1)</a:t>
            </a:r>
          </a:p>
          <a:p>
            <a:pPr lvl="1"/>
            <a:r>
              <a:rPr lang="ko-KR" altLang="en-US" dirty="0" err="1"/>
              <a:t>시스템소프트웨어실습</a:t>
            </a:r>
            <a:r>
              <a:rPr lang="ko-KR" altLang="en-US" dirty="0"/>
              <a:t> </a:t>
            </a:r>
            <a:r>
              <a:rPr lang="en-US" altLang="ko-KR" dirty="0"/>
              <a:t>(2-2)</a:t>
            </a:r>
          </a:p>
          <a:p>
            <a:pPr lvl="1"/>
            <a:r>
              <a:rPr lang="ko-KR" altLang="en-US" b="1" dirty="0" err="1"/>
              <a:t>오픈소스소프트웨어개발</a:t>
            </a:r>
            <a:r>
              <a:rPr lang="ko-KR" altLang="en-US" b="1" dirty="0"/>
              <a:t> </a:t>
            </a:r>
            <a:r>
              <a:rPr lang="en-US" altLang="ko-KR" b="1" dirty="0"/>
              <a:t>(2-2)</a:t>
            </a:r>
          </a:p>
          <a:p>
            <a:pPr lvl="1"/>
            <a:r>
              <a:rPr lang="ko-KR" altLang="en-US" dirty="0" err="1"/>
              <a:t>응용소프트웨어실습</a:t>
            </a:r>
            <a:r>
              <a:rPr lang="ko-KR" altLang="en-US" dirty="0"/>
              <a:t> </a:t>
            </a:r>
            <a:r>
              <a:rPr lang="en-US" altLang="ko-KR" dirty="0"/>
              <a:t>(3-1)</a:t>
            </a:r>
          </a:p>
          <a:p>
            <a:pPr lvl="1"/>
            <a:r>
              <a:rPr lang="ko-KR" altLang="en-US" dirty="0"/>
              <a:t>모바일프로그래밍 </a:t>
            </a:r>
            <a:r>
              <a:rPr lang="en-US" altLang="ko-KR" dirty="0"/>
              <a:t>(3-2)</a:t>
            </a:r>
          </a:p>
          <a:p>
            <a:pPr lvl="1"/>
            <a:r>
              <a:rPr lang="ko-KR" altLang="en-US" dirty="0"/>
              <a:t>컴퓨터애니메이션 </a:t>
            </a:r>
            <a:r>
              <a:rPr lang="en-US" altLang="ko-KR" dirty="0"/>
              <a:t>(4-1)</a:t>
            </a:r>
          </a:p>
          <a:p>
            <a:pPr lvl="1"/>
            <a:r>
              <a:rPr lang="ko-KR" altLang="en-US" b="1" dirty="0"/>
              <a:t>가상현실 </a:t>
            </a:r>
            <a:r>
              <a:rPr lang="en-US" altLang="ko-KR" b="1" dirty="0"/>
              <a:t>(4-2)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1874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0D9F0B-DE9C-40B9-B7EB-672932879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소프트웨어학부 </a:t>
            </a:r>
            <a:r>
              <a:rPr lang="en-US" altLang="ko-KR" dirty="0"/>
              <a:t>2018</a:t>
            </a:r>
            <a:r>
              <a:rPr lang="ko-KR" altLang="en-US" dirty="0"/>
              <a:t>학년도 교과과정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FF7B3E-CDAF-4672-96D3-B17152817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2018</a:t>
            </a:r>
            <a:r>
              <a:rPr lang="ko-KR" altLang="en-US" dirty="0"/>
              <a:t>학년도 신설 교과목</a:t>
            </a:r>
            <a:endParaRPr lang="en-US" altLang="ko-KR" dirty="0"/>
          </a:p>
          <a:p>
            <a:pPr lvl="1"/>
            <a:r>
              <a:rPr lang="ko-KR" altLang="en-US" b="1" dirty="0" err="1"/>
              <a:t>소프트웨어입문세미나</a:t>
            </a:r>
            <a:r>
              <a:rPr lang="ko-KR" altLang="en-US" b="1" dirty="0"/>
              <a:t> </a:t>
            </a:r>
            <a:r>
              <a:rPr lang="en-US" altLang="ko-KR" b="1" dirty="0"/>
              <a:t>(1-1)</a:t>
            </a:r>
          </a:p>
          <a:p>
            <a:pPr lvl="1"/>
            <a:r>
              <a:rPr lang="ko-KR" altLang="en-US" dirty="0"/>
              <a:t>웹프로그래밍 </a:t>
            </a:r>
            <a:r>
              <a:rPr lang="en-US" altLang="ko-KR" dirty="0"/>
              <a:t>(2-1)</a:t>
            </a:r>
          </a:p>
          <a:p>
            <a:pPr lvl="1"/>
            <a:r>
              <a:rPr lang="ko-KR" altLang="en-US" dirty="0"/>
              <a:t>객체지향프로그래밍 </a:t>
            </a:r>
            <a:r>
              <a:rPr lang="en-US" altLang="ko-KR" dirty="0"/>
              <a:t>(2-2)</a:t>
            </a:r>
          </a:p>
          <a:p>
            <a:pPr lvl="1"/>
            <a:r>
              <a:rPr lang="ko-KR" altLang="en-US" dirty="0" err="1"/>
              <a:t>빅데이터처리및응용</a:t>
            </a:r>
            <a:r>
              <a:rPr lang="ko-KR" altLang="en-US" dirty="0"/>
              <a:t> </a:t>
            </a:r>
            <a:r>
              <a:rPr lang="en-US" altLang="ko-KR" dirty="0"/>
              <a:t>(3-2)</a:t>
            </a:r>
          </a:p>
          <a:p>
            <a:pPr lvl="1"/>
            <a:r>
              <a:rPr lang="ko-KR" altLang="en-US" b="1" dirty="0"/>
              <a:t>기계학습 </a:t>
            </a:r>
            <a:r>
              <a:rPr lang="en-US" altLang="ko-KR" b="1" dirty="0"/>
              <a:t>(4-1)</a:t>
            </a:r>
          </a:p>
          <a:p>
            <a:pPr lvl="1"/>
            <a:r>
              <a:rPr lang="ko-KR" altLang="en-US" dirty="0"/>
              <a:t>게임프로그래밍 </a:t>
            </a:r>
            <a:r>
              <a:rPr lang="en-US" altLang="ko-KR" dirty="0"/>
              <a:t>(4-2)</a:t>
            </a:r>
          </a:p>
          <a:p>
            <a:pPr lvl="1"/>
            <a:r>
              <a:rPr lang="ko-KR" altLang="en-US" dirty="0" err="1"/>
              <a:t>산학협력캡스톤설계</a:t>
            </a:r>
            <a:r>
              <a:rPr lang="ko-KR" altLang="en-US" dirty="0"/>
              <a:t> </a:t>
            </a:r>
            <a:r>
              <a:rPr lang="en-US" altLang="ko-KR" dirty="0"/>
              <a:t>(4-1)</a:t>
            </a:r>
          </a:p>
          <a:p>
            <a:pPr lvl="1"/>
            <a:r>
              <a:rPr lang="ko-KR" altLang="en-US" dirty="0" err="1"/>
              <a:t>산학협력캡스톤설계</a:t>
            </a:r>
            <a:r>
              <a:rPr lang="ko-KR" altLang="en-US" dirty="0"/>
              <a:t> </a:t>
            </a:r>
            <a:r>
              <a:rPr lang="en-US" altLang="ko-KR" dirty="0"/>
              <a:t>(4-2)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498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4D6D86-BFCA-4C87-9BBF-7DC4D2F4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소프트웨어학부 졸업요건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0BF9E9-6865-43B9-8C60-7EECDDDB2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err="1"/>
              <a:t>졸업이수학점</a:t>
            </a:r>
            <a:endParaRPr lang="en-US" altLang="ko-KR" dirty="0"/>
          </a:p>
          <a:p>
            <a:pPr lvl="1"/>
            <a:r>
              <a:rPr lang="en-US" altLang="ko-KR" b="1" dirty="0"/>
              <a:t>133</a:t>
            </a:r>
            <a:r>
              <a:rPr lang="ko-KR" altLang="en-US" dirty="0"/>
              <a:t>학점 </a:t>
            </a:r>
            <a:r>
              <a:rPr lang="en-US" altLang="ko-KR" dirty="0"/>
              <a:t>(</a:t>
            </a:r>
            <a:r>
              <a:rPr lang="ko-KR" altLang="en-US" dirty="0"/>
              <a:t>필수 포함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en-US" dirty="0"/>
              <a:t>교양</a:t>
            </a:r>
            <a:endParaRPr lang="en-US" altLang="ko-KR" dirty="0"/>
          </a:p>
          <a:p>
            <a:pPr lvl="1"/>
            <a:r>
              <a:rPr lang="ko-KR" altLang="en-US" dirty="0"/>
              <a:t>필수교양 </a:t>
            </a:r>
            <a:r>
              <a:rPr lang="en-US" altLang="ko-KR" dirty="0"/>
              <a:t>10~13</a:t>
            </a:r>
            <a:r>
              <a:rPr lang="ko-KR" altLang="en-US" dirty="0"/>
              <a:t>학점</a:t>
            </a:r>
            <a:endParaRPr lang="en-US" altLang="ko-KR" dirty="0"/>
          </a:p>
          <a:p>
            <a:pPr lvl="1"/>
            <a:r>
              <a:rPr lang="ko-KR" altLang="en-US" dirty="0"/>
              <a:t>균형교양 </a:t>
            </a:r>
            <a:r>
              <a:rPr lang="en-US" altLang="ko-KR" dirty="0"/>
              <a:t>12</a:t>
            </a:r>
            <a:r>
              <a:rPr lang="ko-KR" altLang="en-US" dirty="0"/>
              <a:t>학점 </a:t>
            </a:r>
            <a:r>
              <a:rPr lang="en-US" altLang="ko-KR" dirty="0"/>
              <a:t>(6</a:t>
            </a:r>
            <a:r>
              <a:rPr lang="ko-KR" altLang="en-US" dirty="0"/>
              <a:t>영역 중 </a:t>
            </a:r>
            <a:r>
              <a:rPr lang="en-US" altLang="ko-KR" dirty="0"/>
              <a:t>4</a:t>
            </a:r>
            <a:r>
              <a:rPr lang="ko-KR" altLang="en-US" dirty="0"/>
              <a:t>영역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기초교양 </a:t>
            </a:r>
            <a:r>
              <a:rPr lang="en-US" altLang="ko-KR" dirty="0"/>
              <a:t>21</a:t>
            </a:r>
            <a:r>
              <a:rPr lang="ko-KR" altLang="en-US" dirty="0"/>
              <a:t>학점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전공</a:t>
            </a:r>
            <a:endParaRPr lang="en-US" altLang="ko-KR" dirty="0"/>
          </a:p>
          <a:p>
            <a:pPr lvl="1"/>
            <a:r>
              <a:rPr lang="ko-KR" altLang="en-US" dirty="0"/>
              <a:t>전공필수 </a:t>
            </a:r>
            <a:r>
              <a:rPr lang="en-US" altLang="ko-KR" dirty="0"/>
              <a:t>5</a:t>
            </a:r>
            <a:r>
              <a:rPr lang="ko-KR" altLang="en-US" dirty="0"/>
              <a:t>과목</a:t>
            </a:r>
            <a:endParaRPr lang="en-US" altLang="ko-KR" dirty="0"/>
          </a:p>
          <a:p>
            <a:pPr lvl="1"/>
            <a:r>
              <a:rPr lang="ko-KR" altLang="en-US" dirty="0"/>
              <a:t>전공 </a:t>
            </a:r>
            <a:r>
              <a:rPr lang="en-US" altLang="ko-KR" b="1" dirty="0"/>
              <a:t>60</a:t>
            </a:r>
            <a:r>
              <a:rPr lang="ko-KR" altLang="en-US" dirty="0"/>
              <a:t>학점 </a:t>
            </a:r>
            <a:r>
              <a:rPr lang="en-US" altLang="ko-KR" dirty="0"/>
              <a:t>(</a:t>
            </a:r>
            <a:r>
              <a:rPr lang="ko-KR" altLang="en-US" dirty="0"/>
              <a:t>필수 포함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 err="1"/>
              <a:t>산학협력캡스톤설계</a:t>
            </a:r>
            <a:r>
              <a:rPr lang="en-US" altLang="ko-KR" dirty="0"/>
              <a:t>1 (4-1)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학과</a:t>
            </a:r>
            <a:endParaRPr lang="en-US" altLang="ko-KR" dirty="0"/>
          </a:p>
          <a:p>
            <a:pPr lvl="1"/>
            <a:r>
              <a:rPr lang="ko-KR" altLang="en-US" dirty="0"/>
              <a:t>졸업작품</a:t>
            </a:r>
            <a:r>
              <a:rPr lang="en-US" altLang="ko-KR" dirty="0"/>
              <a:t> (4-2)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4123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E8B3AC-BDFB-4F3A-8D81-CD198829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교양 교과목 이수체계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771FB431-2026-4D50-9940-B19715DDB0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686683"/>
              </p:ext>
            </p:extLst>
          </p:nvPr>
        </p:nvGraphicFramePr>
        <p:xfrm>
          <a:off x="574675" y="1371600"/>
          <a:ext cx="8000999" cy="4779963"/>
        </p:xfrm>
        <a:graphic>
          <a:graphicData uri="http://schemas.openxmlformats.org/drawingml/2006/table">
            <a:tbl>
              <a:tblPr/>
              <a:tblGrid>
                <a:gridCol w="1325185">
                  <a:extLst>
                    <a:ext uri="{9D8B030D-6E8A-4147-A177-3AD203B41FA5}">
                      <a16:colId xmlns:a16="http://schemas.microsoft.com/office/drawing/2014/main" val="3724946114"/>
                    </a:ext>
                  </a:extLst>
                </a:gridCol>
                <a:gridCol w="521268">
                  <a:extLst>
                    <a:ext uri="{9D8B030D-6E8A-4147-A177-3AD203B41FA5}">
                      <a16:colId xmlns:a16="http://schemas.microsoft.com/office/drawing/2014/main" val="3772164687"/>
                    </a:ext>
                  </a:extLst>
                </a:gridCol>
                <a:gridCol w="1576409">
                  <a:extLst>
                    <a:ext uri="{9D8B030D-6E8A-4147-A177-3AD203B41FA5}">
                      <a16:colId xmlns:a16="http://schemas.microsoft.com/office/drawing/2014/main" val="3753545659"/>
                    </a:ext>
                  </a:extLst>
                </a:gridCol>
                <a:gridCol w="1526164">
                  <a:extLst>
                    <a:ext uri="{9D8B030D-6E8A-4147-A177-3AD203B41FA5}">
                      <a16:colId xmlns:a16="http://schemas.microsoft.com/office/drawing/2014/main" val="3624252069"/>
                    </a:ext>
                  </a:extLst>
                </a:gridCol>
                <a:gridCol w="1576409">
                  <a:extLst>
                    <a:ext uri="{9D8B030D-6E8A-4147-A177-3AD203B41FA5}">
                      <a16:colId xmlns:a16="http://schemas.microsoft.com/office/drawing/2014/main" val="756957741"/>
                    </a:ext>
                  </a:extLst>
                </a:gridCol>
                <a:gridCol w="1475564">
                  <a:extLst>
                    <a:ext uri="{9D8B030D-6E8A-4147-A177-3AD203B41FA5}">
                      <a16:colId xmlns:a16="http://schemas.microsoft.com/office/drawing/2014/main" val="606291996"/>
                    </a:ext>
                  </a:extLst>
                </a:gridCol>
              </a:tblGrid>
              <a:tr h="56807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인문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국문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영문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미디어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산심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문산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법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국제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행정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인문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경영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통상학부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자연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자연과학대학 전체학과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공학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전정공대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공과대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,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소융대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 전체학과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4135"/>
                  </a:ext>
                </a:extLst>
              </a:tr>
              <a:tr h="2496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광운인되기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필수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교양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223506"/>
                  </a:ext>
                </a:extLst>
              </a:tr>
              <a:tr h="2227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3-6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3-6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3-6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3-6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332240"/>
                  </a:ext>
                </a:extLst>
              </a:tr>
              <a:tr h="2219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정보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신설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240327"/>
                  </a:ext>
                </a:extLst>
              </a:tr>
              <a:tr h="213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언어와표현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영역중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4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영역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× 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총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의무이수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영역중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영역 </a:t>
                      </a:r>
                      <a:r>
                        <a:rPr lang="en-US" altLang="ko-KR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× 3</a:t>
                      </a:r>
                      <a:r>
                        <a:rPr lang="ko-KR" altLang="en-US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총</a:t>
                      </a:r>
                      <a:r>
                        <a:rPr lang="en-US" altLang="ko-KR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12</a:t>
                      </a:r>
                      <a:r>
                        <a:rPr lang="ko-KR" altLang="en-US" sz="1100" b="1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의무이수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자연과학대학 수학과는 </a:t>
                      </a:r>
                      <a:r>
                        <a:rPr lang="en-US" altLang="ko-KR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0" kern="0" spc="0" dirty="0" err="1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영역중</a:t>
                      </a: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영역 </a:t>
                      </a:r>
                      <a:r>
                        <a:rPr lang="en-US" altLang="ko-KR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× 3</a:t>
                      </a: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학점 총</a:t>
                      </a:r>
                      <a:r>
                        <a:rPr lang="en-US" altLang="ko-KR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학점 의무이수</a:t>
                      </a:r>
                      <a:r>
                        <a:rPr lang="en-US" altLang="ko-KR" sz="1100" b="0" kern="0" spc="0" dirty="0">
                          <a:solidFill>
                            <a:schemeClr val="tx1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1016"/>
                  </a:ext>
                </a:extLst>
              </a:tr>
              <a:tr h="213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과학과기술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균형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교양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5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영역중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영역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× 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총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9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의무이수 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417404"/>
                  </a:ext>
                </a:extLst>
              </a:tr>
              <a:tr h="213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인간과철학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230223"/>
                  </a:ext>
                </a:extLst>
              </a:tr>
              <a:tr h="213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사회와경제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555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글로벌문화와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외국어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639621"/>
                  </a:ext>
                </a:extLst>
              </a:tr>
              <a:tr h="213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예술과체육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76486"/>
                  </a:ext>
                </a:extLst>
              </a:tr>
              <a:tr h="58661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-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-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물리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화학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·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생물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수학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컴퓨터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(25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 이하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물리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화학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생물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수학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컴퓨터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공학기초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(30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 이하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774357"/>
                  </a:ext>
                </a:extLst>
              </a:tr>
              <a:tr h="31927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25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25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47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52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6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87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468F36-4111-4CC9-A15B-7D87262B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소프트웨어학부 기초교양 교과과정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A87E40AC-CD54-4346-98BC-0F6AAD57BB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598582"/>
              </p:ext>
            </p:extLst>
          </p:nvPr>
        </p:nvGraphicFramePr>
        <p:xfrm>
          <a:off x="533400" y="1447800"/>
          <a:ext cx="8035926" cy="4912614"/>
        </p:xfrm>
        <a:graphic>
          <a:graphicData uri="http://schemas.openxmlformats.org/drawingml/2006/table">
            <a:tbl>
              <a:tblPr/>
              <a:tblGrid>
                <a:gridCol w="1305524">
                  <a:extLst>
                    <a:ext uri="{9D8B030D-6E8A-4147-A177-3AD203B41FA5}">
                      <a16:colId xmlns:a16="http://schemas.microsoft.com/office/drawing/2014/main" val="1960901683"/>
                    </a:ext>
                  </a:extLst>
                </a:gridCol>
                <a:gridCol w="1305524">
                  <a:extLst>
                    <a:ext uri="{9D8B030D-6E8A-4147-A177-3AD203B41FA5}">
                      <a16:colId xmlns:a16="http://schemas.microsoft.com/office/drawing/2014/main" val="3230023932"/>
                    </a:ext>
                  </a:extLst>
                </a:gridCol>
                <a:gridCol w="1305524">
                  <a:extLst>
                    <a:ext uri="{9D8B030D-6E8A-4147-A177-3AD203B41FA5}">
                      <a16:colId xmlns:a16="http://schemas.microsoft.com/office/drawing/2014/main" val="3445583418"/>
                    </a:ext>
                  </a:extLst>
                </a:gridCol>
                <a:gridCol w="796814">
                  <a:extLst>
                    <a:ext uri="{9D8B030D-6E8A-4147-A177-3AD203B41FA5}">
                      <a16:colId xmlns:a16="http://schemas.microsoft.com/office/drawing/2014/main" val="2049275441"/>
                    </a:ext>
                  </a:extLst>
                </a:gridCol>
                <a:gridCol w="378880">
                  <a:extLst>
                    <a:ext uri="{9D8B030D-6E8A-4147-A177-3AD203B41FA5}">
                      <a16:colId xmlns:a16="http://schemas.microsoft.com/office/drawing/2014/main" val="3969866194"/>
                    </a:ext>
                  </a:extLst>
                </a:gridCol>
                <a:gridCol w="378880">
                  <a:extLst>
                    <a:ext uri="{9D8B030D-6E8A-4147-A177-3AD203B41FA5}">
                      <a16:colId xmlns:a16="http://schemas.microsoft.com/office/drawing/2014/main" val="1028009202"/>
                    </a:ext>
                  </a:extLst>
                </a:gridCol>
                <a:gridCol w="419997">
                  <a:extLst>
                    <a:ext uri="{9D8B030D-6E8A-4147-A177-3AD203B41FA5}">
                      <a16:colId xmlns:a16="http://schemas.microsoft.com/office/drawing/2014/main" val="1217451928"/>
                    </a:ext>
                  </a:extLst>
                </a:gridCol>
                <a:gridCol w="419997">
                  <a:extLst>
                    <a:ext uri="{9D8B030D-6E8A-4147-A177-3AD203B41FA5}">
                      <a16:colId xmlns:a16="http://schemas.microsoft.com/office/drawing/2014/main" val="2246446529"/>
                    </a:ext>
                  </a:extLst>
                </a:gridCol>
                <a:gridCol w="419997">
                  <a:extLst>
                    <a:ext uri="{9D8B030D-6E8A-4147-A177-3AD203B41FA5}">
                      <a16:colId xmlns:a16="http://schemas.microsoft.com/office/drawing/2014/main" val="2718536234"/>
                    </a:ext>
                  </a:extLst>
                </a:gridCol>
                <a:gridCol w="419997">
                  <a:extLst>
                    <a:ext uri="{9D8B030D-6E8A-4147-A177-3AD203B41FA5}">
                      <a16:colId xmlns:a16="http://schemas.microsoft.com/office/drawing/2014/main" val="1514242653"/>
                    </a:ext>
                  </a:extLst>
                </a:gridCol>
                <a:gridCol w="442396">
                  <a:extLst>
                    <a:ext uri="{9D8B030D-6E8A-4147-A177-3AD203B41FA5}">
                      <a16:colId xmlns:a16="http://schemas.microsoft.com/office/drawing/2014/main" val="1847925931"/>
                    </a:ext>
                  </a:extLst>
                </a:gridCol>
                <a:gridCol w="442396">
                  <a:extLst>
                    <a:ext uri="{9D8B030D-6E8A-4147-A177-3AD203B41FA5}">
                      <a16:colId xmlns:a16="http://schemas.microsoft.com/office/drawing/2014/main" val="1313323085"/>
                    </a:ext>
                  </a:extLst>
                </a:gridCol>
              </a:tblGrid>
              <a:tr h="14986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영역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교과목 명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이수구분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개설학기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859402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4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41057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r>
                        <a:rPr lang="ko-KR" altLang="en-US" sz="1000" b="1" kern="0" spc="-10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학기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186322"/>
                  </a:ext>
                </a:extLst>
              </a:tr>
              <a:tr h="149860"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수학 및 기초과학 영역에서 필수포함 </a:t>
                      </a:r>
                      <a:r>
                        <a:rPr lang="en-US" altLang="ko-KR" sz="10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컴바탕"/>
                          <a:ea typeface="한컴바탕"/>
                        </a:rPr>
                        <a:t>18</a:t>
                      </a:r>
                      <a:r>
                        <a:rPr lang="ko-KR" altLang="en-US" sz="10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이수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수학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최소</a:t>
                      </a:r>
                      <a:r>
                        <a:rPr lang="en-US" altLang="ko-KR" sz="11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컴바탕"/>
                          <a:ea typeface="한컴바탕"/>
                        </a:rPr>
                        <a:t>6</a:t>
                      </a:r>
                      <a:r>
                        <a:rPr lang="ko-KR" altLang="en-US" sz="11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이상 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대학수학및연습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1,2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292106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공학수학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22737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공학수학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330838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선형대수학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057832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벡터해석학및연습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67111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확률및통계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826966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수치해석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386784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이산수학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공학계열 타학과 개설교과목 대체인정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774940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기초수학및연습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공학계열 타학과 개설교과목 대체인정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945258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확률및불규칙신호론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공학계열 타학과 개설교과목 대체인정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92739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과학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최소</a:t>
                      </a:r>
                      <a:r>
                        <a:rPr lang="en-US" altLang="ko-KR" sz="11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컴바탕"/>
                          <a:ea typeface="한컴바탕"/>
                        </a:rPr>
                        <a:t>3</a:t>
                      </a:r>
                      <a:r>
                        <a:rPr lang="ko-KR" altLang="en-US" sz="11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컴바탕"/>
                          <a:ea typeface="한컴바탕"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이상 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대학물리및실험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1,2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기초교양필수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선택</a:t>
                      </a:r>
                      <a:r>
                        <a:rPr lang="en-US" altLang="ko-KR" sz="10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과목</a:t>
                      </a:r>
                      <a:r>
                        <a:rPr lang="en-US" altLang="ko-KR" sz="1000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069313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대학화학및실험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1,2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718023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현대재료물리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공학계열 타학과 개설교과목 대체인정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04671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대학화학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공학계열 타학과 개설교과목 대체인정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57232"/>
                  </a:ext>
                </a:extLst>
              </a:tr>
              <a:tr h="14986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전문교양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공학기술과사회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FF0052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544094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전문교양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글로벌공학리더십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00" b="1" kern="0" spc="-5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15402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공학기초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공학설계입문</a:t>
                      </a:r>
                      <a:endParaRPr lang="ko-KR" altLang="en-US" sz="105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기초교양선택</a:t>
                      </a:r>
                      <a:endParaRPr lang="ko-KR" altLang="en-US" sz="105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3*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97045"/>
                  </a:ext>
                </a:extLst>
              </a:tr>
              <a:tr h="149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공학기초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3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고급</a:t>
                      </a:r>
                      <a:r>
                        <a:rPr lang="en-US" altLang="ko-KR" sz="1000" kern="0" spc="-13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C</a:t>
                      </a:r>
                      <a:r>
                        <a:rPr lang="ko-KR" altLang="en-US" sz="1000" kern="0" spc="-130" dirty="0" err="1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프로그래밍및설계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FF0000"/>
                          </a:solidFill>
                          <a:effectLst/>
                          <a:latin typeface="한컴바탕"/>
                          <a:ea typeface="한컴바탕"/>
                        </a:rPr>
                        <a:t>기초교양필수</a:t>
                      </a:r>
                      <a:endParaRPr lang="ko-KR" altLang="en-US" sz="1050" kern="0" spc="0" dirty="0">
                        <a:solidFill>
                          <a:srgbClr val="FF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FF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FF"/>
                          </a:solidFill>
                          <a:effectLst/>
                          <a:latin typeface="한컴바탕"/>
                          <a:ea typeface="한컴바탕"/>
                        </a:rPr>
                        <a:t>3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902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63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7D148-8059-4E47-AAAD-907047623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세부전공 이수요건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8A2377-9689-48BD-A164-841278300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선택한 세부전공의 </a:t>
            </a:r>
            <a:r>
              <a:rPr lang="en-US" altLang="ko-KR" dirty="0"/>
              <a:t>3</a:t>
            </a:r>
            <a:r>
              <a:rPr lang="ko-KR" altLang="en-US" dirty="0"/>
              <a:t>개 지정 교과목 필수 이수</a:t>
            </a:r>
            <a:r>
              <a:rPr lang="en-US" altLang="ko-KR" dirty="0"/>
              <a:t>!</a:t>
            </a:r>
          </a:p>
          <a:p>
            <a:endParaRPr lang="en-US" altLang="ko-KR" dirty="0"/>
          </a:p>
          <a:p>
            <a:r>
              <a:rPr lang="ko-KR" altLang="en-US" dirty="0"/>
              <a:t>시스템소프트웨어 전공</a:t>
            </a:r>
            <a:endParaRPr lang="en-US" altLang="ko-KR" dirty="0"/>
          </a:p>
          <a:p>
            <a:pPr lvl="1"/>
            <a:r>
              <a:rPr lang="ko-KR" altLang="en-US" dirty="0"/>
              <a:t>시스템소프트웨어 </a:t>
            </a:r>
            <a:r>
              <a:rPr lang="en-US" altLang="ko-KR" dirty="0"/>
              <a:t>(2-2)</a:t>
            </a:r>
          </a:p>
          <a:p>
            <a:pPr lvl="1"/>
            <a:r>
              <a:rPr lang="ko-KR" altLang="en-US" dirty="0"/>
              <a:t>컴퓨터구조 </a:t>
            </a:r>
            <a:r>
              <a:rPr lang="en-US" altLang="ko-KR" dirty="0"/>
              <a:t>(3-1)</a:t>
            </a:r>
          </a:p>
          <a:p>
            <a:pPr lvl="1"/>
            <a:r>
              <a:rPr lang="ko-KR" altLang="en-US" dirty="0"/>
              <a:t>운영체제 </a:t>
            </a:r>
            <a:r>
              <a:rPr lang="en-US" altLang="ko-KR" dirty="0"/>
              <a:t>(3-1)</a:t>
            </a:r>
          </a:p>
          <a:p>
            <a:endParaRPr lang="en-US" altLang="ko-KR" dirty="0"/>
          </a:p>
          <a:p>
            <a:r>
              <a:rPr lang="ko-KR" altLang="en-US" dirty="0"/>
              <a:t>응용소프트웨어 전공</a:t>
            </a:r>
            <a:endParaRPr lang="en-US" altLang="ko-KR" dirty="0"/>
          </a:p>
          <a:p>
            <a:pPr lvl="1"/>
            <a:r>
              <a:rPr lang="ko-KR" altLang="en-US" dirty="0" err="1"/>
              <a:t>오픈소스소프트웨어</a:t>
            </a:r>
            <a:r>
              <a:rPr lang="ko-KR" altLang="en-US" dirty="0"/>
              <a:t> </a:t>
            </a:r>
            <a:r>
              <a:rPr lang="en-US" altLang="ko-KR" dirty="0"/>
              <a:t>(2-2)</a:t>
            </a:r>
          </a:p>
          <a:p>
            <a:pPr lvl="1"/>
            <a:r>
              <a:rPr lang="ko-KR" altLang="en-US" dirty="0"/>
              <a:t>데이터베이스 </a:t>
            </a:r>
            <a:r>
              <a:rPr lang="en-US" altLang="ko-KR" dirty="0"/>
              <a:t>(3-1)</a:t>
            </a:r>
          </a:p>
          <a:p>
            <a:pPr lvl="1"/>
            <a:r>
              <a:rPr lang="ko-KR" altLang="en-US" dirty="0"/>
              <a:t>소프트웨어공학 </a:t>
            </a:r>
            <a:r>
              <a:rPr lang="en-US" altLang="ko-KR" dirty="0"/>
              <a:t>(4-1)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2926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2E8C8E-93FC-499B-9454-E1E92025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시스템</a:t>
            </a:r>
            <a:r>
              <a:rPr lang="ko-KR" altLang="en-US" dirty="0"/>
              <a:t>소프트웨어 전공</a:t>
            </a:r>
          </a:p>
        </p:txBody>
      </p:sp>
      <p:graphicFrame>
        <p:nvGraphicFramePr>
          <p:cNvPr id="5" name="내용 개체 틀 3">
            <a:extLst>
              <a:ext uri="{FF2B5EF4-FFF2-40B4-BE49-F238E27FC236}">
                <a16:creationId xmlns:a16="http://schemas.microsoft.com/office/drawing/2014/main" id="{CF36906E-68F0-42FF-A533-0FE75EC1F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055426"/>
              </p:ext>
            </p:extLst>
          </p:nvPr>
        </p:nvGraphicFramePr>
        <p:xfrm>
          <a:off x="574675" y="1447800"/>
          <a:ext cx="8000998" cy="4693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7913">
                  <a:extLst>
                    <a:ext uri="{9D8B030D-6E8A-4147-A177-3AD203B41FA5}">
                      <a16:colId xmlns:a16="http://schemas.microsoft.com/office/drawing/2014/main" val="3461468122"/>
                    </a:ext>
                  </a:extLst>
                </a:gridCol>
                <a:gridCol w="3436099">
                  <a:extLst>
                    <a:ext uri="{9D8B030D-6E8A-4147-A177-3AD203B41FA5}">
                      <a16:colId xmlns:a16="http://schemas.microsoft.com/office/drawing/2014/main" val="757142635"/>
                    </a:ext>
                  </a:extLst>
                </a:gridCol>
                <a:gridCol w="3436986">
                  <a:extLst>
                    <a:ext uri="{9D8B030D-6E8A-4147-A177-3AD203B41FA5}">
                      <a16:colId xmlns:a16="http://schemas.microsoft.com/office/drawing/2014/main" val="3138584102"/>
                    </a:ext>
                  </a:extLst>
                </a:gridCol>
              </a:tblGrid>
              <a:tr h="198006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effectLst/>
                        </a:rPr>
                        <a:t>학기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effectLst/>
                        </a:rPr>
                        <a:t>학기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644497"/>
                  </a:ext>
                </a:extLst>
              </a:tr>
              <a:tr h="71485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고급프로그래밍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웹프로그래밍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디지털논리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리눅스활용실습</a:t>
                      </a:r>
                      <a:r>
                        <a:rPr lang="en-US" altLang="ko-KR" sz="1400" b="1" kern="100" dirty="0"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effectLst/>
                        </a:rPr>
                        <a:t>필</a:t>
                      </a:r>
                      <a:r>
                        <a:rPr lang="en-US" altLang="ko-KR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effectLst/>
                        </a:rPr>
                        <a:t>자료구조</a:t>
                      </a:r>
                      <a:r>
                        <a:rPr lang="en-US" sz="1400" b="1" kern="100" dirty="0">
                          <a:effectLst/>
                        </a:rPr>
                        <a:t> 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00" dirty="0">
                          <a:effectLst/>
                        </a:rPr>
                        <a:t>객체지향프로그래밍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오픈소스소프트웨어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시스템소프트웨어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solidFill>
                            <a:srgbClr val="FF0000"/>
                          </a:solidFill>
                          <a:effectLst/>
                        </a:rPr>
                        <a:t>세필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시스템소프트웨어실습</a:t>
                      </a:r>
                      <a:r>
                        <a:rPr lang="en-US" sz="1400" b="1" kern="100" dirty="0">
                          <a:effectLst/>
                        </a:rPr>
                        <a:t> 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19983"/>
                  </a:ext>
                </a:extLst>
              </a:tr>
              <a:tr h="114376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effectLst/>
                        </a:rPr>
                        <a:t>알고리즘 </a:t>
                      </a:r>
                      <a:r>
                        <a:rPr lang="en-US" sz="1400" b="1" kern="100" dirty="0"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운영체제 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kern="100" dirty="0">
                          <a:solidFill>
                            <a:srgbClr val="FF0000"/>
                          </a:solidFill>
                          <a:effectLst/>
                        </a:rPr>
                        <a:t>세필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데이터베이스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데이터통신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컴퓨터구조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solidFill>
                            <a:srgbClr val="FF0000"/>
                          </a:solidFill>
                          <a:effectLst/>
                        </a:rPr>
                        <a:t>세필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휴먼컴퓨터인터페이스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응용소프트웨어실습</a:t>
                      </a:r>
                      <a:r>
                        <a:rPr lang="ko-KR" sz="1400" b="1" kern="100" dirty="0"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프로그래밍언어론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컴퓨터네트워크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모바일프로그래밍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인공지능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빅데이터처리및응용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디지털영상처리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컴퓨터그래픽스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심화전공실습</a:t>
                      </a: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153475"/>
                  </a:ext>
                </a:extLst>
              </a:tr>
              <a:tr h="114376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4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컴파일러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무선네트워크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소프트웨어공학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네트워크보안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기계학습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컴퓨터애니메이션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심화전공실습</a:t>
                      </a:r>
                      <a:r>
                        <a:rPr lang="en-US" sz="1400" kern="100" dirty="0">
                          <a:effectLst/>
                        </a:rPr>
                        <a:t>2</a:t>
                      </a:r>
                    </a:p>
                    <a:p>
                      <a:pPr marL="285750" marR="0" lvl="0" indent="-28575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ko-KR" sz="1400" b="1" kern="100" dirty="0" err="1">
                          <a:effectLst/>
                        </a:rPr>
                        <a:t>산학협력캡스톤설계</a:t>
                      </a:r>
                      <a:r>
                        <a:rPr lang="en-US" altLang="ko-KR" sz="1400" b="1" kern="100" dirty="0">
                          <a:effectLst/>
                        </a:rPr>
                        <a:t>1</a:t>
                      </a:r>
                      <a:endParaRPr lang="ko-KR" altLang="ko-KR" sz="1400" b="1" kern="100" dirty="0">
                        <a:effectLst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최신정보보안이론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차세대네트워크응용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게임프로그래밍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가상현실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0" kern="100" dirty="0" err="1">
                          <a:effectLst/>
                        </a:rPr>
                        <a:t>산학협력캡스톤설계</a:t>
                      </a:r>
                      <a:r>
                        <a:rPr lang="en-US" sz="1400" b="0" kern="100" dirty="0">
                          <a:effectLst/>
                        </a:rPr>
                        <a:t>2</a:t>
                      </a:r>
                      <a:endParaRPr lang="ko-KR" sz="14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696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063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2E8C8E-93FC-499B-9454-E1E92025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응용</a:t>
            </a:r>
            <a:r>
              <a:rPr lang="ko-KR" altLang="en-US" dirty="0"/>
              <a:t>소프트웨어 전공</a:t>
            </a:r>
          </a:p>
        </p:txBody>
      </p:sp>
      <p:graphicFrame>
        <p:nvGraphicFramePr>
          <p:cNvPr id="5" name="내용 개체 틀 3">
            <a:extLst>
              <a:ext uri="{FF2B5EF4-FFF2-40B4-BE49-F238E27FC236}">
                <a16:creationId xmlns:a16="http://schemas.microsoft.com/office/drawing/2014/main" id="{CF36906E-68F0-42FF-A533-0FE75EC1F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868029"/>
              </p:ext>
            </p:extLst>
          </p:nvPr>
        </p:nvGraphicFramePr>
        <p:xfrm>
          <a:off x="574675" y="1447800"/>
          <a:ext cx="8000998" cy="4693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7913">
                  <a:extLst>
                    <a:ext uri="{9D8B030D-6E8A-4147-A177-3AD203B41FA5}">
                      <a16:colId xmlns:a16="http://schemas.microsoft.com/office/drawing/2014/main" val="3461468122"/>
                    </a:ext>
                  </a:extLst>
                </a:gridCol>
                <a:gridCol w="3436099">
                  <a:extLst>
                    <a:ext uri="{9D8B030D-6E8A-4147-A177-3AD203B41FA5}">
                      <a16:colId xmlns:a16="http://schemas.microsoft.com/office/drawing/2014/main" val="757142635"/>
                    </a:ext>
                  </a:extLst>
                </a:gridCol>
                <a:gridCol w="3436986">
                  <a:extLst>
                    <a:ext uri="{9D8B030D-6E8A-4147-A177-3AD203B41FA5}">
                      <a16:colId xmlns:a16="http://schemas.microsoft.com/office/drawing/2014/main" val="3138584102"/>
                    </a:ext>
                  </a:extLst>
                </a:gridCol>
              </a:tblGrid>
              <a:tr h="198006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effectLst/>
                        </a:rPr>
                        <a:t>학기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effectLst/>
                        </a:rPr>
                        <a:t>학기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644497"/>
                  </a:ext>
                </a:extLst>
              </a:tr>
              <a:tr h="71485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고급프로그래밍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웹프로그래밍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디지털논리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리눅스활용실습</a:t>
                      </a:r>
                      <a:r>
                        <a:rPr lang="en-US" altLang="ko-KR" sz="1400" b="1" kern="100" dirty="0"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effectLst/>
                        </a:rPr>
                        <a:t>필</a:t>
                      </a:r>
                      <a:r>
                        <a:rPr lang="en-US" altLang="ko-KR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effectLst/>
                        </a:rPr>
                        <a:t>자료구조</a:t>
                      </a:r>
                      <a:r>
                        <a:rPr lang="en-US" sz="1400" b="1" kern="100" dirty="0">
                          <a:effectLst/>
                        </a:rPr>
                        <a:t> 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00" dirty="0">
                          <a:effectLst/>
                        </a:rPr>
                        <a:t>객체지향프로그래밍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solidFill>
                            <a:srgbClr val="FF0000"/>
                          </a:solidFill>
                          <a:effectLst/>
                        </a:rPr>
                        <a:t>오픈소스소프트웨어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solidFill>
                            <a:srgbClr val="FF0000"/>
                          </a:solidFill>
                          <a:effectLst/>
                        </a:rPr>
                        <a:t>세필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시스템소프트웨어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시스템소프트웨어실습</a:t>
                      </a:r>
                      <a:r>
                        <a:rPr lang="en-US" sz="1400" b="1" kern="100" dirty="0">
                          <a:effectLst/>
                        </a:rPr>
                        <a:t> 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19983"/>
                  </a:ext>
                </a:extLst>
              </a:tr>
              <a:tr h="114376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effectLst/>
                        </a:rPr>
                        <a:t>알고리즘 </a:t>
                      </a:r>
                      <a:r>
                        <a:rPr lang="en-US" sz="1400" b="1" kern="100" dirty="0"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운영체제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데이터베이스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solidFill>
                            <a:srgbClr val="FF0000"/>
                          </a:solidFill>
                          <a:effectLst/>
                        </a:rPr>
                        <a:t>세필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데이터통신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컴퓨터구조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휴먼컴퓨터인터페이스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 err="1">
                          <a:effectLst/>
                        </a:rPr>
                        <a:t>응용소프트웨어실습</a:t>
                      </a:r>
                      <a:r>
                        <a:rPr lang="ko-KR" sz="1400" b="1" kern="100" dirty="0"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effectLst/>
                        </a:rPr>
                        <a:t>필</a:t>
                      </a:r>
                      <a:r>
                        <a:rPr lang="en-US" sz="1400" b="1" kern="100" dirty="0">
                          <a:effectLst/>
                        </a:rPr>
                        <a:t>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프로그래밍언어론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컴퓨터네트워크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모바일프로그래밍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인공지능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빅데이터처리및응용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디지털영상처리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 err="1">
                          <a:effectLst/>
                        </a:rPr>
                        <a:t>컴퓨터그래픽스</a:t>
                      </a:r>
                      <a:endParaRPr lang="ko-KR" sz="1400" kern="100" dirty="0"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심화전공실습</a:t>
                      </a: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153475"/>
                  </a:ext>
                </a:extLst>
              </a:tr>
              <a:tr h="1143769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4</a:t>
                      </a:r>
                      <a:r>
                        <a:rPr lang="ko-KR" sz="1400" b="1" kern="100" dirty="0">
                          <a:effectLst/>
                        </a:rPr>
                        <a:t>학년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컴파일러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무선네트워크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소프트웨어공학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ko-KR" altLang="en-US" sz="1400" b="1" kern="100" dirty="0">
                          <a:solidFill>
                            <a:srgbClr val="FF0000"/>
                          </a:solidFill>
                          <a:effectLst/>
                        </a:rPr>
                        <a:t>세필</a:t>
                      </a: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네트워크보안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기계학습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컴퓨터애니메이션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심화전공실습</a:t>
                      </a:r>
                      <a:r>
                        <a:rPr lang="en-US" sz="1400" kern="100" dirty="0">
                          <a:effectLst/>
                        </a:rPr>
                        <a:t>2</a:t>
                      </a:r>
                    </a:p>
                    <a:p>
                      <a:pPr marL="285750" marR="0" lvl="0" indent="-28575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ko-KR" sz="1400" b="1" kern="100" dirty="0" err="1">
                          <a:effectLst/>
                        </a:rPr>
                        <a:t>산학협력캡스톤설계</a:t>
                      </a:r>
                      <a:r>
                        <a:rPr lang="en-US" altLang="ko-KR" sz="1400" b="1" kern="100" dirty="0">
                          <a:effectLst/>
                        </a:rPr>
                        <a:t>1</a:t>
                      </a:r>
                      <a:endParaRPr lang="ko-KR" altLang="ko-KR" sz="1400" b="1" kern="100" dirty="0">
                        <a:effectLst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최신정보보안이론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차세대네트워크응용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게임프로그래밍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kern="100" dirty="0">
                          <a:effectLst/>
                        </a:rPr>
                        <a:t>가상현실 </a:t>
                      </a:r>
                    </a:p>
                    <a:p>
                      <a:pPr marL="285750" indent="-285750" algn="just" latinLnBrk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sz="1400" b="0" kern="100" dirty="0" err="1">
                          <a:effectLst/>
                        </a:rPr>
                        <a:t>산학협력캡스톤설계</a:t>
                      </a:r>
                      <a:r>
                        <a:rPr lang="en-US" sz="1400" b="0" kern="100" dirty="0">
                          <a:effectLst/>
                        </a:rPr>
                        <a:t>2</a:t>
                      </a:r>
                      <a:endParaRPr lang="ko-KR" sz="14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696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242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69BD47-37D1-45A6-8189-C5A3B6A29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세부전공 선택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274DC3-57B3-40C3-9D20-3AB2AB3E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 선택</a:t>
            </a:r>
            <a:endParaRPr lang="en-US" altLang="ko-KR" dirty="0"/>
          </a:p>
          <a:p>
            <a:pPr lvl="1"/>
            <a:r>
              <a:rPr lang="ko-KR" altLang="en-US" dirty="0"/>
              <a:t>선택 기간</a:t>
            </a:r>
            <a:r>
              <a:rPr lang="en-US" altLang="ko-KR" dirty="0"/>
              <a:t>: 2017.</a:t>
            </a:r>
            <a:r>
              <a:rPr lang="ko-KR" altLang="en-US" dirty="0"/>
              <a:t> </a:t>
            </a:r>
            <a:r>
              <a:rPr lang="en-US" altLang="ko-KR" dirty="0"/>
              <a:t>10.</a:t>
            </a:r>
            <a:r>
              <a:rPr lang="ko-KR" altLang="en-US" dirty="0"/>
              <a:t> </a:t>
            </a:r>
            <a:r>
              <a:rPr lang="en-US" altLang="ko-KR" dirty="0"/>
              <a:t>30 (</a:t>
            </a:r>
            <a:r>
              <a:rPr lang="ko-KR" altLang="en-US" dirty="0"/>
              <a:t>월</a:t>
            </a:r>
            <a:r>
              <a:rPr lang="en-US" altLang="ko-KR" dirty="0"/>
              <a:t>) ~ 11. 03 (</a:t>
            </a:r>
            <a:r>
              <a:rPr lang="ko-KR" altLang="en-US" dirty="0"/>
              <a:t>금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결과 발표일</a:t>
            </a:r>
            <a:r>
              <a:rPr lang="en-US" altLang="ko-KR" dirty="0"/>
              <a:t>: 2017. 11. 08 (</a:t>
            </a:r>
            <a:r>
              <a:rPr lang="ko-KR" altLang="en-US" dirty="0"/>
              <a:t>수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2</a:t>
            </a:r>
            <a:r>
              <a:rPr lang="ko-KR" altLang="en-US" dirty="0"/>
              <a:t>차 선택</a:t>
            </a:r>
            <a:endParaRPr lang="en-US" altLang="ko-KR" dirty="0"/>
          </a:p>
          <a:p>
            <a:pPr lvl="1"/>
            <a:r>
              <a:rPr lang="ko-KR" altLang="en-US" dirty="0"/>
              <a:t>선택 및 정정 기간</a:t>
            </a:r>
            <a:r>
              <a:rPr lang="en-US" altLang="ko-KR" dirty="0"/>
              <a:t>: 2017. 11. 27 (</a:t>
            </a:r>
            <a:r>
              <a:rPr lang="ko-KR" altLang="en-US" dirty="0"/>
              <a:t>월</a:t>
            </a:r>
            <a:r>
              <a:rPr lang="en-US" altLang="ko-KR" dirty="0"/>
              <a:t>) ~ 12. 01 (</a:t>
            </a:r>
            <a:r>
              <a:rPr lang="ko-KR" altLang="en-US" dirty="0"/>
              <a:t>금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최종 발표일</a:t>
            </a:r>
            <a:r>
              <a:rPr lang="en-US" altLang="ko-KR" dirty="0"/>
              <a:t>: 2017. 12. 27 (</a:t>
            </a:r>
            <a:r>
              <a:rPr lang="ko-KR" altLang="en-US" dirty="0"/>
              <a:t>수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선택 방법</a:t>
            </a:r>
            <a:endParaRPr lang="en-US" altLang="ko-KR" dirty="0"/>
          </a:p>
          <a:p>
            <a:pPr marL="471487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U-Campus </a:t>
            </a:r>
            <a:r>
              <a:rPr lang="ko-KR" altLang="en-US" dirty="0">
                <a:sym typeface="Wingdings" panose="05000000000000000000" pitchFamily="2" charset="2"/>
              </a:rPr>
              <a:t>로그인 </a:t>
            </a:r>
            <a:r>
              <a:rPr lang="en-US" altLang="ko-KR" dirty="0">
                <a:sym typeface="Wingdings" panose="05000000000000000000" pitchFamily="2" charset="2"/>
              </a:rPr>
              <a:t>(</a:t>
            </a:r>
            <a:r>
              <a:rPr lang="en-US" altLang="ko-KR" dirty="0">
                <a:sym typeface="Wingdings" panose="05000000000000000000" pitchFamily="2" charset="2"/>
                <a:hlinkClick r:id="rId2"/>
              </a:rPr>
              <a:t>http://info.kw.ac.kr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</a:p>
          <a:p>
            <a:pPr marL="471487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</a:t>
            </a: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『</a:t>
            </a:r>
            <a:r>
              <a:rPr lang="ko-KR" altLang="en-US" dirty="0">
                <a:sym typeface="Wingdings" panose="05000000000000000000" pitchFamily="2" charset="2"/>
              </a:rPr>
              <a:t>학적</a:t>
            </a:r>
            <a:r>
              <a:rPr lang="en-US" altLang="ko-KR" dirty="0">
                <a:sym typeface="Wingdings" panose="05000000000000000000" pitchFamily="2" charset="2"/>
              </a:rPr>
              <a:t>/</a:t>
            </a:r>
            <a:r>
              <a:rPr lang="ko-KR" altLang="en-US" dirty="0">
                <a:sym typeface="Wingdings" panose="05000000000000000000" pitchFamily="2" charset="2"/>
              </a:rPr>
              <a:t>등록</a:t>
            </a:r>
            <a:r>
              <a:rPr lang="en-US" altLang="ko-KR" dirty="0">
                <a:sym typeface="Wingdings" panose="05000000000000000000" pitchFamily="2" charset="2"/>
              </a:rPr>
              <a:t>/</a:t>
            </a:r>
            <a:r>
              <a:rPr lang="ko-KR" altLang="en-US" dirty="0">
                <a:sym typeface="Wingdings" panose="05000000000000000000" pitchFamily="2" charset="2"/>
              </a:rPr>
              <a:t>상담관리</a:t>
            </a: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』</a:t>
            </a:r>
          </a:p>
          <a:p>
            <a:pPr marL="471487" lvl="1" indent="0">
              <a:buNone/>
            </a:pP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『</a:t>
            </a:r>
            <a:r>
              <a:rPr lang="ko-KR" altLang="en-US" dirty="0">
                <a:sym typeface="Wingdings" panose="05000000000000000000" pitchFamily="2" charset="2"/>
              </a:rPr>
              <a:t> 학적관리</a:t>
            </a: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』</a:t>
            </a:r>
          </a:p>
          <a:p>
            <a:pPr marL="471487" lvl="1" indent="0">
              <a:buNone/>
            </a:pP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『</a:t>
            </a:r>
            <a:r>
              <a:rPr lang="ko-KR" altLang="en-US" dirty="0">
                <a:sym typeface="Wingdings" panose="05000000000000000000" pitchFamily="2" charset="2"/>
              </a:rPr>
              <a:t>세부전공 선택</a:t>
            </a: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』</a:t>
            </a:r>
          </a:p>
          <a:p>
            <a:pPr marL="471487" lvl="1" indent="0">
              <a:buNone/>
            </a:pP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  <a:sym typeface="Wingdings" panose="05000000000000000000" pitchFamily="2" charset="2"/>
              </a:rPr>
              <a:t> </a:t>
            </a:r>
            <a:r>
              <a:rPr lang="ko-KR" altLang="en-US" dirty="0">
                <a:sym typeface="Wingdings" panose="05000000000000000000" pitchFamily="2" charset="2"/>
              </a:rPr>
              <a:t>실시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4B8FA97-6982-4599-8E5E-37DE53A8E742}"/>
              </a:ext>
            </a:extLst>
          </p:cNvPr>
          <p:cNvSpPr/>
          <p:nvPr/>
        </p:nvSpPr>
        <p:spPr bwMode="auto">
          <a:xfrm>
            <a:off x="7010400" y="5486400"/>
            <a:ext cx="1557338" cy="533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시연</a:t>
            </a: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kumimoji="0" lang="ko-KR" altLang="en-US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7345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C62756-E562-4488-ACF2-9CAEC87A4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코딩 역량 테스트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7EE233-902B-4097-847A-A1BB30A35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dirty="0"/>
              <a:t>취지</a:t>
            </a:r>
            <a:endParaRPr lang="en-US" altLang="ko-KR" dirty="0"/>
          </a:p>
          <a:p>
            <a:pPr lvl="1"/>
            <a:r>
              <a:rPr lang="ko-KR" altLang="en-US" dirty="0"/>
              <a:t>신입생들의 기초 프로그래밍 역량 강화</a:t>
            </a:r>
            <a:endParaRPr lang="en-US" altLang="ko-KR" dirty="0"/>
          </a:p>
          <a:p>
            <a:pPr lvl="1"/>
            <a:r>
              <a:rPr lang="ko-KR" altLang="en-US" dirty="0"/>
              <a:t>상위 학년의 전공 교과목 이수를 위한 최소 기준 만족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대상 학생</a:t>
            </a:r>
            <a:endParaRPr lang="en-US" altLang="ko-KR" dirty="0"/>
          </a:p>
          <a:p>
            <a:pPr lvl="1"/>
            <a:r>
              <a:rPr lang="en-US" altLang="ko-KR" dirty="0"/>
              <a:t>SW</a:t>
            </a:r>
            <a:r>
              <a:rPr lang="ko-KR" altLang="en-US" dirty="0"/>
              <a:t>융합대학 소속 </a:t>
            </a:r>
            <a:r>
              <a:rPr lang="en-US" altLang="ko-KR" dirty="0"/>
              <a:t>1</a:t>
            </a:r>
            <a:r>
              <a:rPr lang="ko-KR" altLang="en-US" dirty="0"/>
              <a:t>학년 학생 </a:t>
            </a:r>
            <a:r>
              <a:rPr lang="en-US" altLang="ko-KR" dirty="0"/>
              <a:t>(</a:t>
            </a:r>
            <a:r>
              <a:rPr lang="ko-KR" altLang="en-US" dirty="0"/>
              <a:t>약 </a:t>
            </a:r>
            <a:r>
              <a:rPr lang="en-US" altLang="ko-KR" dirty="0"/>
              <a:t>260</a:t>
            </a:r>
            <a:r>
              <a:rPr lang="ko-KR" altLang="en-US" dirty="0"/>
              <a:t>명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출제 범위 및 방식</a:t>
            </a:r>
            <a:endParaRPr lang="en-US" altLang="ko-KR" dirty="0"/>
          </a:p>
          <a:p>
            <a:pPr lvl="1"/>
            <a:r>
              <a:rPr lang="ko-KR" altLang="en-US" dirty="0"/>
              <a:t>범위</a:t>
            </a:r>
            <a:r>
              <a:rPr lang="en-US" altLang="ko-KR" dirty="0"/>
              <a:t>: C </a:t>
            </a:r>
            <a:r>
              <a:rPr lang="ko-KR" altLang="en-US" dirty="0"/>
              <a:t>언어 관련 </a:t>
            </a:r>
            <a:r>
              <a:rPr lang="en-US" altLang="ko-KR" dirty="0"/>
              <a:t>(C</a:t>
            </a:r>
            <a:r>
              <a:rPr lang="ko-KR" altLang="en-US" dirty="0"/>
              <a:t>프로그래밍</a:t>
            </a:r>
            <a:r>
              <a:rPr lang="en-US" altLang="ko-KR" dirty="0"/>
              <a:t>, </a:t>
            </a:r>
            <a:r>
              <a:rPr lang="ko-KR" altLang="en-US" dirty="0"/>
              <a:t>고급</a:t>
            </a:r>
            <a:r>
              <a:rPr lang="en-US" altLang="ko-KR" dirty="0"/>
              <a:t>C</a:t>
            </a:r>
            <a:r>
              <a:rPr lang="ko-KR" altLang="en-US" dirty="0" err="1"/>
              <a:t>프로그래밍및설계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방식</a:t>
            </a:r>
            <a:r>
              <a:rPr lang="en-US" altLang="ko-KR" dirty="0"/>
              <a:t>: </a:t>
            </a:r>
            <a:r>
              <a:rPr lang="ko-KR" altLang="en-US" dirty="0"/>
              <a:t>컴퓨터를 사용하여 직접 코딩 </a:t>
            </a:r>
            <a:r>
              <a:rPr lang="en-US" altLang="ko-KR" dirty="0"/>
              <a:t>(</a:t>
            </a:r>
            <a:r>
              <a:rPr lang="ko-KR" altLang="en-US" dirty="0"/>
              <a:t>인터넷 사용 금지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시행 예정</a:t>
            </a:r>
            <a:endParaRPr lang="en-US" altLang="ko-KR" dirty="0"/>
          </a:p>
          <a:p>
            <a:pPr lvl="1"/>
            <a:r>
              <a:rPr lang="ko-KR" altLang="en-US" dirty="0"/>
              <a:t>일시</a:t>
            </a:r>
            <a:r>
              <a:rPr lang="en-US" altLang="ko-KR" dirty="0"/>
              <a:t>: </a:t>
            </a:r>
            <a:r>
              <a:rPr lang="en-US" altLang="ko-KR" b="1" dirty="0">
                <a:solidFill>
                  <a:srgbClr val="FF0000"/>
                </a:solidFill>
              </a:rPr>
              <a:t>11</a:t>
            </a:r>
            <a:r>
              <a:rPr lang="ko-KR" altLang="en-US" b="1" dirty="0">
                <a:solidFill>
                  <a:srgbClr val="FF0000"/>
                </a:solidFill>
              </a:rPr>
              <a:t>월 </a:t>
            </a:r>
            <a:r>
              <a:rPr lang="en-US" altLang="ko-KR" b="1" dirty="0">
                <a:solidFill>
                  <a:srgbClr val="FF0000"/>
                </a:solidFill>
              </a:rPr>
              <a:t>17</a:t>
            </a:r>
            <a:r>
              <a:rPr lang="ko-KR" altLang="en-US" b="1" dirty="0">
                <a:solidFill>
                  <a:srgbClr val="FF0000"/>
                </a:solidFill>
              </a:rPr>
              <a:t>일 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금</a:t>
            </a:r>
            <a:r>
              <a:rPr lang="en-US" altLang="ko-KR" b="1" dirty="0">
                <a:solidFill>
                  <a:srgbClr val="FF0000"/>
                </a:solidFill>
              </a:rPr>
              <a:t>) 18:30~20:30</a:t>
            </a:r>
          </a:p>
          <a:p>
            <a:pPr lvl="1"/>
            <a:r>
              <a:rPr lang="ko-KR" altLang="en-US" dirty="0"/>
              <a:t>장소</a:t>
            </a:r>
            <a:r>
              <a:rPr lang="en-US" altLang="ko-KR" dirty="0"/>
              <a:t>: 13</a:t>
            </a:r>
            <a:r>
              <a:rPr lang="ko-KR" altLang="en-US" dirty="0"/>
              <a:t>개 실습실</a:t>
            </a:r>
            <a:endParaRPr lang="en-US" altLang="ko-KR" dirty="0"/>
          </a:p>
          <a:p>
            <a:pPr lvl="2"/>
            <a:r>
              <a:rPr lang="ko-KR" altLang="en-US" dirty="0" err="1"/>
              <a:t>새빛관</a:t>
            </a:r>
            <a:r>
              <a:rPr lang="ko-KR" altLang="en-US" dirty="0"/>
              <a:t> </a:t>
            </a:r>
            <a:r>
              <a:rPr lang="en-US" altLang="ko-KR" dirty="0"/>
              <a:t>(302,</a:t>
            </a:r>
            <a:r>
              <a:rPr lang="ko-KR" altLang="en-US" dirty="0"/>
              <a:t> </a:t>
            </a:r>
            <a:r>
              <a:rPr lang="en-US" altLang="ko-KR" dirty="0"/>
              <a:t>302, 303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비마관 </a:t>
            </a:r>
            <a:r>
              <a:rPr lang="en-US" altLang="ko-KR" dirty="0"/>
              <a:t>(317, 501, 502, 513, 514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연구관 </a:t>
            </a:r>
            <a:r>
              <a:rPr lang="en-US" altLang="ko-KR" dirty="0"/>
              <a:t>(108, 202, 204, 205, 401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8372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2F016C-FD6C-48F9-A539-2B5987D9B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Q&amp;A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25B1F7-73B2-41ED-886C-5C19C4B17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교과과정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r>
              <a:rPr lang="ko-KR" altLang="en-US" dirty="0"/>
              <a:t>졸업요건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r>
              <a:rPr lang="ko-KR" altLang="en-US" dirty="0"/>
              <a:t>전공선택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r>
              <a:rPr lang="ko-KR" altLang="en-US" dirty="0"/>
              <a:t>코딩 역량 테스트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079480"/>
      </p:ext>
    </p:extLst>
  </p:cSld>
  <p:clrMapOvr>
    <a:masterClrMapping/>
  </p:clrMapOvr>
</p:sld>
</file>

<file path=ppt/theme/theme1.xml><?xml version="1.0" encoding="utf-8"?>
<a:theme xmlns:a="http://schemas.openxmlformats.org/drawingml/2006/main" name="비즈니스">
  <a:themeElements>
    <a:clrScheme name="비즈니스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비즈니스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굴림" charset="-127"/>
          </a:defRPr>
        </a:defPPr>
      </a:lstStyle>
    </a:lnDef>
  </a:objectDefaults>
  <a:extraClrSchemeLst>
    <a:extraClrScheme>
      <a:clrScheme name="비즈니스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비즈니스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비즈니스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14207</TotalTime>
  <Words>1051</Words>
  <Application>Microsoft Office PowerPoint</Application>
  <PresentationFormat>화면 슬라이드 쇼(4:3)</PresentationFormat>
  <Paragraphs>414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굴림</vt:lpstr>
      <vt:lpstr>맑은 고딕</vt:lpstr>
      <vt:lpstr>바탕</vt:lpstr>
      <vt:lpstr>바탕</vt:lpstr>
      <vt:lpstr>한컴바탕</vt:lpstr>
      <vt:lpstr>Arial</vt:lpstr>
      <vt:lpstr>Tahoma</vt:lpstr>
      <vt:lpstr>Times New Roman</vt:lpstr>
      <vt:lpstr>Verdana</vt:lpstr>
      <vt:lpstr>Wingdings</vt:lpstr>
      <vt:lpstr>비즈니스</vt:lpstr>
      <vt:lpstr>소프트웨어학부  2017학년도 신입생 전공 설명회</vt:lpstr>
      <vt:lpstr>목차</vt:lpstr>
      <vt:lpstr>목차</vt:lpstr>
      <vt:lpstr>소프트웨어학부 2018학년도 교과과정</vt:lpstr>
      <vt:lpstr>소프트웨어학부 2018학년도 교과과정</vt:lpstr>
      <vt:lpstr>소프트웨어학부 2018학년도 교과과정</vt:lpstr>
      <vt:lpstr>소프트웨어학부 2018학년도 교과과정</vt:lpstr>
      <vt:lpstr>소프트웨어학부 졸업요건</vt:lpstr>
      <vt:lpstr>교양 교과목 이수체계</vt:lpstr>
      <vt:lpstr>소프트웨어학부 기초교양 교과과정</vt:lpstr>
      <vt:lpstr>세부전공 이수요건</vt:lpstr>
      <vt:lpstr>시스템소프트웨어 전공</vt:lpstr>
      <vt:lpstr>응용소프트웨어 전공</vt:lpstr>
      <vt:lpstr>세부전공 선택</vt:lpstr>
      <vt:lpstr>코딩 역량 테스트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Lighting and shading</dc:title>
  <dc:creator>kanghoon</dc:creator>
  <cp:lastModifiedBy>Kang Hoon Lee</cp:lastModifiedBy>
  <cp:revision>1493</cp:revision>
  <dcterms:created xsi:type="dcterms:W3CDTF">1601-01-01T00:00:00Z</dcterms:created>
  <dcterms:modified xsi:type="dcterms:W3CDTF">2017-10-25T02:04:34Z</dcterms:modified>
</cp:coreProperties>
</file>