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660" r:id="rId2"/>
    <p:sldMasterId id="2147483673" r:id="rId3"/>
  </p:sldMasterIdLst>
  <p:notesMasterIdLst>
    <p:notesMasterId r:id="rId11"/>
  </p:notesMasterIdLst>
  <p:handoutMasterIdLst>
    <p:handoutMasterId r:id="rId12"/>
  </p:handoutMasterIdLst>
  <p:sldIdLst>
    <p:sldId id="697" r:id="rId4"/>
    <p:sldId id="871" r:id="rId5"/>
    <p:sldId id="823" r:id="rId6"/>
    <p:sldId id="852" r:id="rId7"/>
    <p:sldId id="869" r:id="rId8"/>
    <p:sldId id="853" r:id="rId9"/>
    <p:sldId id="868" r:id="rId10"/>
  </p:sldIdLst>
  <p:sldSz cx="10668000" cy="7429500"/>
  <p:notesSz cx="6797675" cy="9874250"/>
  <p:defaultTextStyle>
    <a:defPPr>
      <a:defRPr lang="ko-KR"/>
    </a:defPPr>
    <a:lvl1pPr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1pPr>
    <a:lvl2pPr marL="457200"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2pPr>
    <a:lvl3pPr marL="914400"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3pPr>
    <a:lvl4pPr marL="1371600"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4pPr>
    <a:lvl5pPr marL="1828800"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5pPr>
    <a:lvl6pPr marL="2286000" algn="l" defTabSz="914400" rtl="0" eaLnBrk="1" latinLnBrk="1" hangingPunct="1"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6pPr>
    <a:lvl7pPr marL="2743200" algn="l" defTabSz="914400" rtl="0" eaLnBrk="1" latinLnBrk="1" hangingPunct="1"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7pPr>
    <a:lvl8pPr marL="3200400" algn="l" defTabSz="914400" rtl="0" eaLnBrk="1" latinLnBrk="1" hangingPunct="1"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8pPr>
    <a:lvl9pPr marL="3657600" algn="l" defTabSz="914400" rtl="0" eaLnBrk="1" latinLnBrk="1" hangingPunct="1"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04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339933"/>
    <a:srgbClr val="00CC00"/>
    <a:srgbClr val="00FF00"/>
    <a:srgbClr val="00FF99"/>
    <a:srgbClr val="FFFFCC"/>
    <a:srgbClr val="CCFFCC"/>
    <a:srgbClr val="008000"/>
    <a:srgbClr val="00CC66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46" autoAdjust="0"/>
    <p:restoredTop sz="94660" autoAdjust="0"/>
  </p:normalViewPr>
  <p:slideViewPr>
    <p:cSldViewPr>
      <p:cViewPr varScale="1">
        <p:scale>
          <a:sx n="107" d="100"/>
          <a:sy n="107" d="100"/>
        </p:scale>
        <p:origin x="1458" y="96"/>
      </p:cViewPr>
      <p:guideLst>
        <p:guide orient="horz" pos="1104"/>
        <p:guide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-3708" y="-108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4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t" anchorCtr="0" compatLnSpc="1">
            <a:prstTxWarp prst="textNoShape">
              <a:avLst/>
            </a:prstTxWarp>
          </a:bodyPr>
          <a:lstStyle>
            <a:lvl1pPr algn="l" defTabSz="919163">
              <a:spcBef>
                <a:spcPct val="0"/>
              </a:spcBef>
              <a:defRPr sz="1200" smtClean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87" y="0"/>
            <a:ext cx="2946188" cy="494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t" anchorCtr="0" compatLnSpc="1">
            <a:prstTxWarp prst="textNoShape">
              <a:avLst/>
            </a:prstTxWarp>
          </a:bodyPr>
          <a:lstStyle>
            <a:lvl1pPr algn="r" defTabSz="919163">
              <a:spcBef>
                <a:spcPct val="0"/>
              </a:spcBef>
              <a:defRPr sz="1200" smtClean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80223"/>
            <a:ext cx="2946189" cy="49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b" anchorCtr="0" compatLnSpc="1">
            <a:prstTxWarp prst="textNoShape">
              <a:avLst/>
            </a:prstTxWarp>
          </a:bodyPr>
          <a:lstStyle>
            <a:lvl1pPr algn="l" defTabSz="919163">
              <a:spcBef>
                <a:spcPct val="0"/>
              </a:spcBef>
              <a:defRPr sz="1200" smtClean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87" y="9380223"/>
            <a:ext cx="2946188" cy="49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b" anchorCtr="0" compatLnSpc="1">
            <a:prstTxWarp prst="textNoShape">
              <a:avLst/>
            </a:prstTxWarp>
          </a:bodyPr>
          <a:lstStyle>
            <a:lvl1pPr algn="r" defTabSz="919163">
              <a:spcBef>
                <a:spcPct val="0"/>
              </a:spcBef>
              <a:defRPr sz="1200" smtClean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146C50DF-B0CF-4DA5-BC77-2557CCFBCC00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69227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46125" y="758825"/>
            <a:ext cx="5343525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4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769" y="4708263"/>
            <a:ext cx="4991844" cy="4406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EDCC1-5D29-42DC-BBE6-46F3EC22467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60132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0101" y="2308225"/>
            <a:ext cx="9067800" cy="15922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0200" y="4210050"/>
            <a:ext cx="7467600" cy="1898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2964" y="4773615"/>
            <a:ext cx="9067800" cy="14763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2964" y="3149600"/>
            <a:ext cx="9067800" cy="16240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3402" y="1733550"/>
            <a:ext cx="4724400" cy="49037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0202" y="1733550"/>
            <a:ext cx="4724400" cy="49037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663700"/>
            <a:ext cx="4713287" cy="6921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3400" y="2355850"/>
            <a:ext cx="4713287" cy="42814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9726" y="1663700"/>
            <a:ext cx="4714875" cy="6921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9726" y="2355850"/>
            <a:ext cx="4714875" cy="42814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2" y="295275"/>
            <a:ext cx="3509964" cy="125888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0365" y="295275"/>
            <a:ext cx="5964237" cy="63420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3402" y="1554163"/>
            <a:ext cx="3509964" cy="508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0738" y="5200651"/>
            <a:ext cx="6400800" cy="61436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0738" y="663575"/>
            <a:ext cx="6400800" cy="445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0738" y="5815014"/>
            <a:ext cx="6400800" cy="87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0" y="1733550"/>
            <a:ext cx="9601200" cy="49037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34299" y="296863"/>
            <a:ext cx="2400301" cy="634047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2" y="296863"/>
            <a:ext cx="7048500" cy="63404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2143140"/>
            <a:ext cx="10668000" cy="100010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8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2143140"/>
            <a:ext cx="10668000" cy="100010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8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0101" y="2308225"/>
            <a:ext cx="9067800" cy="15922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0200" y="4210050"/>
            <a:ext cx="7467600" cy="18986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0668000" cy="100010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2143140"/>
            <a:ext cx="10668000" cy="100010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8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3402" y="1733550"/>
            <a:ext cx="4724400" cy="490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0202" y="1733550"/>
            <a:ext cx="4724400" cy="490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663700"/>
            <a:ext cx="4713287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3400" y="2355850"/>
            <a:ext cx="4713287" cy="4281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9726" y="1663700"/>
            <a:ext cx="4714875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9726" y="2355850"/>
            <a:ext cx="4714875" cy="4281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2" y="295275"/>
            <a:ext cx="3509964" cy="1258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0365" y="295275"/>
            <a:ext cx="5964237" cy="6342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3402" y="1554163"/>
            <a:ext cx="3509964" cy="50831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0738" y="5200651"/>
            <a:ext cx="6400800" cy="6143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0738" y="663575"/>
            <a:ext cx="6400800" cy="4457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0738" y="5815014"/>
            <a:ext cx="6400800" cy="8715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34299" y="296863"/>
            <a:ext cx="2400301" cy="63404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2" y="296863"/>
            <a:ext cx="7048500" cy="63404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0101" y="2308225"/>
            <a:ext cx="9067800" cy="15922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0200" y="4210050"/>
            <a:ext cx="7467600" cy="18986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2964" y="4773615"/>
            <a:ext cx="9067800" cy="14763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2964" y="3149600"/>
            <a:ext cx="9067800" cy="162401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3402" y="1733550"/>
            <a:ext cx="4724400" cy="490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0202" y="1733550"/>
            <a:ext cx="4724400" cy="490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663700"/>
            <a:ext cx="4713287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3400" y="2355850"/>
            <a:ext cx="4713287" cy="4281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9726" y="1663700"/>
            <a:ext cx="4714875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9726" y="2355850"/>
            <a:ext cx="4714875" cy="4281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2" y="295275"/>
            <a:ext cx="3509964" cy="1258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0365" y="295275"/>
            <a:ext cx="5964237" cy="6342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3402" y="1554163"/>
            <a:ext cx="3509964" cy="50831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0738" y="5200651"/>
            <a:ext cx="6400800" cy="6143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0738" y="663575"/>
            <a:ext cx="6400800" cy="4457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0738" y="5815014"/>
            <a:ext cx="6400800" cy="8715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34299" y="296863"/>
            <a:ext cx="2400301" cy="63404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2" y="296863"/>
            <a:ext cx="7048500" cy="63404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8" name="Rectangle 824"/>
          <p:cNvSpPr>
            <a:spLocks noChangeArrowheads="1"/>
          </p:cNvSpPr>
          <p:nvPr/>
        </p:nvSpPr>
        <p:spPr bwMode="auto">
          <a:xfrm>
            <a:off x="99588" y="928668"/>
            <a:ext cx="10474860" cy="6386532"/>
          </a:xfrm>
          <a:prstGeom prst="rect">
            <a:avLst/>
          </a:prstGeom>
          <a:noFill/>
          <a:ln w="16510">
            <a:solidFill>
              <a:schemeClr val="tx1"/>
            </a:solidFill>
            <a:miter lim="800000"/>
            <a:headEnd/>
            <a:tailEnd type="none" w="med" len="lg"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ko-KR" sz="800" dirty="0">
              <a:latin typeface="Trebuchet MS" pitchFamily="34" charset="0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0" y="0"/>
            <a:ext cx="10668000" cy="85723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</p:sldLayoutIdLst>
  <p:hf hdr="0" ftr="0" dt="0"/>
  <p:txStyles>
    <p:titleStyle>
      <a:lvl1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defTabSz="1033463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defTabSz="1033463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defTabSz="1033463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defTabSz="1033463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87350" indent="-387350" algn="l" defTabSz="103346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chemeClr val="tx1"/>
          </a:solidFill>
          <a:latin typeface="+mn-lt"/>
          <a:ea typeface="+mn-ea"/>
          <a:cs typeface="+mn-cs"/>
        </a:defRPr>
      </a:lvl1pPr>
      <a:lvl2pPr marL="839788" indent="-322263" algn="l" defTabSz="103346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200">
          <a:solidFill>
            <a:schemeClr val="tx1"/>
          </a:solidFill>
          <a:latin typeface="+mn-lt"/>
          <a:ea typeface="+mn-ea"/>
        </a:defRPr>
      </a:lvl2pPr>
      <a:lvl3pPr marL="1292225" indent="-258763" algn="l" defTabSz="103346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700">
          <a:solidFill>
            <a:schemeClr val="tx1"/>
          </a:solidFill>
          <a:latin typeface="+mn-lt"/>
          <a:ea typeface="+mn-ea"/>
        </a:defRPr>
      </a:lvl3pPr>
      <a:lvl4pPr marL="1809750" indent="-258763" algn="l" defTabSz="103346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300">
          <a:solidFill>
            <a:schemeClr val="tx1"/>
          </a:solidFill>
          <a:latin typeface="+mn-lt"/>
          <a:ea typeface="+mn-ea"/>
        </a:defRPr>
      </a:lvl4pPr>
      <a:lvl5pPr marL="2327275" indent="-258763" algn="l" defTabSz="1033463" rtl="0" eaLnBrk="0" fontAlgn="base" latinLnBrk="1" hangingPunct="0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5pPr>
      <a:lvl6pPr marL="2784475" indent="-258763" algn="l" defTabSz="1033463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6pPr>
      <a:lvl7pPr marL="3241675" indent="-258763" algn="l" defTabSz="1033463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7pPr>
      <a:lvl8pPr marL="3698875" indent="-258763" algn="l" defTabSz="1033463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8pPr>
      <a:lvl9pPr marL="4156075" indent="-258763" algn="l" defTabSz="1033463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733550"/>
            <a:ext cx="9601200" cy="4903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3400" y="6886575"/>
            <a:ext cx="2489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61156-1E02-4E26-A5EF-ACAD99941BF9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44901" y="6886575"/>
            <a:ext cx="3378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45400" y="6886575"/>
            <a:ext cx="2489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733550"/>
            <a:ext cx="9601200" cy="4903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3400" y="6886575"/>
            <a:ext cx="2489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298A8-C679-4C1B-A5AE-9B2436429718}" type="datetimeFigureOut">
              <a:rPr lang="ko-KR" altLang="en-US" smtClean="0"/>
              <a:pPr/>
              <a:t>2017-03-15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44901" y="6886575"/>
            <a:ext cx="3378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45400" y="6886575"/>
            <a:ext cx="2489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D14EF3-3FCF-43BD-8029-FD3F7724CD20}" type="slidenum">
              <a:rPr lang="en-US" altLang="ko-KR" smtClean="0"/>
              <a:pPr>
                <a:defRPr/>
              </a:pPr>
              <a:t>1</a:t>
            </a:fld>
            <a:endParaRPr lang="en-US" altLang="ko-KR" dirty="0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339850" y="3500436"/>
            <a:ext cx="4929188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515" tIns="48257" rIns="96515" bIns="48257">
            <a:spAutoFit/>
          </a:bodyPr>
          <a:lstStyle/>
          <a:p>
            <a:pPr algn="l" defTabSz="965200">
              <a:lnSpc>
                <a:spcPct val="75000"/>
              </a:lnSpc>
              <a:spcBef>
                <a:spcPct val="0"/>
              </a:spcBef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 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2202582"/>
            <a:ext cx="10668000" cy="1638304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lIns="88431" tIns="44216" rIns="88431" bIns="44216" anchor="ctr"/>
          <a:lstStyle/>
          <a:p>
            <a:pPr algn="ctr" defTabSz="884238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>
                <a:solidFill>
                  <a:schemeClr val="bg1"/>
                </a:solidFill>
                <a:latin typeface="+mj-ea"/>
                <a:ea typeface="+mj-ea"/>
              </a:rPr>
              <a:t>온라인 연구실 안전교육 </a:t>
            </a:r>
            <a:r>
              <a:rPr kumimoji="0" lang="ko-KR" altLang="en-US" sz="3000" b="1" dirty="0" err="1">
                <a:solidFill>
                  <a:schemeClr val="bg1"/>
                </a:solidFill>
                <a:latin typeface="+mj-ea"/>
                <a:ea typeface="+mj-ea"/>
              </a:rPr>
              <a:t>수강방법</a:t>
            </a:r>
            <a:endParaRPr kumimoji="0" lang="en-US" altLang="ko-KR" sz="3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472" y="1482502"/>
            <a:ext cx="2971800" cy="523875"/>
          </a:xfrm>
          <a:prstGeom prst="rect">
            <a:avLst/>
          </a:prstGeom>
        </p:spPr>
      </p:pic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5982072" y="5891716"/>
            <a:ext cx="39751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400" b="1" dirty="0">
                <a:latin typeface="+mj-ea"/>
                <a:ea typeface="+mj-ea"/>
              </a:rPr>
              <a:t>광운대학교 </a:t>
            </a:r>
            <a:r>
              <a:rPr lang="ko-KR" altLang="en-US" sz="2400" b="1" dirty="0" err="1">
                <a:latin typeface="+mj-ea"/>
                <a:ea typeface="+mj-ea"/>
              </a:rPr>
              <a:t>관리처</a:t>
            </a:r>
            <a:endParaRPr lang="ko-KR" altLang="en-US" sz="2400" b="1" dirty="0">
              <a:latin typeface="+mj-ea"/>
              <a:ea typeface="+mj-ea"/>
            </a:endParaRP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6286423" y="5226918"/>
            <a:ext cx="3975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400" b="1" dirty="0" smtClean="0">
                <a:latin typeface="Arial" panose="020B0604020202020204" pitchFamily="34" charset="0"/>
                <a:ea typeface="HY헤드라인M" panose="02030600000101010101" pitchFamily="18" charset="-127"/>
              </a:rPr>
              <a:t>2017. 03. </a:t>
            </a:r>
            <a:endParaRPr lang="en-US" altLang="ko-KR" sz="2400" b="1" dirty="0">
              <a:latin typeface="Arial" panose="020B0604020202020204" pitchFamily="34" charset="0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9573" t="6786" r="59844" b="7611"/>
          <a:stretch/>
        </p:blipFill>
        <p:spPr>
          <a:xfrm>
            <a:off x="293440" y="1972858"/>
            <a:ext cx="6114978" cy="4813648"/>
          </a:xfrm>
          <a:prstGeom prst="rect">
            <a:avLst/>
          </a:prstGeom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42875" y="142875"/>
            <a:ext cx="4786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안전교육 </a:t>
            </a:r>
            <a:r>
              <a:rPr kumimoji="0" lang="ko-KR" altLang="en-US" sz="3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수강방법</a:t>
            </a:r>
            <a:r>
              <a:rPr kumimoji="0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안내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0" y="1071563"/>
            <a:ext cx="264318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01687" lvl="1" indent="-3429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2000" kern="0" dirty="0">
                <a:latin typeface="HY견고딕" pitchFamily="18" charset="-127"/>
                <a:ea typeface="HY견고딕" pitchFamily="18" charset="-127"/>
              </a:rPr>
              <a:t>안전교육 장소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7421487" y="1972858"/>
            <a:ext cx="2930971" cy="3758116"/>
          </a:xfrm>
          <a:prstGeom prst="roundRect">
            <a:avLst>
              <a:gd name="adj" fmla="val 6058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>
                <a:solidFill>
                  <a:schemeClr val="tx1"/>
                </a:solidFill>
              </a:rPr>
              <a:t>http://safety. kw.ac.kr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b="1" dirty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tx1"/>
                </a:solidFill>
              </a:rPr>
              <a:t>대학교 홈페이지 우측의 </a:t>
            </a:r>
            <a:r>
              <a:rPr kumimoji="0" lang="en-US" altLang="ko-KR" sz="2000" b="1" dirty="0">
                <a:solidFill>
                  <a:schemeClr val="tx1"/>
                </a:solidFill>
              </a:rPr>
              <a:t>KW Events </a:t>
            </a:r>
            <a:r>
              <a:rPr kumimoji="0" lang="ko-KR" altLang="en-US" sz="2000" b="1" dirty="0">
                <a:solidFill>
                  <a:schemeClr val="tx1"/>
                </a:solidFill>
              </a:rPr>
              <a:t>배너 중 </a:t>
            </a:r>
            <a:r>
              <a:rPr kumimoji="0" lang="en-US" altLang="ko-KR" sz="2000" b="1" dirty="0">
                <a:solidFill>
                  <a:schemeClr val="tx1"/>
                </a:solidFill>
              </a:rPr>
              <a:t>‘</a:t>
            </a:r>
            <a:r>
              <a:rPr kumimoji="0" lang="ko-KR" altLang="en-US" sz="2000" b="1" dirty="0">
                <a:solidFill>
                  <a:srgbClr val="FF0000"/>
                </a:solidFill>
              </a:rPr>
              <a:t>연구환경안전망</a:t>
            </a:r>
            <a:r>
              <a:rPr kumimoji="0" lang="en-US" altLang="ko-KR" sz="2000" b="1" dirty="0">
                <a:solidFill>
                  <a:schemeClr val="tx1"/>
                </a:solidFill>
              </a:rPr>
              <a:t>’ </a:t>
            </a:r>
            <a:r>
              <a:rPr kumimoji="0" lang="ko-KR" altLang="en-US" sz="2000" b="1" dirty="0">
                <a:solidFill>
                  <a:schemeClr val="tx1"/>
                </a:solidFill>
              </a:rPr>
              <a:t>배너를 클릭</a:t>
            </a:r>
            <a:endParaRPr kumimoji="0" lang="en-US" altLang="ko-KR" sz="2000" b="1" dirty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b="1" dirty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tx1"/>
                </a:solidFill>
              </a:rPr>
              <a:t>또는 상단의 주소</a:t>
            </a:r>
            <a:r>
              <a:rPr kumimoji="0" lang="en-US" altLang="ko-KR" sz="2000" b="1" dirty="0">
                <a:solidFill>
                  <a:schemeClr val="tx1"/>
                </a:solidFill>
              </a:rPr>
              <a:t>(URL)</a:t>
            </a:r>
            <a:r>
              <a:rPr kumimoji="0" lang="ko-KR" altLang="en-US" sz="2000" b="1" dirty="0">
                <a:solidFill>
                  <a:schemeClr val="tx1"/>
                </a:solidFill>
              </a:rPr>
              <a:t>를 직접 입력하여 접속가능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93440" y="3642742"/>
            <a:ext cx="3744416" cy="936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 flipH="1">
            <a:off x="4037856" y="3138686"/>
            <a:ext cx="3383631" cy="97654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499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1. </a:t>
            </a:r>
            <a:r>
              <a:rPr lang="ko-KR" altLang="en-US" dirty="0"/>
              <a:t>로그인</a:t>
            </a:r>
          </a:p>
        </p:txBody>
      </p:sp>
      <p:sp>
        <p:nvSpPr>
          <p:cNvPr id="7" name="직사각형 6"/>
          <p:cNvSpPr/>
          <p:nvPr/>
        </p:nvSpPr>
        <p:spPr bwMode="auto">
          <a:xfrm>
            <a:off x="1481716" y="2229477"/>
            <a:ext cx="1512168" cy="136815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504" y="1018856"/>
            <a:ext cx="8784976" cy="5925748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 bwMode="auto">
          <a:xfrm>
            <a:off x="2387826" y="4074790"/>
            <a:ext cx="2298101" cy="5760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2" name="사각형 설명선 1"/>
          <p:cNvSpPr/>
          <p:nvPr/>
        </p:nvSpPr>
        <p:spPr bwMode="auto">
          <a:xfrm>
            <a:off x="1805608" y="5014129"/>
            <a:ext cx="3816424" cy="783599"/>
          </a:xfrm>
          <a:prstGeom prst="wedgeRectCallout">
            <a:avLst>
              <a:gd name="adj1" fmla="val -768"/>
              <a:gd name="adj2" fmla="val -99845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① http://safety.kw.ac.kr  </a:t>
            </a:r>
            <a:r>
              <a:rPr lang="ko-KR" altLang="en-US" sz="1200" b="1" dirty="0">
                <a:solidFill>
                  <a:schemeClr val="accent2"/>
                </a:solidFill>
              </a:rPr>
              <a:t>에 접속</a:t>
            </a:r>
          </a:p>
          <a:p>
            <a:pPr algn="l"/>
            <a:r>
              <a:rPr lang="ko-KR" altLang="ko-KR" sz="1200" b="1" dirty="0">
                <a:solidFill>
                  <a:schemeClr val="accent2"/>
                </a:solidFill>
              </a:rPr>
              <a:t>②</a:t>
            </a:r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ko-KR" altLang="en-US" sz="1200" b="1" dirty="0">
                <a:solidFill>
                  <a:schemeClr val="accent2"/>
                </a:solidFill>
              </a:rPr>
              <a:t>로그인 정보 입력</a:t>
            </a:r>
            <a:endParaRPr lang="ko-KR" altLang="en-US" sz="12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941" y="978445"/>
            <a:ext cx="8184515" cy="6274795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2.</a:t>
            </a:r>
            <a:r>
              <a:rPr lang="ko-KR" altLang="en-US" dirty="0" err="1"/>
              <a:t>메인화면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 bwMode="auto">
          <a:xfrm>
            <a:off x="2715424" y="4587990"/>
            <a:ext cx="216024" cy="144016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15" name="직사각형 14"/>
          <p:cNvSpPr/>
          <p:nvPr/>
        </p:nvSpPr>
        <p:spPr bwMode="auto">
          <a:xfrm>
            <a:off x="1301553" y="2390743"/>
            <a:ext cx="1629896" cy="158427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14" name="직사각형 13"/>
          <p:cNvSpPr/>
          <p:nvPr/>
        </p:nvSpPr>
        <p:spPr bwMode="auto">
          <a:xfrm>
            <a:off x="2970880" y="2397893"/>
            <a:ext cx="1629896" cy="158427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23" name="사각형 설명선 22"/>
          <p:cNvSpPr/>
          <p:nvPr/>
        </p:nvSpPr>
        <p:spPr bwMode="auto">
          <a:xfrm>
            <a:off x="1898290" y="1610225"/>
            <a:ext cx="3816424" cy="595533"/>
          </a:xfrm>
          <a:prstGeom prst="wedgeRectCallout">
            <a:avLst>
              <a:gd name="adj1" fmla="val -22954"/>
              <a:gd name="adj2" fmla="val 114174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① </a:t>
            </a:r>
            <a:r>
              <a:rPr lang="ko-KR" altLang="en-US" sz="1200" b="1" dirty="0">
                <a:solidFill>
                  <a:schemeClr val="accent2"/>
                </a:solidFill>
              </a:rPr>
              <a:t>안전교육 페이지 이동</a:t>
            </a:r>
            <a:endParaRPr lang="en-US" altLang="ko-KR" sz="1200" b="1" dirty="0">
              <a:solidFill>
                <a:schemeClr val="accent2"/>
              </a:solidFill>
            </a:endParaRPr>
          </a:p>
          <a:p>
            <a:pPr algn="l"/>
            <a:r>
              <a:rPr lang="ko-KR" altLang="ko-KR" sz="1200" b="1" dirty="0">
                <a:solidFill>
                  <a:schemeClr val="accent2"/>
                </a:solidFill>
              </a:rPr>
              <a:t>②</a:t>
            </a:r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ko-KR" altLang="en-US" sz="1200" b="1" dirty="0" err="1">
                <a:solidFill>
                  <a:schemeClr val="accent2"/>
                </a:solidFill>
              </a:rPr>
              <a:t>이수증</a:t>
            </a:r>
            <a:r>
              <a:rPr lang="ko-KR" altLang="en-US" sz="1200" b="1" dirty="0">
                <a:solidFill>
                  <a:schemeClr val="accent2"/>
                </a:solidFill>
              </a:rPr>
              <a:t> 출력</a:t>
            </a:r>
            <a:endParaRPr lang="en-US" altLang="ko-KR" sz="1200" b="1" dirty="0">
              <a:solidFill>
                <a:schemeClr val="accent2"/>
              </a:solidFill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3569804" y="2274590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1939908" y="2282731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32" y="980922"/>
            <a:ext cx="10239203" cy="6229622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3. </a:t>
            </a:r>
            <a:r>
              <a:rPr lang="ko-KR" altLang="en-US"/>
              <a:t>안전교육 </a:t>
            </a:r>
            <a:r>
              <a:rPr lang="en-US" altLang="ko-KR" dirty="0"/>
              <a:t>- </a:t>
            </a:r>
            <a:r>
              <a:rPr lang="ko-KR" altLang="en-US"/>
              <a:t>과목선택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 bwMode="auto">
          <a:xfrm>
            <a:off x="917358" y="1388342"/>
            <a:ext cx="715097" cy="21602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9" name="직사각형 8"/>
          <p:cNvSpPr/>
          <p:nvPr/>
        </p:nvSpPr>
        <p:spPr bwMode="auto">
          <a:xfrm>
            <a:off x="2227256" y="5077101"/>
            <a:ext cx="8075295" cy="2096183"/>
          </a:xfrm>
          <a:prstGeom prst="rect">
            <a:avLst/>
          </a:prstGeom>
          <a:solidFill>
            <a:schemeClr val="tx1">
              <a:alpha val="68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511" y="6286660"/>
            <a:ext cx="2480386" cy="585260"/>
          </a:xfrm>
          <a:prstGeom prst="rect">
            <a:avLst/>
          </a:prstGeom>
        </p:spPr>
      </p:pic>
      <p:cxnSp>
        <p:nvCxnSpPr>
          <p:cNvPr id="22" name="직선 화살표 연결선 21"/>
          <p:cNvCxnSpPr>
            <a:stCxn id="8" idx="2"/>
          </p:cNvCxnSpPr>
          <p:nvPr/>
        </p:nvCxnSpPr>
        <p:spPr bwMode="auto">
          <a:xfrm>
            <a:off x="1274907" y="1604366"/>
            <a:ext cx="1610821" cy="3472735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직사각형 14"/>
          <p:cNvSpPr/>
          <p:nvPr/>
        </p:nvSpPr>
        <p:spPr bwMode="auto">
          <a:xfrm flipH="1">
            <a:off x="5219137" y="6249400"/>
            <a:ext cx="2525759" cy="65026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18" name="직사각형 17"/>
          <p:cNvSpPr/>
          <p:nvPr/>
        </p:nvSpPr>
        <p:spPr bwMode="auto">
          <a:xfrm>
            <a:off x="701334" y="1401664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4909541" y="6466521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6" name="사각형 설명선 25"/>
          <p:cNvSpPr/>
          <p:nvPr/>
        </p:nvSpPr>
        <p:spPr bwMode="auto">
          <a:xfrm>
            <a:off x="888309" y="5837702"/>
            <a:ext cx="3408572" cy="1061965"/>
          </a:xfrm>
          <a:prstGeom prst="wedgeRectCallout">
            <a:avLst>
              <a:gd name="adj1" fmla="val 28514"/>
              <a:gd name="adj2" fmla="val -74142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① </a:t>
            </a:r>
            <a:r>
              <a:rPr lang="ko-KR" altLang="en-US" sz="1200" b="1">
                <a:solidFill>
                  <a:schemeClr val="accent2"/>
                </a:solidFill>
              </a:rPr>
              <a:t>안전교육 메뉴 선택</a:t>
            </a:r>
            <a:endParaRPr lang="en-US" altLang="ko-KR" sz="1200" b="1" dirty="0">
              <a:solidFill>
                <a:schemeClr val="accent2"/>
              </a:solidFill>
            </a:endParaRPr>
          </a:p>
          <a:p>
            <a:pPr algn="l"/>
            <a:r>
              <a:rPr lang="ko-KR" altLang="ko-KR" sz="1200" b="1" dirty="0">
                <a:solidFill>
                  <a:schemeClr val="accent2"/>
                </a:solidFill>
              </a:rPr>
              <a:t>②</a:t>
            </a:r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ko-KR" altLang="en-US" sz="1200" b="1">
                <a:solidFill>
                  <a:schemeClr val="accent2"/>
                </a:solidFill>
              </a:rPr>
              <a:t>과목선택</a:t>
            </a:r>
            <a:endParaRPr lang="en-US" altLang="ko-KR" sz="1200" b="1" dirty="0">
              <a:solidFill>
                <a:schemeClr val="accent2"/>
              </a:solidFill>
            </a:endParaRPr>
          </a:p>
          <a:p>
            <a:pPr algn="l"/>
            <a:r>
              <a:rPr lang="ko-KR" altLang="en-US" sz="1200" b="1" dirty="0">
                <a:solidFill>
                  <a:schemeClr val="accent2"/>
                </a:solidFill>
              </a:rPr>
              <a:t>③ 과목설정</a:t>
            </a:r>
            <a:endParaRPr lang="ko-KR" altLang="en-US" sz="1200" dirty="0">
              <a:solidFill>
                <a:schemeClr val="accent2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064" y="1001123"/>
            <a:ext cx="5068595" cy="3789912"/>
          </a:xfrm>
          <a:prstGeom prst="rect">
            <a:avLst/>
          </a:prstGeom>
        </p:spPr>
      </p:pic>
      <p:sp>
        <p:nvSpPr>
          <p:cNvPr id="16" name="모서리가 둥근 직사각형 15"/>
          <p:cNvSpPr/>
          <p:nvPr/>
        </p:nvSpPr>
        <p:spPr bwMode="auto">
          <a:xfrm>
            <a:off x="6882172" y="1263219"/>
            <a:ext cx="3528392" cy="432048"/>
          </a:xfrm>
          <a:prstGeom prst="roundRect">
            <a:avLst/>
          </a:prstGeom>
          <a:solidFill>
            <a:schemeClr val="bg1"/>
          </a:solidFill>
          <a:ln w="635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28600" indent="-228600" algn="l"/>
            <a:r>
              <a:rPr lang="en-US" altLang="ko-KR" sz="1000" b="1" dirty="0"/>
              <a:t>3. </a:t>
            </a:r>
            <a:r>
              <a:rPr lang="ko-KR" altLang="en-US" sz="1000" b="1" dirty="0"/>
              <a:t>수강하실 교육 과목을 선택</a:t>
            </a:r>
            <a:r>
              <a:rPr lang="en-US" altLang="ko-KR" sz="1000" b="1" dirty="0"/>
              <a:t>(</a:t>
            </a:r>
            <a:r>
              <a:rPr lang="en-US" altLang="ko-KR" sz="1000" b="1" u="sng" dirty="0"/>
              <a:t>10</a:t>
            </a:r>
            <a:r>
              <a:rPr lang="ko-KR" altLang="en-US" sz="1000" b="1" u="sng" dirty="0"/>
              <a:t>과목</a:t>
            </a:r>
            <a:r>
              <a:rPr lang="en-US" altLang="ko-KR" sz="1000" b="1" dirty="0"/>
              <a:t>)</a:t>
            </a:r>
            <a:r>
              <a:rPr lang="ko-KR" altLang="en-US" sz="1000" b="1" dirty="0"/>
              <a:t> 후 </a:t>
            </a:r>
            <a:r>
              <a:rPr lang="en-US" altLang="ko-KR" sz="1000" b="1" dirty="0"/>
              <a:t>‘</a:t>
            </a:r>
            <a:r>
              <a:rPr lang="ko-KR" altLang="en-US" sz="1000" b="1" dirty="0"/>
              <a:t>설정</a:t>
            </a:r>
            <a:r>
              <a:rPr lang="en-US" altLang="ko-KR" sz="1000" b="1" dirty="0"/>
              <a:t>’</a:t>
            </a:r>
            <a:r>
              <a:rPr lang="ko-KR" altLang="en-US" sz="1000" b="1" dirty="0"/>
              <a:t>을 선택</a:t>
            </a:r>
            <a:endParaRPr lang="en-US" altLang="ko-KR" sz="1000" b="1" dirty="0"/>
          </a:p>
          <a:p>
            <a:pPr marL="228600" indent="-228600" algn="l"/>
            <a:r>
              <a:rPr lang="en-US" altLang="ko-KR" sz="1000" b="1" dirty="0"/>
              <a:t>	- </a:t>
            </a:r>
            <a:r>
              <a:rPr lang="ko-KR" altLang="en-US" sz="1000" b="1" dirty="0"/>
              <a:t>총 이수 과목 </a:t>
            </a:r>
            <a:r>
              <a:rPr lang="en-US" altLang="ko-KR" sz="1000" b="1" dirty="0"/>
              <a:t>: </a:t>
            </a:r>
            <a:r>
              <a:rPr lang="ko-KR" altLang="en-US" sz="1000" b="1" dirty="0"/>
              <a:t>필수 </a:t>
            </a:r>
            <a:r>
              <a:rPr lang="en-US" altLang="ko-KR" sz="1000" b="1" dirty="0"/>
              <a:t>2 </a:t>
            </a:r>
            <a:r>
              <a:rPr lang="ko-KR" altLang="en-US" sz="1000" b="1" dirty="0"/>
              <a:t>과목</a:t>
            </a:r>
            <a:r>
              <a:rPr lang="en-US" altLang="ko-KR" sz="1000" b="1" dirty="0"/>
              <a:t>+ </a:t>
            </a:r>
            <a:r>
              <a:rPr lang="ko-KR" altLang="en-US" sz="1000" b="1" dirty="0"/>
              <a:t>선택 </a:t>
            </a:r>
            <a:r>
              <a:rPr lang="en-US" altLang="ko-KR" sz="1000" b="1" dirty="0"/>
              <a:t>10 </a:t>
            </a:r>
            <a:r>
              <a:rPr lang="ko-KR" altLang="en-US" sz="1000" b="1" dirty="0"/>
              <a:t>과목</a:t>
            </a:r>
          </a:p>
        </p:txBody>
      </p:sp>
      <p:cxnSp>
        <p:nvCxnSpPr>
          <p:cNvPr id="25" name="직선 화살표 연결선 24"/>
          <p:cNvCxnSpPr>
            <a:stCxn id="15" idx="0"/>
            <a:endCxn id="24" idx="1"/>
          </p:cNvCxnSpPr>
          <p:nvPr/>
        </p:nvCxnSpPr>
        <p:spPr bwMode="auto">
          <a:xfrm flipH="1" flipV="1">
            <a:off x="5694040" y="3133617"/>
            <a:ext cx="787976" cy="3115783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직사각형 23"/>
          <p:cNvSpPr/>
          <p:nvPr/>
        </p:nvSpPr>
        <p:spPr bwMode="auto">
          <a:xfrm>
            <a:off x="5694040" y="2061627"/>
            <a:ext cx="360040" cy="214397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cxnSp>
        <p:nvCxnSpPr>
          <p:cNvPr id="27" name="직선 화살표 연결선 26"/>
          <p:cNvCxnSpPr>
            <a:stCxn id="24" idx="3"/>
            <a:endCxn id="14" idx="0"/>
          </p:cNvCxnSpPr>
          <p:nvPr/>
        </p:nvCxnSpPr>
        <p:spPr bwMode="auto">
          <a:xfrm>
            <a:off x="6054080" y="3133617"/>
            <a:ext cx="1495427" cy="1268454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직사각형 13"/>
          <p:cNvSpPr/>
          <p:nvPr/>
        </p:nvSpPr>
        <p:spPr bwMode="auto">
          <a:xfrm>
            <a:off x="7100718" y="4402071"/>
            <a:ext cx="897578" cy="34428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23" name="직사각형 22"/>
          <p:cNvSpPr/>
          <p:nvPr/>
        </p:nvSpPr>
        <p:spPr bwMode="auto">
          <a:xfrm>
            <a:off x="7070348" y="4266312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96" y="1026924"/>
            <a:ext cx="9045063" cy="6162907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4. </a:t>
            </a:r>
            <a:r>
              <a:rPr lang="ko-KR" altLang="en-US"/>
              <a:t>안전교육 </a:t>
            </a:r>
            <a:r>
              <a:rPr lang="en-US" altLang="ko-KR" dirty="0"/>
              <a:t>– </a:t>
            </a:r>
            <a:r>
              <a:rPr lang="ko-KR" altLang="en-US"/>
              <a:t>안전교육 수강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 bwMode="auto">
          <a:xfrm flipV="1">
            <a:off x="8597742" y="4057271"/>
            <a:ext cx="721707" cy="21602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3" name="직사각형 2"/>
          <p:cNvSpPr/>
          <p:nvPr/>
        </p:nvSpPr>
        <p:spPr bwMode="auto">
          <a:xfrm>
            <a:off x="8050354" y="1482502"/>
            <a:ext cx="451998" cy="432048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7" name="직사각형 6"/>
          <p:cNvSpPr/>
          <p:nvPr/>
        </p:nvSpPr>
        <p:spPr bwMode="auto">
          <a:xfrm>
            <a:off x="8418354" y="4000365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8" name="사각형 설명선 7"/>
          <p:cNvSpPr/>
          <p:nvPr/>
        </p:nvSpPr>
        <p:spPr bwMode="auto">
          <a:xfrm>
            <a:off x="7134200" y="2490614"/>
            <a:ext cx="3408572" cy="1061965"/>
          </a:xfrm>
          <a:prstGeom prst="wedgeRectCallout">
            <a:avLst>
              <a:gd name="adj1" fmla="val 4102"/>
              <a:gd name="adj2" fmla="val 102372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① </a:t>
            </a:r>
            <a:r>
              <a:rPr lang="ko-KR" altLang="en-US" sz="1200" b="1">
                <a:solidFill>
                  <a:schemeClr val="accent2"/>
                </a:solidFill>
              </a:rPr>
              <a:t>교육수강</a:t>
            </a:r>
            <a:endParaRPr lang="ko-KR" altLang="en-US" sz="12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2" y="1314109"/>
            <a:ext cx="7862700" cy="3544394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5. </a:t>
            </a:r>
            <a:r>
              <a:rPr lang="ko-KR" altLang="en-US"/>
              <a:t>안전교육 </a:t>
            </a:r>
            <a:r>
              <a:rPr lang="en-US" altLang="ko-KR" dirty="0"/>
              <a:t>– </a:t>
            </a:r>
            <a:r>
              <a:rPr lang="ko-KR" altLang="en-US"/>
              <a:t>이수증 출력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 bwMode="auto">
          <a:xfrm>
            <a:off x="1863956" y="4261106"/>
            <a:ext cx="171335" cy="51044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5" name="직사각형 4"/>
          <p:cNvSpPr/>
          <p:nvPr/>
        </p:nvSpPr>
        <p:spPr bwMode="auto">
          <a:xfrm>
            <a:off x="1949624" y="1410494"/>
            <a:ext cx="1080120" cy="21602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F8F8F8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17" name="직사각형 16"/>
          <p:cNvSpPr/>
          <p:nvPr/>
        </p:nvSpPr>
        <p:spPr bwMode="auto">
          <a:xfrm flipV="1">
            <a:off x="7278216" y="4081209"/>
            <a:ext cx="648072" cy="21743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19" name="직사각형 18"/>
          <p:cNvSpPr/>
          <p:nvPr/>
        </p:nvSpPr>
        <p:spPr bwMode="auto">
          <a:xfrm>
            <a:off x="8043672" y="6595070"/>
            <a:ext cx="458680" cy="216024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21" name="직사각형 20"/>
          <p:cNvSpPr/>
          <p:nvPr/>
        </p:nvSpPr>
        <p:spPr bwMode="auto">
          <a:xfrm>
            <a:off x="8514342" y="6211978"/>
            <a:ext cx="60018" cy="1440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23" name="직사각형 22"/>
          <p:cNvSpPr/>
          <p:nvPr/>
        </p:nvSpPr>
        <p:spPr bwMode="auto">
          <a:xfrm>
            <a:off x="150132" y="3930774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 flipV="1">
            <a:off x="404778" y="3930774"/>
            <a:ext cx="1328822" cy="36004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/>
          </a:p>
        </p:txBody>
      </p:sp>
      <p:sp>
        <p:nvSpPr>
          <p:cNvPr id="25" name="직사각형 24"/>
          <p:cNvSpPr/>
          <p:nvPr/>
        </p:nvSpPr>
        <p:spPr bwMode="auto">
          <a:xfrm>
            <a:off x="1517576" y="4300304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7272630" y="3937952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7" name="사각형 설명선 26"/>
          <p:cNvSpPr/>
          <p:nvPr/>
        </p:nvSpPr>
        <p:spPr bwMode="auto">
          <a:xfrm>
            <a:off x="6638186" y="2355668"/>
            <a:ext cx="3408572" cy="1061965"/>
          </a:xfrm>
          <a:prstGeom prst="wedgeRectCallout">
            <a:avLst>
              <a:gd name="adj1" fmla="val -13067"/>
              <a:gd name="adj2" fmla="val 100650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① </a:t>
            </a:r>
            <a:r>
              <a:rPr lang="ko-KR" altLang="en-US" sz="1200" b="1">
                <a:solidFill>
                  <a:schemeClr val="accent2"/>
                </a:solidFill>
              </a:rPr>
              <a:t>이수증명서 메뉴 선택</a:t>
            </a:r>
            <a:endParaRPr lang="en-US" altLang="ko-KR" sz="1200" b="1" dirty="0">
              <a:solidFill>
                <a:schemeClr val="accent2"/>
              </a:solidFill>
            </a:endParaRPr>
          </a:p>
          <a:p>
            <a:pPr algn="l"/>
            <a:r>
              <a:rPr lang="ko-KR" altLang="ko-KR" sz="1200" b="1" dirty="0">
                <a:solidFill>
                  <a:schemeClr val="accent2"/>
                </a:solidFill>
              </a:rPr>
              <a:t>②</a:t>
            </a:r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ko-KR" altLang="en-US" sz="1200" b="1">
                <a:solidFill>
                  <a:schemeClr val="accent2"/>
                </a:solidFill>
              </a:rPr>
              <a:t>증명서 출력을 위해 교육과정 선택</a:t>
            </a:r>
            <a:endParaRPr lang="en-US" altLang="ko-KR" sz="1200" b="1" dirty="0">
              <a:solidFill>
                <a:schemeClr val="accent2"/>
              </a:solidFill>
            </a:endParaRPr>
          </a:p>
          <a:p>
            <a:pPr algn="l"/>
            <a:r>
              <a:rPr lang="ko-KR" altLang="ko-KR" sz="1200" b="1" dirty="0">
                <a:solidFill>
                  <a:schemeClr val="accent2"/>
                </a:solidFill>
              </a:rPr>
              <a:t>③</a:t>
            </a:r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ko-KR" altLang="en-US" sz="1200" b="1">
                <a:solidFill>
                  <a:schemeClr val="accent2"/>
                </a:solidFill>
              </a:rPr>
              <a:t>이수증명서 출력</a:t>
            </a:r>
            <a:endParaRPr lang="ko-KR" altLang="en-US" sz="1200" dirty="0">
              <a:solidFill>
                <a:schemeClr val="accent2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343" y="4441900"/>
            <a:ext cx="3125209" cy="2636621"/>
          </a:xfrm>
          <a:prstGeom prst="rect">
            <a:avLst/>
          </a:prstGeom>
          <a:effectLst/>
          <a:scene3d>
            <a:camera prst="orthographicFront"/>
            <a:lightRig rig="balanced" dir="t"/>
          </a:scene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0" tIns="0" rIns="0" bIns="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sz="1000" dirty="0" smtClean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돋움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51130</TotalTime>
  <Words>132</Words>
  <Application>Microsoft Office PowerPoint</Application>
  <PresentationFormat>사용자 지정</PresentationFormat>
  <Paragraphs>39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7</vt:i4>
      </vt:variant>
    </vt:vector>
  </HeadingPairs>
  <TitlesOfParts>
    <vt:vector size="19" baseType="lpstr">
      <vt:lpstr>HY견고딕</vt:lpstr>
      <vt:lpstr>HY헤드라인M</vt:lpstr>
      <vt:lpstr>굴림</vt:lpstr>
      <vt:lpstr>돋움</vt:lpstr>
      <vt:lpstr>돋움체</vt:lpstr>
      <vt:lpstr>맑은 고딕</vt:lpstr>
      <vt:lpstr>Arial</vt:lpstr>
      <vt:lpstr>Trebuchet MS</vt:lpstr>
      <vt:lpstr>Wingdings</vt:lpstr>
      <vt:lpstr>1_기본 디자인</vt:lpstr>
      <vt:lpstr>디자인 사용자 지정</vt:lpstr>
      <vt:lpstr>1_디자인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Nexgen Associates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kw</cp:lastModifiedBy>
  <cp:revision>4786</cp:revision>
  <cp:lastPrinted>2002-08-27T01:57:16Z</cp:lastPrinted>
  <dcterms:created xsi:type="dcterms:W3CDTF">2000-03-25T02:49:00Z</dcterms:created>
  <dcterms:modified xsi:type="dcterms:W3CDTF">2017-03-15T02:32:48Z</dcterms:modified>
</cp:coreProperties>
</file>