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0"/>
  </p:notesMasterIdLst>
  <p:sldIdLst>
    <p:sldId id="256" r:id="rId2"/>
    <p:sldId id="536" r:id="rId3"/>
    <p:sldId id="543" r:id="rId4"/>
    <p:sldId id="546" r:id="rId5"/>
    <p:sldId id="547" r:id="rId6"/>
    <p:sldId id="542" r:id="rId7"/>
    <p:sldId id="541" r:id="rId8"/>
    <p:sldId id="545" r:id="rId9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348" autoAdjust="0"/>
    <p:restoredTop sz="94755" autoAdjust="0"/>
  </p:normalViewPr>
  <p:slideViewPr>
    <p:cSldViewPr>
      <p:cViewPr varScale="1">
        <p:scale>
          <a:sx n="108" d="100"/>
          <a:sy n="108" d="100"/>
        </p:scale>
        <p:origin x="142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howGuides="1">
      <p:cViewPr varScale="1">
        <p:scale>
          <a:sx n="113" d="100"/>
          <a:sy n="113" d="100"/>
        </p:scale>
        <p:origin x="44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BF8C8-981D-4BDA-B326-2F5492201D2E}" type="datetimeFigureOut">
              <a:rPr lang="ko-KR" altLang="en-US" smtClean="0"/>
              <a:pPr/>
              <a:t>2023-10-25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0BE39F-73BC-4AFB-AFDA-A746EFD436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1404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2</a:t>
            </a:r>
            <a:r>
              <a:rPr lang="ko-KR" altLang="en-US" dirty="0"/>
              <a:t>학년에서 </a:t>
            </a:r>
            <a:r>
              <a:rPr lang="en-US" altLang="ko-KR" dirty="0"/>
              <a:t>3</a:t>
            </a:r>
            <a:r>
              <a:rPr lang="ko-KR" altLang="en-US" dirty="0"/>
              <a:t>학년 진학 시</a:t>
            </a:r>
            <a:r>
              <a:rPr lang="en-US" altLang="ko-KR" dirty="0"/>
              <a:t>/ 3</a:t>
            </a:r>
            <a:r>
              <a:rPr lang="ko-KR" altLang="en-US" dirty="0"/>
              <a:t>학년에서 </a:t>
            </a:r>
            <a:r>
              <a:rPr lang="en-US" altLang="ko-KR" dirty="0"/>
              <a:t>4</a:t>
            </a:r>
            <a:r>
              <a:rPr lang="ko-KR" altLang="en-US" dirty="0"/>
              <a:t>학년 진학 시에 변경 가능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0BE39F-73BC-4AFB-AFDA-A746EFD43671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4781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2</a:t>
            </a:r>
            <a:r>
              <a:rPr lang="ko-KR" altLang="en-US" dirty="0"/>
              <a:t>학년에서 </a:t>
            </a:r>
            <a:r>
              <a:rPr lang="en-US" altLang="ko-KR" dirty="0"/>
              <a:t>3</a:t>
            </a:r>
            <a:r>
              <a:rPr lang="ko-KR" altLang="en-US" dirty="0"/>
              <a:t>학년 진학 시</a:t>
            </a:r>
            <a:r>
              <a:rPr lang="en-US" altLang="ko-KR" dirty="0"/>
              <a:t>/ 3</a:t>
            </a:r>
            <a:r>
              <a:rPr lang="ko-KR" altLang="en-US" dirty="0"/>
              <a:t>학년에서 </a:t>
            </a:r>
            <a:r>
              <a:rPr lang="en-US" altLang="ko-KR" dirty="0"/>
              <a:t>4</a:t>
            </a:r>
            <a:r>
              <a:rPr lang="ko-KR" altLang="en-US" dirty="0"/>
              <a:t>학년 진학 시에 변경 가능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0BE39F-73BC-4AFB-AFDA-A746EFD43671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940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259804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3645025"/>
            <a:ext cx="7543800" cy="1953596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2023-10-25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822960" y="3501008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564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2023-10-25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0467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2023-10-25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21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01970"/>
          </a:xfrm>
        </p:spPr>
        <p:txBody>
          <a:bodyPr/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dirty="0"/>
              <a:t>마스터 텍스트 스타일 편집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2023-10-25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33116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2023-10-25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7138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2023-10-25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8772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2023-10-25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106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2023-10-25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1408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2023-10-25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613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FB30EDBD-1C2D-4C1E-B459-B60219FAB484}" type="datetimeFigureOut">
              <a:rPr lang="ko-KR" altLang="en-US" smtClean="0"/>
              <a:pPr/>
              <a:t>2023-10-25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3300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2023-10-25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65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101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340768"/>
            <a:ext cx="7543801" cy="452832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B30EDBD-1C2D-4C1E-B459-B60219FAB484}" type="datetimeFigureOut">
              <a:rPr lang="ko-KR" altLang="en-US" smtClean="0"/>
              <a:pPr/>
              <a:t>2023-10-25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22959" y="1268760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9177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2232249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000" dirty="0"/>
              <a:t>컴퓨터정보공학부 </a:t>
            </a:r>
            <a:br>
              <a:rPr lang="en-US" altLang="ko-KR" sz="4000" dirty="0"/>
            </a:br>
            <a:r>
              <a:rPr lang="ko-KR" altLang="en-US" sz="4000" dirty="0"/>
              <a:t>세부전공 선택 설명회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5800" y="3827631"/>
            <a:ext cx="7772400" cy="2049641"/>
          </a:xfrm>
        </p:spPr>
        <p:txBody>
          <a:bodyPr>
            <a:normAutofit/>
          </a:bodyPr>
          <a:lstStyle/>
          <a:p>
            <a:pPr algn="ctr"/>
            <a:r>
              <a:rPr lang="en-US" altLang="ko-KR" dirty="0"/>
              <a:t>2023</a:t>
            </a:r>
            <a:r>
              <a:rPr lang="ko-KR" altLang="en-US" dirty="0"/>
              <a:t>년 </a:t>
            </a:r>
            <a:r>
              <a:rPr lang="en-US" altLang="ko-KR" dirty="0"/>
              <a:t>10</a:t>
            </a:r>
            <a:r>
              <a:rPr lang="ko-KR" altLang="en-US" dirty="0"/>
              <a:t>월</a:t>
            </a:r>
            <a:r>
              <a:rPr lang="en-US" altLang="ko-KR" dirty="0"/>
              <a:t> 25</a:t>
            </a:r>
            <a:r>
              <a:rPr lang="ko-KR" altLang="en-US" dirty="0"/>
              <a:t>일</a:t>
            </a:r>
            <a:r>
              <a:rPr lang="en-US" altLang="ko-KR" dirty="0"/>
              <a:t>(</a:t>
            </a:r>
            <a:r>
              <a:rPr lang="ko-KR" altLang="en-US" dirty="0"/>
              <a:t>수</a:t>
            </a:r>
            <a:r>
              <a:rPr lang="en-US" altLang="ko-KR" dirty="0"/>
              <a:t>)</a:t>
            </a:r>
            <a:r>
              <a:rPr lang="ko-KR" altLang="en-US" dirty="0"/>
              <a:t> </a:t>
            </a:r>
            <a:r>
              <a:rPr lang="en-US" altLang="ko-KR" dirty="0"/>
              <a:t>18:00</a:t>
            </a:r>
            <a:r>
              <a:rPr lang="ko-KR" altLang="en-US" dirty="0"/>
              <a:t> </a:t>
            </a:r>
            <a:r>
              <a:rPr lang="en-US" altLang="ko-KR" dirty="0"/>
              <a:t>~ 19:00</a:t>
            </a:r>
          </a:p>
          <a:p>
            <a:pPr algn="ctr"/>
            <a:endParaRPr lang="en-US" altLang="ko-KR" dirty="0"/>
          </a:p>
          <a:p>
            <a:pPr algn="ctr"/>
            <a:r>
              <a:rPr lang="ko-KR" altLang="en-US" dirty="0"/>
              <a:t>광운대학교 </a:t>
            </a:r>
            <a:endParaRPr lang="en-US" altLang="ko-KR" dirty="0"/>
          </a:p>
          <a:p>
            <a:pPr algn="ctr"/>
            <a:r>
              <a:rPr lang="ko-KR" altLang="en-US" dirty="0"/>
              <a:t>컴퓨터정보공학부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094114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C20104-5E69-47E5-A5AD-32CEE02B5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세부전공 안내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EAA3FD0-12AE-4B63-99C9-2F45C0119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564970"/>
            <a:ext cx="7925505" cy="4528326"/>
          </a:xfrm>
        </p:spPr>
        <p:txBody>
          <a:bodyPr>
            <a:normAutofit/>
          </a:bodyPr>
          <a:lstStyle/>
          <a:p>
            <a:pPr latinLnBrk="0">
              <a:lnSpc>
                <a:spcPct val="100000"/>
              </a:lnSpc>
            </a:pPr>
            <a:r>
              <a:rPr lang="ko-KR" altLang="en-US" sz="2000" b="0" i="0" dirty="0">
                <a:solidFill>
                  <a:srgbClr val="666666"/>
                </a:solidFill>
                <a:effectLst/>
                <a:latin typeface="nGothic"/>
              </a:rPr>
              <a:t>컴퓨터 시스템은 크게 하드웨어</a:t>
            </a:r>
            <a:r>
              <a:rPr lang="en-US" altLang="ko-KR" sz="2000" b="0" i="0" dirty="0">
                <a:solidFill>
                  <a:srgbClr val="666666"/>
                </a:solidFill>
                <a:effectLst/>
                <a:latin typeface="nGothic"/>
              </a:rPr>
              <a:t>, </a:t>
            </a:r>
            <a:r>
              <a:rPr lang="ko-KR" altLang="en-US" sz="2000" b="0" i="0" dirty="0">
                <a:solidFill>
                  <a:srgbClr val="666666"/>
                </a:solidFill>
                <a:effectLst/>
                <a:latin typeface="nGothic"/>
              </a:rPr>
              <a:t>시스템 소프트웨어</a:t>
            </a:r>
            <a:r>
              <a:rPr lang="en-US" altLang="ko-KR" sz="2000" b="0" i="0" dirty="0">
                <a:solidFill>
                  <a:srgbClr val="666666"/>
                </a:solidFill>
                <a:effectLst/>
                <a:latin typeface="nGothic"/>
              </a:rPr>
              <a:t>, </a:t>
            </a:r>
            <a:r>
              <a:rPr lang="ko-KR" altLang="en-US" sz="2000" b="0" i="0" dirty="0">
                <a:solidFill>
                  <a:srgbClr val="666666"/>
                </a:solidFill>
                <a:effectLst/>
                <a:latin typeface="nGothic"/>
              </a:rPr>
              <a:t>그리고 응용 소프트웨어로 구성됨</a:t>
            </a:r>
            <a:endParaRPr lang="en-US" altLang="ko-KR" sz="2400" b="1" dirty="0">
              <a:solidFill>
                <a:srgbClr val="C00000"/>
              </a:solidFill>
              <a:latin typeface="+mn-ea"/>
            </a:endParaRPr>
          </a:p>
          <a:p>
            <a:pPr latinLnBrk="0">
              <a:lnSpc>
                <a:spcPct val="100000"/>
              </a:lnSpc>
            </a:pPr>
            <a:endParaRPr lang="en-US" altLang="ko-KR" sz="2400" b="1" dirty="0">
              <a:solidFill>
                <a:srgbClr val="C00000"/>
              </a:solidFill>
              <a:latin typeface="+mn-ea"/>
            </a:endParaRPr>
          </a:p>
          <a:p>
            <a:pPr latinLnBrk="0">
              <a:lnSpc>
                <a:spcPct val="100000"/>
              </a:lnSpc>
            </a:pPr>
            <a:r>
              <a:rPr lang="ko-KR" altLang="en-US" sz="2400" b="1" dirty="0">
                <a:solidFill>
                  <a:srgbClr val="C00000"/>
                </a:solidFill>
                <a:latin typeface="+mn-ea"/>
              </a:rPr>
              <a:t>컴퓨터공학전공</a:t>
            </a:r>
            <a:br>
              <a:rPr lang="ko-KR" altLang="en-US" sz="2400" dirty="0">
                <a:solidFill>
                  <a:srgbClr val="C00000"/>
                </a:solidFill>
                <a:latin typeface="+mn-ea"/>
              </a:rPr>
            </a:br>
            <a:endParaRPr lang="en-US" altLang="ko-KR" sz="400" dirty="0">
              <a:solidFill>
                <a:srgbClr val="C00000"/>
              </a:solidFill>
              <a:latin typeface="+mn-ea"/>
            </a:endParaRPr>
          </a:p>
          <a:p>
            <a:pPr latinLnBrk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ko-KR" altLang="en-US" dirty="0">
                <a:latin typeface="+mn-ea"/>
              </a:rPr>
              <a:t> 컴퓨터 하드웨어 관련 전공</a:t>
            </a:r>
            <a:endParaRPr lang="en-US" altLang="ko-KR" dirty="0">
              <a:latin typeface="+mn-ea"/>
            </a:endParaRPr>
          </a:p>
          <a:p>
            <a:pPr latinLnBrk="0">
              <a:lnSpc>
                <a:spcPct val="100000"/>
              </a:lnSpc>
            </a:pPr>
            <a:br>
              <a:rPr lang="ko-KR" altLang="en-US" dirty="0">
                <a:latin typeface="+mn-ea"/>
              </a:rPr>
            </a:br>
            <a:r>
              <a:rPr lang="ko-KR" altLang="en-US" sz="2400" b="1" dirty="0">
                <a:solidFill>
                  <a:srgbClr val="C00000"/>
                </a:solidFill>
                <a:latin typeface="+mn-ea"/>
              </a:rPr>
              <a:t>지능정보공학전공</a:t>
            </a:r>
            <a:endParaRPr lang="en-US" altLang="ko-KR" sz="800" dirty="0">
              <a:solidFill>
                <a:srgbClr val="C00000"/>
              </a:solidFill>
              <a:latin typeface="+mn-ea"/>
            </a:endParaRPr>
          </a:p>
          <a:p>
            <a:pPr latinLnBrk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latin typeface="+mn-ea"/>
              </a:rPr>
              <a:t> </a:t>
            </a:r>
            <a:r>
              <a:rPr lang="ko-KR" altLang="en-US" dirty="0">
                <a:latin typeface="+mn-ea"/>
              </a:rPr>
              <a:t>컴퓨터 소프트웨어 관련 전공</a:t>
            </a:r>
          </a:p>
        </p:txBody>
      </p:sp>
    </p:spTree>
    <p:extLst>
      <p:ext uri="{BB962C8B-B14F-4D97-AF65-F5344CB8AC3E}">
        <p14:creationId xmlns:p14="http://schemas.microsoft.com/office/powerpoint/2010/main" val="4136298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C20104-5E69-47E5-A5AD-32CEE02B5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858" y="134301"/>
            <a:ext cx="7543800" cy="901970"/>
          </a:xfrm>
        </p:spPr>
        <p:txBody>
          <a:bodyPr/>
          <a:lstStyle/>
          <a:p>
            <a:r>
              <a:rPr lang="ko-KR" altLang="en-US" dirty="0"/>
              <a:t>세부전공 이수 교과목</a:t>
            </a:r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5AE23FD2-F818-493E-B16B-F09B89542B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2285234"/>
              </p:ext>
            </p:extLst>
          </p:nvPr>
        </p:nvGraphicFramePr>
        <p:xfrm>
          <a:off x="612756" y="1412776"/>
          <a:ext cx="7847677" cy="4546802"/>
        </p:xfrm>
        <a:graphic>
          <a:graphicData uri="http://schemas.openxmlformats.org/drawingml/2006/table">
            <a:tbl>
              <a:tblPr/>
              <a:tblGrid>
                <a:gridCol w="704115">
                  <a:extLst>
                    <a:ext uri="{9D8B030D-6E8A-4147-A177-3AD203B41FA5}">
                      <a16:colId xmlns:a16="http://schemas.microsoft.com/office/drawing/2014/main" val="1781129378"/>
                    </a:ext>
                  </a:extLst>
                </a:gridCol>
                <a:gridCol w="2479377">
                  <a:extLst>
                    <a:ext uri="{9D8B030D-6E8A-4147-A177-3AD203B41FA5}">
                      <a16:colId xmlns:a16="http://schemas.microsoft.com/office/drawing/2014/main" val="3905535615"/>
                    </a:ext>
                  </a:extLst>
                </a:gridCol>
                <a:gridCol w="2359928">
                  <a:extLst>
                    <a:ext uri="{9D8B030D-6E8A-4147-A177-3AD203B41FA5}">
                      <a16:colId xmlns:a16="http://schemas.microsoft.com/office/drawing/2014/main" val="3993193224"/>
                    </a:ext>
                  </a:extLst>
                </a:gridCol>
                <a:gridCol w="2304257">
                  <a:extLst>
                    <a:ext uri="{9D8B030D-6E8A-4147-A177-3AD203B41FA5}">
                      <a16:colId xmlns:a16="http://schemas.microsoft.com/office/drawing/2014/main" val="392235583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360"/>
                        </a:spcAft>
                      </a:pPr>
                      <a:r>
                        <a:rPr lang="ko-KR" altLang="en-US" sz="1600" b="0" dirty="0">
                          <a:effectLst/>
                          <a:latin typeface="휴먼둥근헤드라인" panose="02030504000101010101" pitchFamily="18" charset="-127"/>
                          <a:ea typeface="휴먼둥근헤드라인" panose="02030504000101010101" pitchFamily="18" charset="-127"/>
                        </a:rPr>
                        <a:t>학년</a:t>
                      </a:r>
                      <a:endParaRPr lang="ko-KR" altLang="en-US" sz="2800" b="0" dirty="0">
                        <a:effectLst/>
                        <a:latin typeface="휴먼둥근헤드라인" panose="02030504000101010101" pitchFamily="18" charset="-127"/>
                        <a:ea typeface="휴먼둥근헤드라인" panose="02030504000101010101" pitchFamily="18" charset="-127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b="0" dirty="0">
                          <a:effectLst/>
                          <a:latin typeface="휴먼둥근헤드라인" panose="02030504000101010101" pitchFamily="18" charset="-127"/>
                          <a:ea typeface="휴먼둥근헤드라인" panose="02030504000101010101" pitchFamily="18" charset="-127"/>
                        </a:rPr>
                        <a:t>공통</a:t>
                      </a:r>
                      <a:endParaRPr lang="ko-KR" altLang="en-US" sz="2800" b="0" dirty="0">
                        <a:effectLst/>
                        <a:latin typeface="휴먼둥근헤드라인" panose="02030504000101010101" pitchFamily="18" charset="-127"/>
                        <a:ea typeface="휴먼둥근헤드라인" panose="02030504000101010101" pitchFamily="18" charset="-127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b="0" dirty="0">
                          <a:effectLst/>
                          <a:latin typeface="휴먼둥근헤드라인" panose="02030504000101010101" pitchFamily="18" charset="-127"/>
                          <a:ea typeface="휴먼둥근헤드라인" panose="02030504000101010101" pitchFamily="18" charset="-127"/>
                        </a:rPr>
                        <a:t>컴퓨터공학전공</a:t>
                      </a:r>
                      <a:endParaRPr lang="ko-KR" altLang="en-US" sz="2800" b="0" dirty="0">
                        <a:effectLst/>
                        <a:latin typeface="휴먼둥근헤드라인" panose="02030504000101010101" pitchFamily="18" charset="-127"/>
                        <a:ea typeface="휴먼둥근헤드라인" panose="02030504000101010101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b="0" dirty="0">
                          <a:effectLst/>
                          <a:latin typeface="휴먼둥근헤드라인" panose="02030504000101010101" pitchFamily="18" charset="-127"/>
                          <a:ea typeface="휴먼둥근헤드라인" panose="02030504000101010101" pitchFamily="18" charset="-127"/>
                        </a:rPr>
                        <a:t>지능정보공학전공</a:t>
                      </a:r>
                      <a:endParaRPr lang="ko-KR" altLang="en-US" sz="2800" b="0" dirty="0">
                        <a:effectLst/>
                        <a:latin typeface="휴먼둥근헤드라인" panose="02030504000101010101" pitchFamily="18" charset="-127"/>
                        <a:ea typeface="휴먼둥근헤드라인" panose="02030504000101010101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407251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0" dirty="0">
                          <a:effectLst/>
                          <a:latin typeface="굴림" panose="020B0600000101010101" pitchFamily="50" charset="-127"/>
                        </a:rPr>
                        <a:t>2</a:t>
                      </a:r>
                      <a:endParaRPr lang="en-US" sz="24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디지털논리회로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1 (</a:t>
                      </a:r>
                      <a:r>
                        <a:rPr lang="ko-KR" altLang="en-US" sz="1200" b="1" spc="0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전필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)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디지털논리회로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2 (</a:t>
                      </a:r>
                      <a:r>
                        <a:rPr lang="ko-KR" altLang="en-US" sz="1200" b="1" spc="0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전필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)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b="1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객체지향프로그래밍설계</a:t>
                      </a: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b="1" spc="0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전필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)</a:t>
                      </a:r>
                      <a:endParaRPr lang="en-US" altLang="ko-KR" sz="1200" b="1" dirty="0">
                        <a:solidFill>
                          <a:srgbClr val="FF0000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데이터구조설계 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b="1" spc="0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전필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)</a:t>
                      </a:r>
                      <a:endParaRPr lang="ko-KR" altLang="en-US" sz="12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ko-KR" altLang="en-US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ko-KR" altLang="en-US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2114941"/>
                  </a:ext>
                </a:extLst>
              </a:tr>
              <a:tr h="1262706"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0" dirty="0">
                          <a:effectLst/>
                          <a:latin typeface="굴림" panose="020B0600000101010101" pitchFamily="50" charset="-127"/>
                        </a:rPr>
                        <a:t>3</a:t>
                      </a:r>
                      <a:endParaRPr lang="en-US" sz="24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컴퓨터구조 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b="1" spc="0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전필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)</a:t>
                      </a:r>
                      <a:endParaRPr lang="en-US" altLang="ko-KR" sz="1200" b="1" dirty="0">
                        <a:solidFill>
                          <a:srgbClr val="FF0000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시스템프로그래밍 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b="1" spc="0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전필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)</a:t>
                      </a:r>
                      <a:endParaRPr lang="en-US" altLang="ko-KR" sz="1200" b="1" dirty="0">
                        <a:solidFill>
                          <a:srgbClr val="FF0000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운영체제 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b="1" spc="0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전필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)</a:t>
                      </a:r>
                      <a:endParaRPr lang="en-US" altLang="ko-KR" sz="1200" b="1" dirty="0">
                        <a:solidFill>
                          <a:srgbClr val="FF0000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신호및시스템</a:t>
                      </a:r>
                      <a:endParaRPr lang="en-US" altLang="ko-KR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디지털신호처리</a:t>
                      </a:r>
                      <a:endParaRPr lang="en-US" altLang="ko-KR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알고리즘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ko-KR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- SW/HW</a:t>
                      </a: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통합설계</a:t>
                      </a:r>
                      <a:endParaRPr lang="en-US" altLang="ko-KR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algn="l"/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</a:rPr>
                        <a:t> </a:t>
                      </a:r>
                      <a:r>
                        <a:rPr lang="en-US" altLang="ko-KR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- </a:t>
                      </a: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마이크로프로세서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데이터통신</a:t>
                      </a:r>
                      <a:endParaRPr lang="en-US" altLang="ko-KR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소프트웨어프로젝트</a:t>
                      </a:r>
                      <a:r>
                        <a:rPr lang="en-US" altLang="ko-KR" sz="1200" spc="0" dirty="0">
                          <a:effectLst/>
                          <a:latin typeface="굴림" panose="020B0600000101010101" pitchFamily="50" charset="-127"/>
                        </a:rPr>
                        <a:t>1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5745481"/>
                  </a:ext>
                </a:extLst>
              </a:tr>
              <a:tr h="1262706"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0" dirty="0">
                          <a:effectLst/>
                          <a:latin typeface="굴림" panose="020B0600000101010101" pitchFamily="50" charset="-127"/>
                        </a:rPr>
                        <a:t>4</a:t>
                      </a:r>
                      <a:endParaRPr lang="en-US" sz="24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임베디드시스템</a:t>
                      </a:r>
                      <a:r>
                        <a:rPr lang="en-US" altLang="ko-KR" sz="1200" spc="0" dirty="0">
                          <a:effectLst/>
                          <a:latin typeface="굴림" panose="020B0600000101010101" pitchFamily="50" charset="-127"/>
                        </a:rPr>
                        <a:t>S/W</a:t>
                      </a: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설계</a:t>
                      </a:r>
                      <a:endParaRPr lang="en-US" altLang="ko-KR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머신러닝</a:t>
                      </a:r>
                      <a:endParaRPr lang="en-US" altLang="ko-KR" sz="1200" spc="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지능</a:t>
                      </a:r>
                      <a:r>
                        <a:rPr lang="en-US" altLang="ko-KR" sz="1200" spc="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IoT</a:t>
                      </a: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특론</a:t>
                      </a:r>
                      <a:endParaRPr lang="en-US" altLang="ko-KR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산학협력캡스톤설계</a:t>
                      </a:r>
                      <a:r>
                        <a:rPr lang="en-US" altLang="ko-KR" sz="1200" spc="0" dirty="0">
                          <a:effectLst/>
                          <a:latin typeface="굴림" panose="020B0600000101010101" pitchFamily="50" charset="-127"/>
                        </a:rPr>
                        <a:t>1,2(</a:t>
                      </a:r>
                      <a:r>
                        <a:rPr lang="ko-KR" altLang="en-US" sz="1200" spc="0" dirty="0" err="1">
                          <a:effectLst/>
                          <a:latin typeface="굴림" panose="020B0600000101010101" pitchFamily="50" charset="-127"/>
                        </a:rPr>
                        <a:t>택</a:t>
                      </a:r>
                      <a:r>
                        <a:rPr lang="en-US" altLang="ko-KR" sz="1200" spc="0" dirty="0">
                          <a:effectLst/>
                          <a:latin typeface="굴림" panose="020B0600000101010101" pitchFamily="50" charset="-127"/>
                        </a:rPr>
                        <a:t>1)</a:t>
                      </a:r>
                      <a:endParaRPr lang="en-US" altLang="ko-KR" sz="1200" spc="0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Tx/>
                        <a:buChar char="-"/>
                      </a:pPr>
                      <a:r>
                        <a:rPr lang="en-US" altLang="ko-KR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AI</a:t>
                      </a: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시스템온칩설계및응용</a:t>
                      </a:r>
                      <a:endParaRPr lang="en-US" altLang="ko-KR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인공지능프로그래밍</a:t>
                      </a:r>
                      <a:endParaRPr lang="en-US" altLang="ko-KR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컴퓨터비젼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무선이동네트워크및</a:t>
                      </a:r>
                      <a:r>
                        <a:rPr lang="en-US" altLang="ko-KR" sz="1200" spc="0" dirty="0">
                          <a:effectLst/>
                          <a:latin typeface="굴림" panose="020B0600000101010101" pitchFamily="50" charset="-127"/>
                        </a:rPr>
                        <a:t>5G</a:t>
                      </a:r>
                      <a:endParaRPr lang="ko-KR" altLang="en-US" sz="1200" dirty="0">
                        <a:effectLst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소프트웨어공학</a:t>
                      </a:r>
                      <a:endParaRPr lang="ko-KR" altLang="en-US" sz="1200" dirty="0">
                        <a:effectLst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데이터베이스및데이터시각화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881354"/>
                  </a:ext>
                </a:extLst>
              </a:tr>
              <a:tr h="437214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100" b="1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과목수</a:t>
                      </a:r>
                      <a:endParaRPr lang="ko-KR" altLang="en-US" b="1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spc="0" dirty="0">
                          <a:effectLst/>
                          <a:latin typeface="굴림" panose="020B0600000101010101" pitchFamily="50" charset="-127"/>
                        </a:rPr>
                        <a:t>14</a:t>
                      </a:r>
                      <a:endParaRPr lang="en-US" b="1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spc="0" dirty="0">
                          <a:effectLst/>
                          <a:latin typeface="굴림" panose="020B0600000101010101" pitchFamily="50" charset="-127"/>
                        </a:rPr>
                        <a:t>5</a:t>
                      </a:r>
                      <a:endParaRPr lang="en-US" b="1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spc="0" dirty="0">
                          <a:effectLst/>
                          <a:latin typeface="굴림" panose="020B0600000101010101" pitchFamily="50" charset="-127"/>
                        </a:rPr>
                        <a:t>5</a:t>
                      </a:r>
                      <a:endParaRPr lang="en-US" b="1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566029"/>
                  </a:ext>
                </a:extLst>
              </a:tr>
            </a:tbl>
          </a:graphicData>
        </a:graphic>
      </p:graphicFrame>
      <p:sp>
        <p:nvSpPr>
          <p:cNvPr id="5" name="직사각형 4">
            <a:extLst>
              <a:ext uri="{FF2B5EF4-FFF2-40B4-BE49-F238E27FC236}">
                <a16:creationId xmlns:a16="http://schemas.microsoft.com/office/drawing/2014/main" id="{C4837759-0A46-43B8-BB94-B7CE901650FB}"/>
              </a:ext>
            </a:extLst>
          </p:cNvPr>
          <p:cNvSpPr/>
          <p:nvPr/>
        </p:nvSpPr>
        <p:spPr>
          <a:xfrm>
            <a:off x="5004048" y="901358"/>
            <a:ext cx="3539752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rgbClr val="0000FF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- </a:t>
            </a:r>
            <a:r>
              <a:rPr lang="ko-KR" altLang="en-US" sz="1500" b="1" dirty="0">
                <a:solidFill>
                  <a:srgbClr val="0000FF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공통 교과목을 포함하여 </a:t>
            </a:r>
            <a:r>
              <a:rPr lang="en-US" altLang="ko-KR" sz="1500" b="1" dirty="0">
                <a:solidFill>
                  <a:srgbClr val="0000FF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30</a:t>
            </a:r>
            <a:r>
              <a:rPr lang="ko-KR" altLang="en-US" sz="1500" b="1" dirty="0">
                <a:solidFill>
                  <a:srgbClr val="0000FF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학점 이수</a:t>
            </a:r>
          </a:p>
        </p:txBody>
      </p:sp>
    </p:spTree>
    <p:extLst>
      <p:ext uri="{BB962C8B-B14F-4D97-AF65-F5344CB8AC3E}">
        <p14:creationId xmlns:p14="http://schemas.microsoft.com/office/powerpoint/2010/main" val="3102112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387DEE-E6BE-3376-1A70-509836275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세부전공 이수 교과목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FBEDDD9-25EC-BEFB-B9CA-3130546EA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340768"/>
            <a:ext cx="8069521" cy="4528326"/>
          </a:xfrm>
        </p:spPr>
        <p:txBody>
          <a:bodyPr>
            <a:noAutofit/>
          </a:bodyPr>
          <a:lstStyle/>
          <a:p>
            <a:pPr algn="l"/>
            <a:r>
              <a:rPr lang="ko-KR" altLang="en-US" sz="2800" b="1" i="0" dirty="0">
                <a:solidFill>
                  <a:srgbClr val="000000"/>
                </a:solidFill>
                <a:effectLst/>
                <a:latin typeface="+mn-ea"/>
              </a:rPr>
              <a:t>공통 교과목을 포함하여</a:t>
            </a:r>
            <a:r>
              <a:rPr lang="ko-KR" altLang="en-US" sz="2800" b="1" i="0" dirty="0">
                <a:solidFill>
                  <a:srgbClr val="666666"/>
                </a:solidFill>
                <a:effectLst/>
                <a:latin typeface="+mn-ea"/>
              </a:rPr>
              <a:t> </a:t>
            </a:r>
            <a:r>
              <a:rPr lang="ko-KR" altLang="en-US" sz="2800" b="1" i="0" dirty="0">
                <a:solidFill>
                  <a:srgbClr val="FF0000"/>
                </a:solidFill>
                <a:effectLst/>
                <a:latin typeface="+mn-ea"/>
              </a:rPr>
              <a:t>총 </a:t>
            </a:r>
            <a:r>
              <a:rPr lang="en-US" altLang="ko-KR" sz="2800" b="1" i="0" spc="0" dirty="0">
                <a:solidFill>
                  <a:srgbClr val="FF0000"/>
                </a:solidFill>
                <a:effectLst/>
                <a:latin typeface="+mn-ea"/>
              </a:rPr>
              <a:t>30</a:t>
            </a:r>
            <a:r>
              <a:rPr lang="ko-KR" altLang="en-US" sz="2800" b="1" i="0" dirty="0">
                <a:solidFill>
                  <a:srgbClr val="FF0000"/>
                </a:solidFill>
                <a:effectLst/>
                <a:latin typeface="+mn-ea"/>
              </a:rPr>
              <a:t>학점</a:t>
            </a:r>
            <a:r>
              <a:rPr lang="ko-KR" altLang="en-US" sz="2800" b="1" i="0" dirty="0">
                <a:solidFill>
                  <a:srgbClr val="666666"/>
                </a:solidFill>
                <a:effectLst/>
                <a:latin typeface="+mn-ea"/>
              </a:rPr>
              <a:t> </a:t>
            </a:r>
            <a:r>
              <a:rPr lang="ko-KR" altLang="en-US" sz="2800" b="1" i="0" dirty="0">
                <a:solidFill>
                  <a:srgbClr val="000000"/>
                </a:solidFill>
                <a:effectLst/>
                <a:latin typeface="+mn-ea"/>
              </a:rPr>
              <a:t>이수 </a:t>
            </a:r>
            <a:endParaRPr lang="en-US" altLang="ko-KR" sz="2800" b="1" i="0" dirty="0">
              <a:solidFill>
                <a:srgbClr val="000000"/>
              </a:solidFill>
              <a:effectLst/>
              <a:latin typeface="+mn-ea"/>
            </a:endParaRPr>
          </a:p>
          <a:p>
            <a:pPr algn="l"/>
            <a:r>
              <a:rPr lang="en-US" altLang="ko-KR" sz="2400" b="1" i="0" dirty="0">
                <a:solidFill>
                  <a:srgbClr val="000000"/>
                </a:solidFill>
                <a:effectLst/>
                <a:latin typeface="+mn-ea"/>
              </a:rPr>
              <a:t>: </a:t>
            </a:r>
            <a:r>
              <a:rPr lang="ko-KR" altLang="en-US" sz="2400" b="1" i="0" dirty="0">
                <a:solidFill>
                  <a:srgbClr val="000000"/>
                </a:solidFill>
                <a:effectLst/>
                <a:latin typeface="+mn-ea"/>
              </a:rPr>
              <a:t>공통 교과목 </a:t>
            </a:r>
            <a:r>
              <a:rPr lang="en-US" altLang="ko-KR" sz="2400" b="1" i="0" dirty="0">
                <a:solidFill>
                  <a:srgbClr val="000000"/>
                </a:solidFill>
                <a:effectLst/>
                <a:latin typeface="+mn-ea"/>
              </a:rPr>
              <a:t>+ </a:t>
            </a:r>
            <a:r>
              <a:rPr lang="ko-KR" altLang="en-US" sz="2400" b="1" i="0" dirty="0">
                <a:solidFill>
                  <a:srgbClr val="000000"/>
                </a:solidFill>
                <a:effectLst/>
                <a:latin typeface="+mn-ea"/>
              </a:rPr>
              <a:t>본인 세부전공</a:t>
            </a:r>
            <a:r>
              <a:rPr lang="en-US" altLang="ko-KR" sz="2400" b="1" i="0" dirty="0">
                <a:solidFill>
                  <a:srgbClr val="000000"/>
                </a:solidFill>
                <a:effectLst/>
                <a:latin typeface="+mn-ea"/>
              </a:rPr>
              <a:t>(</a:t>
            </a:r>
            <a:r>
              <a:rPr lang="ko-KR" altLang="en-US" sz="2400" b="1" i="0" dirty="0">
                <a:solidFill>
                  <a:srgbClr val="000000"/>
                </a:solidFill>
                <a:effectLst/>
                <a:latin typeface="+mn-ea"/>
              </a:rPr>
              <a:t>최소 </a:t>
            </a:r>
            <a:r>
              <a:rPr lang="en-US" altLang="ko-KR" sz="2400" b="1" i="0" dirty="0">
                <a:solidFill>
                  <a:srgbClr val="000000"/>
                </a:solidFill>
                <a:effectLst/>
                <a:latin typeface="+mn-ea"/>
              </a:rPr>
              <a:t>1</a:t>
            </a:r>
            <a:r>
              <a:rPr lang="ko-KR" altLang="en-US" sz="2400" b="1" i="0" dirty="0">
                <a:solidFill>
                  <a:srgbClr val="000000"/>
                </a:solidFill>
                <a:effectLst/>
                <a:latin typeface="+mn-ea"/>
              </a:rPr>
              <a:t>과목 이상</a:t>
            </a:r>
            <a:r>
              <a:rPr lang="en-US" altLang="ko-KR" sz="2400" b="1" i="0" dirty="0">
                <a:solidFill>
                  <a:srgbClr val="000000"/>
                </a:solidFill>
                <a:effectLst/>
                <a:latin typeface="+mn-ea"/>
              </a:rPr>
              <a:t>)</a:t>
            </a:r>
            <a:endParaRPr lang="ko-KR" altLang="en-US" sz="2400" b="0" i="0" dirty="0">
              <a:solidFill>
                <a:srgbClr val="666666"/>
              </a:solidFill>
              <a:effectLst/>
              <a:latin typeface="+mn-ea"/>
            </a:endParaRPr>
          </a:p>
          <a:p>
            <a:pPr algn="l"/>
            <a:r>
              <a:rPr lang="en-US" altLang="ko-KR" sz="1600" b="1" i="0" spc="0" dirty="0">
                <a:solidFill>
                  <a:srgbClr val="0000FF"/>
                </a:solidFill>
                <a:effectLst/>
                <a:latin typeface="+mn-ea"/>
              </a:rPr>
              <a:t>&lt;</a:t>
            </a:r>
            <a:r>
              <a:rPr lang="ko-KR" altLang="en-US" sz="1600" b="1" i="0" spc="0" dirty="0">
                <a:solidFill>
                  <a:srgbClr val="0000FF"/>
                </a:solidFill>
                <a:effectLst/>
                <a:latin typeface="+mn-ea"/>
              </a:rPr>
              <a:t>예시</a:t>
            </a:r>
            <a:r>
              <a:rPr lang="en-US" altLang="ko-KR" sz="1600" b="1" i="0" spc="0" dirty="0">
                <a:solidFill>
                  <a:srgbClr val="0000FF"/>
                </a:solidFill>
                <a:effectLst/>
                <a:latin typeface="+mn-ea"/>
              </a:rPr>
              <a:t>&gt; </a:t>
            </a:r>
            <a:endParaRPr lang="ko-KR" altLang="en-US" sz="1600" b="0" i="0" dirty="0">
              <a:solidFill>
                <a:srgbClr val="0000FF"/>
              </a:solidFill>
              <a:effectLst/>
              <a:latin typeface="+mn-ea"/>
            </a:endParaRPr>
          </a:p>
          <a:p>
            <a:pPr algn="l"/>
            <a:r>
              <a:rPr lang="ko-KR" altLang="en-US" sz="1400" b="1" i="0" spc="0" dirty="0">
                <a:solidFill>
                  <a:srgbClr val="000000"/>
                </a:solidFill>
                <a:effectLst/>
                <a:latin typeface="+mn-ea"/>
              </a:rPr>
              <a:t>컴퓨터공학전공 학생일 경우</a:t>
            </a:r>
            <a:r>
              <a:rPr lang="en-US" altLang="ko-KR" sz="1400" b="1" i="0" spc="0" dirty="0">
                <a:solidFill>
                  <a:srgbClr val="000000"/>
                </a:solidFill>
                <a:effectLst/>
                <a:latin typeface="+mn-ea"/>
              </a:rPr>
              <a:t>: </a:t>
            </a:r>
            <a:r>
              <a:rPr lang="ko-KR" altLang="en-US" sz="1400" b="1" i="0" spc="0" dirty="0">
                <a:solidFill>
                  <a:srgbClr val="000000"/>
                </a:solidFill>
                <a:effectLst/>
                <a:latin typeface="+mn-ea"/>
              </a:rPr>
              <a:t>공통 교과목 </a:t>
            </a:r>
            <a:r>
              <a:rPr lang="en-US" altLang="ko-KR" sz="1400" b="1" i="0" spc="0" dirty="0">
                <a:solidFill>
                  <a:srgbClr val="000000"/>
                </a:solidFill>
                <a:effectLst/>
                <a:latin typeface="+mn-ea"/>
              </a:rPr>
              <a:t>+ </a:t>
            </a:r>
            <a:r>
              <a:rPr lang="ko-KR" altLang="en-US" sz="1400" b="1" i="0" spc="0" dirty="0">
                <a:solidFill>
                  <a:srgbClr val="000000"/>
                </a:solidFill>
                <a:effectLst/>
                <a:latin typeface="+mn-ea"/>
              </a:rPr>
              <a:t>컴퓨터공학전공 교과목 이수</a:t>
            </a:r>
            <a:r>
              <a:rPr lang="en-US" altLang="ko-KR" sz="1400" b="1" i="0" spc="0" dirty="0">
                <a:solidFill>
                  <a:srgbClr val="000000"/>
                </a:solidFill>
                <a:effectLst/>
                <a:latin typeface="+mn-ea"/>
              </a:rPr>
              <a:t>(</a:t>
            </a:r>
            <a:r>
              <a:rPr lang="ko-KR" altLang="en-US" sz="1400" b="1" i="0" spc="0" dirty="0">
                <a:solidFill>
                  <a:srgbClr val="000000"/>
                </a:solidFill>
                <a:effectLst/>
                <a:latin typeface="+mn-ea"/>
              </a:rPr>
              <a:t>최소 </a:t>
            </a:r>
            <a:r>
              <a:rPr lang="en-US" altLang="ko-KR" sz="1400" b="1" i="0" spc="0" dirty="0">
                <a:solidFill>
                  <a:srgbClr val="000000"/>
                </a:solidFill>
                <a:effectLst/>
                <a:latin typeface="+mn-ea"/>
              </a:rPr>
              <a:t>1</a:t>
            </a:r>
            <a:r>
              <a:rPr lang="ko-KR" altLang="en-US" sz="1400" b="1" i="0" spc="0" dirty="0">
                <a:solidFill>
                  <a:srgbClr val="000000"/>
                </a:solidFill>
                <a:effectLst/>
                <a:latin typeface="+mn-ea"/>
              </a:rPr>
              <a:t>과목 이상</a:t>
            </a:r>
            <a:r>
              <a:rPr lang="en-US" altLang="ko-KR" sz="1400" b="1" i="0" spc="0" dirty="0">
                <a:solidFill>
                  <a:srgbClr val="000000"/>
                </a:solidFill>
                <a:effectLst/>
                <a:latin typeface="+mn-ea"/>
              </a:rPr>
              <a:t>)</a:t>
            </a:r>
            <a:endParaRPr lang="ko-KR" altLang="en-US" sz="1400" b="0" i="0" dirty="0">
              <a:solidFill>
                <a:srgbClr val="666666"/>
              </a:solidFill>
              <a:effectLst/>
              <a:latin typeface="+mn-ea"/>
            </a:endParaRPr>
          </a:p>
          <a:p>
            <a:pPr algn="l"/>
            <a:r>
              <a:rPr lang="ko-KR" altLang="en-US" sz="1400" b="1" i="0" dirty="0">
                <a:solidFill>
                  <a:srgbClr val="000000"/>
                </a:solidFill>
                <a:effectLst/>
                <a:latin typeface="+mn-ea"/>
              </a:rPr>
              <a:t>지능정보공학전공 학생일 경우</a:t>
            </a:r>
            <a:r>
              <a:rPr lang="en-US" altLang="ko-KR" sz="1400" b="1" i="0" dirty="0">
                <a:solidFill>
                  <a:srgbClr val="000000"/>
                </a:solidFill>
                <a:effectLst/>
                <a:latin typeface="+mn-ea"/>
              </a:rPr>
              <a:t>: </a:t>
            </a:r>
            <a:r>
              <a:rPr lang="ko-KR" altLang="en-US" sz="1400" b="1" i="0" dirty="0">
                <a:solidFill>
                  <a:srgbClr val="000000"/>
                </a:solidFill>
                <a:effectLst/>
                <a:latin typeface="+mn-ea"/>
              </a:rPr>
              <a:t>공통 교과목 </a:t>
            </a:r>
            <a:r>
              <a:rPr lang="en-US" altLang="ko-KR" sz="1400" b="1" i="0" dirty="0">
                <a:solidFill>
                  <a:srgbClr val="000000"/>
                </a:solidFill>
                <a:effectLst/>
                <a:latin typeface="+mn-ea"/>
              </a:rPr>
              <a:t>+ </a:t>
            </a:r>
            <a:r>
              <a:rPr lang="ko-KR" altLang="en-US" sz="1400" b="1" i="0" dirty="0">
                <a:solidFill>
                  <a:srgbClr val="000000"/>
                </a:solidFill>
                <a:effectLst/>
                <a:latin typeface="+mn-ea"/>
              </a:rPr>
              <a:t>지능정보공학전공 교과목 이수</a:t>
            </a:r>
            <a:r>
              <a:rPr lang="en-US" altLang="ko-KR" sz="1400" b="1" i="0" dirty="0">
                <a:solidFill>
                  <a:srgbClr val="000000"/>
                </a:solidFill>
                <a:effectLst/>
                <a:latin typeface="+mn-ea"/>
              </a:rPr>
              <a:t>(</a:t>
            </a:r>
            <a:r>
              <a:rPr lang="ko-KR" altLang="en-US" sz="1400" b="1" i="0" dirty="0">
                <a:solidFill>
                  <a:srgbClr val="000000"/>
                </a:solidFill>
                <a:effectLst/>
                <a:latin typeface="+mn-ea"/>
              </a:rPr>
              <a:t>최소 </a:t>
            </a:r>
            <a:r>
              <a:rPr lang="en-US" altLang="ko-KR" sz="1400" b="1" i="0" dirty="0">
                <a:solidFill>
                  <a:srgbClr val="000000"/>
                </a:solidFill>
                <a:effectLst/>
                <a:latin typeface="+mn-ea"/>
              </a:rPr>
              <a:t>1</a:t>
            </a:r>
            <a:r>
              <a:rPr lang="ko-KR" altLang="en-US" sz="1400" b="1" i="0" dirty="0">
                <a:solidFill>
                  <a:srgbClr val="000000"/>
                </a:solidFill>
                <a:effectLst/>
                <a:latin typeface="+mn-ea"/>
              </a:rPr>
              <a:t>과목 이상</a:t>
            </a:r>
            <a:r>
              <a:rPr lang="en-US" altLang="ko-KR" sz="1400" b="1" i="0" dirty="0">
                <a:solidFill>
                  <a:srgbClr val="000000"/>
                </a:solidFill>
                <a:effectLst/>
                <a:latin typeface="+mn-ea"/>
              </a:rPr>
              <a:t>)</a:t>
            </a:r>
            <a:endParaRPr lang="en-US" altLang="ko-KR" sz="1400" dirty="0">
              <a:solidFill>
                <a:srgbClr val="666666"/>
              </a:solidFill>
              <a:latin typeface="+mn-ea"/>
            </a:endParaRPr>
          </a:p>
          <a:p>
            <a:pPr algn="l"/>
            <a:endParaRPr lang="en-US" altLang="ko-KR" sz="1100" b="0" i="0" dirty="0">
              <a:solidFill>
                <a:srgbClr val="666666"/>
              </a:solidFill>
              <a:effectLst/>
              <a:latin typeface="+mn-ea"/>
            </a:endParaRPr>
          </a:p>
          <a:p>
            <a:pPr algn="l"/>
            <a:endParaRPr lang="ko-KR" altLang="en-US" sz="1100" b="0" i="0" dirty="0">
              <a:solidFill>
                <a:srgbClr val="666666"/>
              </a:solidFill>
              <a:effectLst/>
              <a:latin typeface="+mn-ea"/>
            </a:endParaRPr>
          </a:p>
          <a:p>
            <a:pPr marL="0" indent="0" algn="l">
              <a:buNone/>
            </a:pPr>
            <a:r>
              <a:rPr lang="en-US" altLang="ko-KR" sz="1600" b="1" i="0" dirty="0">
                <a:solidFill>
                  <a:srgbClr val="FF0000"/>
                </a:solidFill>
                <a:effectLst/>
                <a:latin typeface="+mn-ea"/>
              </a:rPr>
              <a:t>※​ </a:t>
            </a:r>
            <a:r>
              <a:rPr lang="ko-KR" altLang="en-US" sz="1600" b="1" i="0" dirty="0">
                <a:solidFill>
                  <a:srgbClr val="FF0000"/>
                </a:solidFill>
                <a:effectLst/>
                <a:latin typeface="+mn-ea"/>
              </a:rPr>
              <a:t>컴퓨터정보공학부 개설 교과목만 인정 가능</a:t>
            </a:r>
            <a:r>
              <a:rPr lang="en-US" altLang="ko-KR" sz="1600" b="1" i="0" dirty="0">
                <a:solidFill>
                  <a:srgbClr val="FF0000"/>
                </a:solidFill>
                <a:effectLst/>
                <a:latin typeface="+mn-ea"/>
              </a:rPr>
              <a:t>(</a:t>
            </a:r>
            <a:r>
              <a:rPr lang="ko-KR" altLang="en-US" sz="1600" b="1" i="0" dirty="0" err="1">
                <a:solidFill>
                  <a:srgbClr val="FF0000"/>
                </a:solidFill>
                <a:effectLst/>
                <a:latin typeface="+mn-ea"/>
              </a:rPr>
              <a:t>타학과</a:t>
            </a:r>
            <a:r>
              <a:rPr lang="en-US" altLang="ko-KR" sz="1600" b="1" i="0" dirty="0">
                <a:solidFill>
                  <a:srgbClr val="FF0000"/>
                </a:solidFill>
                <a:effectLst/>
                <a:latin typeface="+mn-ea"/>
              </a:rPr>
              <a:t>(</a:t>
            </a:r>
            <a:r>
              <a:rPr lang="ko-KR" altLang="en-US" sz="1600" b="1" i="0" dirty="0">
                <a:solidFill>
                  <a:srgbClr val="FF0000"/>
                </a:solidFill>
                <a:effectLst/>
                <a:latin typeface="+mn-ea"/>
              </a:rPr>
              <a:t>부</a:t>
            </a:r>
            <a:r>
              <a:rPr lang="en-US" altLang="ko-KR" sz="1600" b="1" i="0" dirty="0">
                <a:solidFill>
                  <a:srgbClr val="FF0000"/>
                </a:solidFill>
                <a:effectLst/>
                <a:latin typeface="+mn-ea"/>
              </a:rPr>
              <a:t>) </a:t>
            </a:r>
            <a:r>
              <a:rPr lang="ko-KR" altLang="en-US" sz="1600" b="1" i="0" dirty="0">
                <a:solidFill>
                  <a:srgbClr val="FF0000"/>
                </a:solidFill>
                <a:effectLst/>
                <a:latin typeface="+mn-ea"/>
              </a:rPr>
              <a:t>동일교과목 인정 불가</a:t>
            </a:r>
            <a:r>
              <a:rPr lang="en-US" altLang="ko-KR" sz="1600" b="1" i="0" dirty="0">
                <a:solidFill>
                  <a:srgbClr val="FF0000"/>
                </a:solidFill>
                <a:effectLst/>
                <a:latin typeface="+mn-ea"/>
              </a:rPr>
              <a:t>) </a:t>
            </a:r>
            <a:endParaRPr lang="en-US" altLang="ko-KR" sz="1600" dirty="0">
              <a:solidFill>
                <a:srgbClr val="666666"/>
              </a:solidFill>
              <a:latin typeface="+mn-ea"/>
            </a:endParaRPr>
          </a:p>
          <a:p>
            <a:pPr marL="0" indent="0" algn="l">
              <a:buNone/>
            </a:pPr>
            <a:r>
              <a:rPr lang="en-US" altLang="ko-KR" sz="1600" b="1" i="0" dirty="0">
                <a:solidFill>
                  <a:srgbClr val="000000"/>
                </a:solidFill>
                <a:effectLst/>
                <a:latin typeface="+mn-ea"/>
              </a:rPr>
              <a:t>※​ </a:t>
            </a:r>
            <a:r>
              <a:rPr lang="ko-KR" altLang="en-US" sz="1600" b="1" i="0" dirty="0" err="1">
                <a:solidFill>
                  <a:srgbClr val="000000"/>
                </a:solidFill>
                <a:effectLst/>
                <a:latin typeface="+mn-ea"/>
              </a:rPr>
              <a:t>산학협력캡스톤설계는</a:t>
            </a:r>
            <a:r>
              <a:rPr lang="ko-KR" altLang="en-US" sz="1600" b="1" i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ko-KR" altLang="en-US" sz="1600" b="1" i="0" dirty="0" err="1">
                <a:solidFill>
                  <a:srgbClr val="000000"/>
                </a:solidFill>
                <a:effectLst/>
                <a:latin typeface="+mn-ea"/>
              </a:rPr>
              <a:t>택</a:t>
            </a:r>
            <a:r>
              <a:rPr lang="en-US" altLang="ko-KR" sz="1600" b="1" i="0" dirty="0">
                <a:solidFill>
                  <a:srgbClr val="000000"/>
                </a:solidFill>
                <a:effectLst/>
                <a:latin typeface="+mn-ea"/>
              </a:rPr>
              <a:t>1 </a:t>
            </a:r>
            <a:r>
              <a:rPr lang="ko-KR" altLang="en-US" sz="1600" b="1" i="0" dirty="0">
                <a:solidFill>
                  <a:srgbClr val="000000"/>
                </a:solidFill>
                <a:effectLst/>
                <a:latin typeface="+mn-ea"/>
              </a:rPr>
              <a:t>과목이므로 </a:t>
            </a:r>
            <a:r>
              <a:rPr lang="en-US" altLang="ko-KR" sz="1600" b="1" i="0" dirty="0">
                <a:solidFill>
                  <a:srgbClr val="000000"/>
                </a:solidFill>
                <a:effectLst/>
                <a:latin typeface="+mn-ea"/>
              </a:rPr>
              <a:t>1,2 </a:t>
            </a:r>
            <a:r>
              <a:rPr lang="ko-KR" altLang="en-US" sz="1600" b="1" i="0" dirty="0">
                <a:solidFill>
                  <a:srgbClr val="000000"/>
                </a:solidFill>
                <a:effectLst/>
                <a:latin typeface="+mn-ea"/>
              </a:rPr>
              <a:t>모두 수강 불가 </a:t>
            </a:r>
            <a:endParaRPr lang="en-US" altLang="ko-KR" sz="1600" dirty="0">
              <a:solidFill>
                <a:srgbClr val="666666"/>
              </a:solidFill>
              <a:latin typeface="+mn-ea"/>
            </a:endParaRPr>
          </a:p>
          <a:p>
            <a:pPr marL="0" indent="0" algn="l">
              <a:buNone/>
            </a:pPr>
            <a:r>
              <a:rPr lang="en-US" altLang="ko-KR" sz="1600" b="1" i="0" dirty="0">
                <a:solidFill>
                  <a:srgbClr val="000000"/>
                </a:solidFill>
                <a:effectLst/>
                <a:latin typeface="+mn-ea"/>
              </a:rPr>
              <a:t>※ </a:t>
            </a:r>
            <a:r>
              <a:rPr lang="ko-KR" altLang="en-US" sz="1600" b="1" i="0" dirty="0">
                <a:solidFill>
                  <a:srgbClr val="000000"/>
                </a:solidFill>
                <a:effectLst/>
                <a:latin typeface="+mn-ea"/>
              </a:rPr>
              <a:t>폐지된 </a:t>
            </a:r>
            <a:r>
              <a:rPr lang="en-US" altLang="ko-KR" sz="1600" b="1" i="0" dirty="0">
                <a:solidFill>
                  <a:srgbClr val="000000"/>
                </a:solidFill>
                <a:effectLst/>
                <a:latin typeface="+mn-ea"/>
              </a:rPr>
              <a:t>VLSI</a:t>
            </a:r>
            <a:r>
              <a:rPr lang="ko-KR" altLang="en-US" sz="1600" b="1" i="0" dirty="0" err="1">
                <a:solidFill>
                  <a:srgbClr val="000000"/>
                </a:solidFill>
                <a:effectLst/>
                <a:latin typeface="+mn-ea"/>
              </a:rPr>
              <a:t>설계및응용</a:t>
            </a:r>
            <a:r>
              <a:rPr lang="en-US" altLang="ko-KR" sz="1600" b="1" i="0" dirty="0">
                <a:solidFill>
                  <a:srgbClr val="000000"/>
                </a:solidFill>
                <a:effectLst/>
                <a:latin typeface="+mn-ea"/>
              </a:rPr>
              <a:t>(</a:t>
            </a:r>
            <a:r>
              <a:rPr lang="ko-KR" altLang="en-US" sz="1600" b="1" i="0" dirty="0">
                <a:solidFill>
                  <a:srgbClr val="000000"/>
                </a:solidFill>
                <a:effectLst/>
                <a:latin typeface="+mn-ea"/>
              </a:rPr>
              <a:t>구</a:t>
            </a:r>
            <a:r>
              <a:rPr lang="en-US" altLang="ko-KR" sz="1600" b="1" i="0" dirty="0">
                <a:solidFill>
                  <a:srgbClr val="000000"/>
                </a:solidFill>
                <a:effectLst/>
                <a:latin typeface="+mn-ea"/>
              </a:rPr>
              <a:t>,</a:t>
            </a:r>
            <a:r>
              <a:rPr lang="ko-KR" altLang="en-US" sz="1600" b="1" i="0" dirty="0">
                <a:solidFill>
                  <a:srgbClr val="000000"/>
                </a:solidFill>
                <a:effectLst/>
                <a:latin typeface="+mn-ea"/>
              </a:rPr>
              <a:t>시스템반도체설계</a:t>
            </a:r>
            <a:r>
              <a:rPr lang="en-US" altLang="ko-KR" sz="1600" b="1" i="0" dirty="0">
                <a:solidFill>
                  <a:srgbClr val="000000"/>
                </a:solidFill>
                <a:effectLst/>
                <a:latin typeface="+mn-ea"/>
              </a:rPr>
              <a:t>)​, </a:t>
            </a:r>
            <a:r>
              <a:rPr lang="ko-KR" altLang="en-US" sz="1600" b="1" i="0" dirty="0">
                <a:solidFill>
                  <a:srgbClr val="000000"/>
                </a:solidFill>
                <a:effectLst/>
                <a:latin typeface="+mn-ea"/>
              </a:rPr>
              <a:t>영상처리시스템설계​ 교과목을 </a:t>
            </a:r>
            <a:r>
              <a:rPr lang="en-US" altLang="ko-KR" sz="1600" b="1" i="0" dirty="0">
                <a:solidFill>
                  <a:srgbClr val="000000"/>
                </a:solidFill>
                <a:effectLst/>
                <a:latin typeface="+mn-ea"/>
              </a:rPr>
              <a:t>2021-1</a:t>
            </a:r>
            <a:r>
              <a:rPr lang="ko-KR" altLang="en-US" sz="1600" b="1" i="0" dirty="0">
                <a:solidFill>
                  <a:srgbClr val="000000"/>
                </a:solidFill>
                <a:effectLst/>
                <a:latin typeface="+mn-ea"/>
              </a:rPr>
              <a:t>학기까지 수강한 학생 및 </a:t>
            </a:r>
            <a:r>
              <a:rPr lang="en-US" altLang="ko-KR" sz="1600" b="1" i="0" dirty="0">
                <a:solidFill>
                  <a:srgbClr val="000000"/>
                </a:solidFill>
                <a:effectLst/>
                <a:latin typeface="+mn-ea"/>
              </a:rPr>
              <a:t>Human Computer Interaction​ </a:t>
            </a:r>
            <a:r>
              <a:rPr lang="ko-KR" altLang="en-US" sz="1600" b="1" i="0" dirty="0">
                <a:solidFill>
                  <a:srgbClr val="000000"/>
                </a:solidFill>
                <a:effectLst/>
                <a:latin typeface="+mn-ea"/>
              </a:rPr>
              <a:t>교과목을 </a:t>
            </a:r>
            <a:r>
              <a:rPr lang="en-US" altLang="ko-KR" sz="1600" b="1" i="0" dirty="0">
                <a:solidFill>
                  <a:srgbClr val="000000"/>
                </a:solidFill>
                <a:effectLst/>
                <a:latin typeface="+mn-ea"/>
              </a:rPr>
              <a:t>2022-2</a:t>
            </a:r>
            <a:r>
              <a:rPr lang="ko-KR" altLang="en-US" sz="1600" b="1" i="0" dirty="0">
                <a:solidFill>
                  <a:srgbClr val="000000"/>
                </a:solidFill>
                <a:effectLst/>
                <a:latin typeface="+mn-ea"/>
              </a:rPr>
              <a:t>학기까지 수강한 학생은 세부전공 교과목 이수로 인정됨</a:t>
            </a:r>
            <a:r>
              <a:rPr lang="en-US" altLang="ko-KR" sz="1600" b="1" i="0" dirty="0">
                <a:solidFill>
                  <a:srgbClr val="000000"/>
                </a:solidFill>
                <a:effectLst/>
                <a:latin typeface="+mn-ea"/>
              </a:rPr>
              <a:t>.</a:t>
            </a:r>
            <a:endParaRPr lang="ko-KR" altLang="en-US" sz="1600" b="0" i="0" dirty="0">
              <a:solidFill>
                <a:srgbClr val="666666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59214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43549DCC-D03D-7DAB-993F-BA707CD977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512" y="151600"/>
            <a:ext cx="8856984" cy="6085712"/>
          </a:xfrm>
        </p:spPr>
      </p:pic>
    </p:spTree>
    <p:extLst>
      <p:ext uri="{BB962C8B-B14F-4D97-AF65-F5344CB8AC3E}">
        <p14:creationId xmlns:p14="http://schemas.microsoft.com/office/powerpoint/2010/main" val="1639773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1B72CE-847A-4451-8932-90006B56E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세부전공 선택 일정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92253AC-064A-415D-ACA3-3EB443677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340768"/>
            <a:ext cx="7853497" cy="4528326"/>
          </a:xfrm>
        </p:spPr>
        <p:txBody>
          <a:bodyPr>
            <a:normAutofit/>
          </a:bodyPr>
          <a:lstStyle/>
          <a:p>
            <a:pPr fontAlgn="base"/>
            <a:endParaRPr lang="en-US" altLang="ko-KR" sz="2200" dirty="0"/>
          </a:p>
          <a:p>
            <a:pPr fontAlgn="base"/>
            <a:r>
              <a:rPr lang="ko-KR" altLang="en-US" sz="2200" dirty="0"/>
              <a:t>◎ 대상</a:t>
            </a:r>
            <a:r>
              <a:rPr lang="en-US" altLang="ko-KR" sz="2200" dirty="0"/>
              <a:t>: 2023</a:t>
            </a:r>
            <a:r>
              <a:rPr lang="ko-KR" altLang="en-US" sz="2200" dirty="0"/>
              <a:t>학년도 컴퓨터정보공학부 소속 </a:t>
            </a:r>
            <a:r>
              <a:rPr lang="en-US" altLang="ko-KR" sz="2200" dirty="0"/>
              <a:t>1</a:t>
            </a:r>
            <a:r>
              <a:rPr lang="ko-KR" altLang="en-US" sz="2200" dirty="0"/>
              <a:t>학년 재학생</a:t>
            </a:r>
            <a:endParaRPr lang="en-US" altLang="ko-KR" sz="2200" dirty="0"/>
          </a:p>
          <a:p>
            <a:pPr fontAlgn="base"/>
            <a:endParaRPr lang="en-US" altLang="ko-KR" sz="2200" dirty="0"/>
          </a:p>
          <a:p>
            <a:pPr fontAlgn="base"/>
            <a:r>
              <a:rPr lang="ko-KR" altLang="en-US" sz="2200" dirty="0"/>
              <a:t>◎ 세부전공 선택 일정</a:t>
            </a:r>
          </a:p>
          <a:p>
            <a:pPr fontAlgn="base"/>
            <a:r>
              <a:rPr lang="en-US" altLang="ko-KR" sz="2200" dirty="0"/>
              <a:t>   1) 1</a:t>
            </a:r>
            <a:r>
              <a:rPr lang="ko-KR" altLang="en-US" sz="2200" dirty="0"/>
              <a:t>차 세부전공 선택 기간</a:t>
            </a:r>
            <a:r>
              <a:rPr lang="en-US" altLang="ko-KR" sz="2200" dirty="0"/>
              <a:t>: 2023.10.30.(</a:t>
            </a:r>
            <a:r>
              <a:rPr lang="ko-KR" altLang="en-US" sz="2200" dirty="0"/>
              <a:t>월</a:t>
            </a:r>
            <a:r>
              <a:rPr lang="en-US" altLang="ko-KR" sz="2200" dirty="0"/>
              <a:t>) ~ 11.03(</a:t>
            </a:r>
            <a:r>
              <a:rPr lang="ko-KR" altLang="en-US" sz="2200" dirty="0"/>
              <a:t>금</a:t>
            </a:r>
            <a:r>
              <a:rPr lang="en-US" altLang="ko-KR" sz="2200" dirty="0"/>
              <a:t>)</a:t>
            </a:r>
          </a:p>
          <a:p>
            <a:pPr fontAlgn="base"/>
            <a:r>
              <a:rPr lang="en-US" altLang="ko-KR" sz="2200" dirty="0"/>
              <a:t>   2) 1</a:t>
            </a:r>
            <a:r>
              <a:rPr lang="ko-KR" altLang="en-US" sz="2200" dirty="0"/>
              <a:t>차 세부전공 선택 결과 발표일</a:t>
            </a:r>
            <a:r>
              <a:rPr lang="en-US" altLang="ko-KR" sz="2200" dirty="0"/>
              <a:t>: 2023.11.10.(</a:t>
            </a:r>
            <a:r>
              <a:rPr lang="ko-KR" altLang="en-US" sz="2200" dirty="0"/>
              <a:t>금</a:t>
            </a:r>
            <a:r>
              <a:rPr lang="en-US" altLang="ko-KR" sz="2200" dirty="0"/>
              <a:t>)</a:t>
            </a:r>
          </a:p>
          <a:p>
            <a:pPr fontAlgn="base"/>
            <a:r>
              <a:rPr lang="en-US" altLang="ko-KR" sz="2200" dirty="0"/>
              <a:t>   3) 2</a:t>
            </a:r>
            <a:r>
              <a:rPr lang="ko-KR" altLang="en-US" sz="2200" dirty="0"/>
              <a:t>차 세부전공 선택 및 정정기간</a:t>
            </a:r>
            <a:r>
              <a:rPr lang="en-US" altLang="ko-KR" sz="2200" dirty="0"/>
              <a:t>: 2023.11.27.(</a:t>
            </a:r>
            <a:r>
              <a:rPr lang="ko-KR" altLang="en-US" sz="2200" dirty="0"/>
              <a:t>월</a:t>
            </a:r>
            <a:r>
              <a:rPr lang="en-US" altLang="ko-KR" sz="2200" dirty="0"/>
              <a:t>) ~ 12.01(</a:t>
            </a:r>
            <a:r>
              <a:rPr lang="ko-KR" altLang="en-US" sz="2200" dirty="0"/>
              <a:t>금</a:t>
            </a:r>
            <a:r>
              <a:rPr lang="en-US" altLang="ko-KR" sz="2200" dirty="0"/>
              <a:t>)</a:t>
            </a:r>
          </a:p>
          <a:p>
            <a:pPr fontAlgn="base"/>
            <a:r>
              <a:rPr lang="en-US" altLang="ko-KR" sz="2200" dirty="0"/>
              <a:t>   4) </a:t>
            </a:r>
            <a:r>
              <a:rPr lang="ko-KR" altLang="en-US" sz="2200" dirty="0"/>
              <a:t>세부 전공 선택 최종발표일</a:t>
            </a:r>
            <a:r>
              <a:rPr lang="en-US" altLang="ko-KR" sz="2200" dirty="0"/>
              <a:t>: 2023.12.26.(</a:t>
            </a:r>
            <a:r>
              <a:rPr lang="ko-KR" altLang="en-US" sz="2200" dirty="0"/>
              <a:t>화</a:t>
            </a:r>
            <a:r>
              <a:rPr lang="en-US" altLang="ko-KR" sz="2200" dirty="0"/>
              <a:t>)</a:t>
            </a:r>
            <a:endParaRPr lang="ko-KR" altLang="en-US" sz="2200" dirty="0"/>
          </a:p>
        </p:txBody>
      </p:sp>
    </p:spTree>
    <p:extLst>
      <p:ext uri="{BB962C8B-B14F-4D97-AF65-F5344CB8AC3E}">
        <p14:creationId xmlns:p14="http://schemas.microsoft.com/office/powerpoint/2010/main" val="4101925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1B72CE-847A-4451-8932-90006B56E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세부전공 선택 방법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92253AC-064A-415D-ACA3-3EB443677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340768"/>
            <a:ext cx="7925505" cy="4528326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ko-KR" altLang="en-US" sz="2800" dirty="0"/>
              <a:t> </a:t>
            </a:r>
            <a:endParaRPr lang="en-US" altLang="ko-KR" sz="2800" dirty="0"/>
          </a:p>
          <a:p>
            <a:pPr fontAlgn="base">
              <a:buFont typeface="Wingdings" panose="05000000000000000000" pitchFamily="2" charset="2"/>
              <a:buChar char="§"/>
            </a:pPr>
            <a:r>
              <a:rPr lang="ko-KR" altLang="en-US" sz="2800" dirty="0"/>
              <a:t> 학교 홈페이지 </a:t>
            </a:r>
            <a:endParaRPr lang="en-US" altLang="ko-KR" sz="2800" dirty="0"/>
          </a:p>
          <a:p>
            <a:pPr fontAlgn="base"/>
            <a:r>
              <a:rPr lang="ko-KR" altLang="en-US" sz="2800" dirty="0"/>
              <a:t>  ⇒ </a:t>
            </a:r>
            <a:r>
              <a:rPr lang="en-US" altLang="ko-KR" sz="2800" dirty="0"/>
              <a:t>KLAS </a:t>
            </a:r>
            <a:r>
              <a:rPr lang="ko-KR" altLang="en-US" sz="2800" dirty="0"/>
              <a:t>종합정보시스템 로그인 </a:t>
            </a:r>
            <a:endParaRPr lang="en-US" altLang="ko-KR" sz="2800" dirty="0"/>
          </a:p>
          <a:p>
            <a:pPr fontAlgn="base"/>
            <a:r>
              <a:rPr lang="ko-KR" altLang="en-US" sz="2800" dirty="0"/>
              <a:t>  ⇒ 「대학생활」 </a:t>
            </a:r>
            <a:endParaRPr lang="en-US" altLang="ko-KR" sz="2800" dirty="0"/>
          </a:p>
          <a:p>
            <a:pPr fontAlgn="base"/>
            <a:r>
              <a:rPr lang="ko-KR" altLang="en-US" sz="2800" dirty="0"/>
              <a:t>  ⇒ 「학적관리」 </a:t>
            </a:r>
            <a:endParaRPr lang="en-US" altLang="ko-KR" sz="2800" dirty="0"/>
          </a:p>
          <a:p>
            <a:pPr fontAlgn="base"/>
            <a:r>
              <a:rPr lang="ko-KR" altLang="en-US" sz="2800" dirty="0"/>
              <a:t>  ⇒ 「세부전공 선택」 ⇒ 실시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ko-KR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800" dirty="0"/>
              <a:t> 문의처 </a:t>
            </a:r>
            <a:r>
              <a:rPr lang="en-US" altLang="ko-KR" sz="2800" dirty="0"/>
              <a:t>: </a:t>
            </a:r>
            <a:r>
              <a:rPr lang="ko-KR" altLang="en-US" sz="2800" dirty="0"/>
              <a:t>학부사무실 </a:t>
            </a:r>
            <a:r>
              <a:rPr lang="en-US" altLang="ko-KR" sz="2800" dirty="0"/>
              <a:t>(02-940-5120),</a:t>
            </a:r>
          </a:p>
          <a:p>
            <a:pPr marL="0" indent="0">
              <a:buNone/>
            </a:pPr>
            <a:r>
              <a:rPr lang="en-US" altLang="ko-KR" sz="2800" dirty="0"/>
              <a:t>                   </a:t>
            </a:r>
            <a:r>
              <a:rPr lang="ko-KR" altLang="en-US" sz="2800" dirty="0"/>
              <a:t>교무처 교육지원팀 </a:t>
            </a:r>
            <a:r>
              <a:rPr lang="en-US" altLang="ko-KR" sz="2800" dirty="0"/>
              <a:t>(02-940-5021~4)    </a:t>
            </a:r>
          </a:p>
          <a:p>
            <a:pPr>
              <a:buFont typeface="Wingdings" panose="05000000000000000000" pitchFamily="2" charset="2"/>
              <a:buChar char="v"/>
            </a:pP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29581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1B72CE-847A-4451-8932-90006B56E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세부전공 변경제도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92253AC-064A-415D-ACA3-3EB443677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340768"/>
            <a:ext cx="7853497" cy="4528326"/>
          </a:xfrm>
        </p:spPr>
        <p:txBody>
          <a:bodyPr>
            <a:normAutofit/>
          </a:bodyPr>
          <a:lstStyle/>
          <a:p>
            <a:pPr fontAlgn="base"/>
            <a:endParaRPr lang="en-US" altLang="ko-KR" sz="2200" dirty="0"/>
          </a:p>
          <a:p>
            <a:pPr fontAlgn="base"/>
            <a:r>
              <a:rPr lang="ko-KR" altLang="en-US" sz="2200" dirty="0"/>
              <a:t>◎ 세부전공 변경제도</a:t>
            </a:r>
            <a:endParaRPr lang="en-US" altLang="ko-KR" sz="2200" dirty="0"/>
          </a:p>
          <a:p>
            <a:pPr fontAlgn="base"/>
            <a:endParaRPr lang="en-US" altLang="ko-KR" sz="2200" dirty="0"/>
          </a:p>
        </p:txBody>
      </p:sp>
      <p:graphicFrame>
        <p:nvGraphicFramePr>
          <p:cNvPr id="4" name="표 4">
            <a:extLst>
              <a:ext uri="{FF2B5EF4-FFF2-40B4-BE49-F238E27FC236}">
                <a16:creationId xmlns:a16="http://schemas.microsoft.com/office/drawing/2014/main" id="{14D8366A-290D-4DF7-8A10-7DF6CF5DF5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989097"/>
              </p:ext>
            </p:extLst>
          </p:nvPr>
        </p:nvGraphicFramePr>
        <p:xfrm>
          <a:off x="822959" y="2690688"/>
          <a:ext cx="7543802" cy="21028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8802">
                  <a:extLst>
                    <a:ext uri="{9D8B030D-6E8A-4147-A177-3AD203B41FA5}">
                      <a16:colId xmlns:a16="http://schemas.microsoft.com/office/drawing/2014/main" val="3174281047"/>
                    </a:ext>
                  </a:extLst>
                </a:gridCol>
                <a:gridCol w="2232247">
                  <a:extLst>
                    <a:ext uri="{9D8B030D-6E8A-4147-A177-3AD203B41FA5}">
                      <a16:colId xmlns:a16="http://schemas.microsoft.com/office/drawing/2014/main" val="663735380"/>
                    </a:ext>
                  </a:extLst>
                </a:gridCol>
                <a:gridCol w="3722753">
                  <a:extLst>
                    <a:ext uri="{9D8B030D-6E8A-4147-A177-3AD203B41FA5}">
                      <a16:colId xmlns:a16="http://schemas.microsoft.com/office/drawing/2014/main" val="3212721859"/>
                    </a:ext>
                  </a:extLst>
                </a:gridCol>
              </a:tblGrid>
              <a:tr h="32928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구분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세부전공</a:t>
                      </a:r>
                      <a:endParaRPr lang="en-US" altLang="ko-KR" dirty="0"/>
                    </a:p>
                    <a:p>
                      <a:pPr algn="ctr" latinLnBrk="1"/>
                      <a:r>
                        <a:rPr lang="ko-KR" altLang="en-US" dirty="0"/>
                        <a:t>변경제도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비고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4987603"/>
                  </a:ext>
                </a:extLst>
              </a:tr>
              <a:tr h="5762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세부전공</a:t>
                      </a:r>
                      <a:endParaRPr lang="en-US" altLang="ko-KR" dirty="0"/>
                    </a:p>
                    <a:p>
                      <a:pPr algn="ctr" latinLnBrk="1"/>
                      <a:r>
                        <a:rPr lang="ko-KR" altLang="en-US" dirty="0"/>
                        <a:t>변경기회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r>
                        <a:rPr lang="ko-KR" altLang="en-US" dirty="0"/>
                        <a:t>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3234294"/>
                  </a:ext>
                </a:extLst>
              </a:tr>
              <a:tr h="82264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세부전공변경 </a:t>
                      </a:r>
                      <a:endParaRPr lang="en-US" altLang="ko-KR" dirty="0"/>
                    </a:p>
                    <a:p>
                      <a:pPr algn="ctr" latinLnBrk="1"/>
                      <a:r>
                        <a:rPr lang="ko-KR" altLang="en-US" dirty="0"/>
                        <a:t>신청시기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3</a:t>
                      </a:r>
                      <a:r>
                        <a:rPr lang="ko-KR" altLang="en-US" dirty="0"/>
                        <a:t>학년 </a:t>
                      </a:r>
                      <a:r>
                        <a:rPr lang="en-US" altLang="ko-KR" dirty="0"/>
                        <a:t>1</a:t>
                      </a:r>
                      <a:r>
                        <a:rPr lang="ko-KR" altLang="en-US" dirty="0"/>
                        <a:t>학기 개시 전</a:t>
                      </a:r>
                      <a:endParaRPr lang="en-US" altLang="ko-KR" dirty="0"/>
                    </a:p>
                    <a:p>
                      <a:pPr latinLnBrk="1"/>
                      <a:r>
                        <a:rPr lang="en-US" altLang="ko-KR" dirty="0"/>
                        <a:t>4</a:t>
                      </a:r>
                      <a:r>
                        <a:rPr lang="ko-KR" altLang="en-US" dirty="0"/>
                        <a:t>학년 </a:t>
                      </a:r>
                      <a:r>
                        <a:rPr lang="en-US" altLang="ko-KR" dirty="0"/>
                        <a:t>1</a:t>
                      </a:r>
                      <a:r>
                        <a:rPr lang="ko-KR" altLang="en-US" dirty="0"/>
                        <a:t>학기 개시 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r>
                        <a:rPr lang="ko-KR" altLang="en-US" dirty="0"/>
                        <a:t>학년 및 </a:t>
                      </a:r>
                      <a:r>
                        <a:rPr lang="en-US" altLang="ko-KR" dirty="0"/>
                        <a:t>4</a:t>
                      </a:r>
                      <a:r>
                        <a:rPr lang="ko-KR" altLang="en-US" dirty="0"/>
                        <a:t>학년 진급이전에 각 </a:t>
                      </a:r>
                      <a:r>
                        <a:rPr lang="en-US" altLang="ko-KR" dirty="0"/>
                        <a:t>1</a:t>
                      </a:r>
                      <a:r>
                        <a:rPr lang="ko-KR" altLang="en-US" dirty="0"/>
                        <a:t>회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총 </a:t>
                      </a:r>
                      <a:r>
                        <a:rPr lang="en-US" altLang="ko-KR" dirty="0"/>
                        <a:t>2</a:t>
                      </a:r>
                      <a:r>
                        <a:rPr lang="ko-KR" altLang="en-US" dirty="0"/>
                        <a:t>회 세부전공 변경신청가능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7905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933619"/>
      </p:ext>
    </p:extLst>
  </p:cSld>
  <p:clrMapOvr>
    <a:masterClrMapping/>
  </p:clrMapOvr>
</p:sld>
</file>

<file path=ppt/theme/theme1.xml><?xml version="1.0" encoding="utf-8"?>
<a:theme xmlns:a="http://schemas.openxmlformats.org/drawingml/2006/main" name="추억">
  <a:themeElements>
    <a:clrScheme name="추억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추억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추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449</Words>
  <Application>Microsoft Office PowerPoint</Application>
  <PresentationFormat>화면 슬라이드 쇼(4:3)</PresentationFormat>
  <Paragraphs>98</Paragraphs>
  <Slides>8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7" baseType="lpstr">
      <vt:lpstr>nGothic</vt:lpstr>
      <vt:lpstr>굴림</vt:lpstr>
      <vt:lpstr>맑은 고딕</vt:lpstr>
      <vt:lpstr>휴먼둥근헤드라인</vt:lpstr>
      <vt:lpstr>Arial</vt:lpstr>
      <vt:lpstr>Calibri</vt:lpstr>
      <vt:lpstr>Calibri Light</vt:lpstr>
      <vt:lpstr>Wingdings</vt:lpstr>
      <vt:lpstr>추억</vt:lpstr>
      <vt:lpstr>컴퓨터정보공학부  세부전공 선택 설명회</vt:lpstr>
      <vt:lpstr>세부전공 안내</vt:lpstr>
      <vt:lpstr>세부전공 이수 교과목</vt:lpstr>
      <vt:lpstr>세부전공 이수 교과목</vt:lpstr>
      <vt:lpstr>PowerPoint 프레젠테이션</vt:lpstr>
      <vt:lpstr>세부전공 선택 일정</vt:lpstr>
      <vt:lpstr>세부전공 선택 방법</vt:lpstr>
      <vt:lpstr>세부전공 변경제도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컴퓨터정보공학부  세부전공 선택 설명회</dc:title>
  <dc:creator>Hwang</dc:creator>
  <cp:lastModifiedBy>신은경</cp:lastModifiedBy>
  <cp:revision>55</cp:revision>
  <dcterms:created xsi:type="dcterms:W3CDTF">2019-10-28T03:45:30Z</dcterms:created>
  <dcterms:modified xsi:type="dcterms:W3CDTF">2023-10-25T05:47:37Z</dcterms:modified>
</cp:coreProperties>
</file>