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package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311" r:id="rId6"/>
    <p:sldId id="302" r:id="rId7"/>
    <p:sldId id="304" r:id="rId8"/>
    <p:sldId id="305" r:id="rId9"/>
    <p:sldId id="317" r:id="rId10"/>
    <p:sldId id="314" r:id="rId11"/>
    <p:sldId id="315" r:id="rId12"/>
    <p:sldId id="313" r:id="rId13"/>
    <p:sldId id="262" r:id="rId14"/>
    <p:sldId id="263" r:id="rId15"/>
    <p:sldId id="270" r:id="rId16"/>
    <p:sldId id="320" r:id="rId17"/>
    <p:sldId id="318" r:id="rId18"/>
    <p:sldId id="264" r:id="rId19"/>
    <p:sldId id="319" r:id="rId20"/>
    <p:sldId id="273" r:id="rId21"/>
    <p:sldId id="316" r:id="rId22"/>
    <p:sldId id="274" r:id="rId23"/>
    <p:sldId id="265" r:id="rId24"/>
    <p:sldId id="309" r:id="rId25"/>
    <p:sldId id="260" r:id="rId26"/>
  </p:sldIdLst>
  <p:sldSz cx="9904413" cy="6858000"/>
  <p:notesSz cx="6889750" cy="10018713"/>
  <p:embeddedFontLst>
    <p:embeddedFont>
      <p:font typeface="HY견명조" panose="02030600000101010101" pitchFamily="18" charset="-127"/>
      <p:regular r:id="rId29"/>
    </p:embeddedFont>
    <p:embeddedFont>
      <p:font typeface="KoPub돋움체 Light" panose="00000300000000000000" pitchFamily="2" charset="-127"/>
      <p:regular r:id="rId30"/>
    </p:embeddedFont>
    <p:embeddedFont>
      <p:font typeface="KoPub돋움체 Medium" panose="02020603020101020101" pitchFamily="18" charset="-127"/>
      <p:regular r:id="rId31"/>
    </p:embeddedFont>
    <p:embeddedFont>
      <p:font typeface="나눔바른고딕" panose="020B0600000101010101" charset="-127"/>
      <p:regular r:id="rId32"/>
      <p:bold r:id="rId33"/>
    </p:embeddedFont>
    <p:embeddedFont>
      <p:font typeface="뫼비우스 Regular" panose="02000700060000000000" pitchFamily="2" charset="-127"/>
      <p:regular r:id="rId34"/>
    </p:embeddedFont>
    <p:embeddedFont>
      <p:font typeface="KoPub바탕체 Bold" panose="02020603020101020101" pitchFamily="18" charset="-127"/>
      <p:regular r:id="rId35"/>
      <p:bold r:id="rId36"/>
    </p:embeddedFont>
    <p:embeddedFont>
      <p:font typeface="산돌고딕B" panose="020B0600000101010101" charset="-127"/>
      <p:regular r:id="rId37"/>
    </p:embeddedFont>
    <p:embeddedFont>
      <p:font typeface="나눔고딕" panose="020D0604000000000000" pitchFamily="50" charset="-127"/>
      <p:regular r:id="rId38"/>
      <p:bold r:id="rId39"/>
    </p:embeddedFont>
    <p:embeddedFont>
      <p:font typeface="KoPub돋움체 Bold" panose="02020603020101020101" pitchFamily="18" charset="-127"/>
      <p:regular r:id="rId40"/>
    </p:embeddedFont>
    <p:embeddedFont>
      <p:font typeface="나눔스퀘어 ExtraBold" panose="020B0600000101010101" pitchFamily="50" charset="-127"/>
      <p:bold r:id="rId41"/>
    </p:embeddedFont>
    <p:embeddedFont>
      <p:font typeface="맑은 고딕" panose="020B0503020000020004" pitchFamily="50" charset="-127"/>
      <p:regular r:id="rId42"/>
      <p:bold r:id="rId43"/>
    </p:embeddedFont>
    <p:embeddedFont>
      <p:font typeface="뫼비우스 Bold" panose="02000500000000000000" pitchFamily="2" charset="-127"/>
      <p:regular r:id="rId4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73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413" initials="1" lastIdx="1" clrIdx="0">
    <p:extLst>
      <p:ext uri="{19B8F6BF-5375-455C-9EA6-DF929625EA0E}">
        <p15:presenceInfo xmlns:p15="http://schemas.microsoft.com/office/powerpoint/2012/main" userId="1241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A4"/>
    <a:srgbClr val="FFFFFF"/>
    <a:srgbClr val="00944D"/>
    <a:srgbClr val="019F84"/>
    <a:srgbClr val="1891BA"/>
    <a:srgbClr val="0070C0"/>
    <a:srgbClr val="E57649"/>
    <a:srgbClr val="8EBA61"/>
    <a:srgbClr val="133F7B"/>
    <a:srgbClr val="18B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5551" autoAdjust="0"/>
    <p:restoredTop sz="93765" autoAdjust="0"/>
  </p:normalViewPr>
  <p:slideViewPr>
    <p:cSldViewPr>
      <p:cViewPr varScale="1">
        <p:scale>
          <a:sx n="98" d="100"/>
          <a:sy n="98" d="100"/>
        </p:scale>
        <p:origin x="366" y="78"/>
      </p:cViewPr>
      <p:guideLst>
        <p:guide orient="horz" pos="3873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4002" y="-108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연도별 매출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매출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2010년</c:v>
                </c:pt>
                <c:pt idx="1">
                  <c:v>2011년~</c:v>
                </c:pt>
                <c:pt idx="2">
                  <c:v>2018년</c:v>
                </c:pt>
                <c:pt idx="3">
                  <c:v>2019년</c:v>
                </c:pt>
                <c:pt idx="4">
                  <c:v>2020년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262</c:v>
                </c:pt>
                <c:pt idx="1">
                  <c:v>146</c:v>
                </c:pt>
                <c:pt idx="2">
                  <c:v>31.1</c:v>
                </c:pt>
                <c:pt idx="3">
                  <c:v>52.8</c:v>
                </c:pt>
                <c:pt idx="4">
                  <c:v>62.8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6A-4EA6-87B8-56AFD3DC3F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36124112"/>
        <c:axId val="936128272"/>
      </c:lineChart>
      <c:catAx>
        <c:axId val="93612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936128272"/>
        <c:crosses val="autoZero"/>
        <c:auto val="1"/>
        <c:lblAlgn val="ctr"/>
        <c:lblOffset val="100"/>
        <c:noMultiLvlLbl val="0"/>
      </c:catAx>
      <c:valAx>
        <c:axId val="936128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3612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bg2">
          <a:lumMod val="50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6309" cy="500936"/>
          </a:xfrm>
          <a:prstGeom prst="rect">
            <a:avLst/>
          </a:prstGeom>
        </p:spPr>
        <p:txBody>
          <a:bodyPr vert="horz" lIns="92729" tIns="46365" rIns="92729" bIns="4636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01832" y="1"/>
            <a:ext cx="2986309" cy="500936"/>
          </a:xfrm>
          <a:prstGeom prst="rect">
            <a:avLst/>
          </a:prstGeom>
        </p:spPr>
        <p:txBody>
          <a:bodyPr vert="horz" lIns="92729" tIns="46365" rIns="92729" bIns="46365" rtlCol="0"/>
          <a:lstStyle>
            <a:lvl1pPr algn="r">
              <a:defRPr sz="1200"/>
            </a:lvl1pPr>
          </a:lstStyle>
          <a:p>
            <a:fld id="{EDD6C398-368F-4F74-BE4D-7C240E0CC7E1}" type="datetimeFigureOut">
              <a:rPr lang="ko-KR" altLang="en-US" smtClean="0"/>
              <a:pPr/>
              <a:t>2021-11-25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516167"/>
            <a:ext cx="2986309" cy="500936"/>
          </a:xfrm>
          <a:prstGeom prst="rect">
            <a:avLst/>
          </a:prstGeom>
        </p:spPr>
        <p:txBody>
          <a:bodyPr vert="horz" lIns="92729" tIns="46365" rIns="92729" bIns="4636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01832" y="9516167"/>
            <a:ext cx="2986309" cy="500936"/>
          </a:xfrm>
          <a:prstGeom prst="rect">
            <a:avLst/>
          </a:prstGeom>
        </p:spPr>
        <p:txBody>
          <a:bodyPr vert="horz" lIns="92729" tIns="46365" rIns="92729" bIns="46365" rtlCol="0" anchor="b"/>
          <a:lstStyle>
            <a:lvl1pPr algn="r">
              <a:defRPr sz="1200"/>
            </a:lvl1pPr>
          </a:lstStyle>
          <a:p>
            <a:fld id="{43551AFF-35A0-4670-AAE7-0A1B05CE2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3503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6309" cy="500936"/>
          </a:xfrm>
          <a:prstGeom prst="rect">
            <a:avLst/>
          </a:prstGeom>
        </p:spPr>
        <p:txBody>
          <a:bodyPr vert="horz" lIns="92729" tIns="46365" rIns="92729" bIns="4636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1832" y="1"/>
            <a:ext cx="2986309" cy="500936"/>
          </a:xfrm>
          <a:prstGeom prst="rect">
            <a:avLst/>
          </a:prstGeom>
        </p:spPr>
        <p:txBody>
          <a:bodyPr vert="horz" lIns="92729" tIns="46365" rIns="92729" bIns="46365" rtlCol="0"/>
          <a:lstStyle>
            <a:lvl1pPr algn="r">
              <a:defRPr sz="1200"/>
            </a:lvl1pPr>
          </a:lstStyle>
          <a:p>
            <a:fld id="{CF54DCC9-64F5-41FA-917B-F867DBBFCCC0}" type="datetimeFigureOut">
              <a:rPr lang="ko-KR" altLang="en-US" smtClean="0"/>
              <a:pPr/>
              <a:t>2021-11-25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752475"/>
            <a:ext cx="5422900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29" tIns="46365" rIns="92729" bIns="4636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654" y="4759695"/>
            <a:ext cx="5512444" cy="4508420"/>
          </a:xfrm>
          <a:prstGeom prst="rect">
            <a:avLst/>
          </a:prstGeom>
        </p:spPr>
        <p:txBody>
          <a:bodyPr vert="horz" lIns="92729" tIns="46365" rIns="92729" bIns="46365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16167"/>
            <a:ext cx="2986309" cy="500936"/>
          </a:xfrm>
          <a:prstGeom prst="rect">
            <a:avLst/>
          </a:prstGeom>
        </p:spPr>
        <p:txBody>
          <a:bodyPr vert="horz" lIns="92729" tIns="46365" rIns="92729" bIns="4636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1832" y="9516167"/>
            <a:ext cx="2986309" cy="500936"/>
          </a:xfrm>
          <a:prstGeom prst="rect">
            <a:avLst/>
          </a:prstGeom>
        </p:spPr>
        <p:txBody>
          <a:bodyPr vert="horz" lIns="92729" tIns="46365" rIns="92729" bIns="46365" rtlCol="0" anchor="b"/>
          <a:lstStyle>
            <a:lvl1pPr algn="r">
              <a:defRPr sz="1200"/>
            </a:lvl1pPr>
          </a:lstStyle>
          <a:p>
            <a:fld id="{B354F5A9-23A3-4EC1-82E0-951D454584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897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지노시스템은</a:t>
            </a:r>
            <a:r>
              <a:rPr lang="ko-KR" altLang="en-US" dirty="0"/>
              <a:t> 한마디로 작지만 강한 </a:t>
            </a:r>
            <a:r>
              <a:rPr lang="en-US" altLang="ko-KR" dirty="0"/>
              <a:t>GIS </a:t>
            </a:r>
            <a:r>
              <a:rPr lang="ko-KR" altLang="en-US" dirty="0"/>
              <a:t>솔루션 보유 기업이라고 말씀드릴 수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그럼</a:t>
            </a:r>
            <a:r>
              <a:rPr lang="en-US" altLang="ko-KR" dirty="0"/>
              <a:t>, </a:t>
            </a:r>
            <a:r>
              <a:rPr lang="ko-KR" altLang="en-US" dirty="0"/>
              <a:t>왜 </a:t>
            </a:r>
            <a:r>
              <a:rPr lang="ko-KR" altLang="en-US" dirty="0" err="1"/>
              <a:t>작은지</a:t>
            </a:r>
            <a:r>
              <a:rPr lang="en-US" altLang="ko-KR" dirty="0"/>
              <a:t>.. </a:t>
            </a:r>
            <a:r>
              <a:rPr lang="ko-KR" altLang="en-US" dirty="0"/>
              <a:t>그리고 왜 </a:t>
            </a:r>
            <a:r>
              <a:rPr lang="ko-KR" altLang="en-US" dirty="0" err="1"/>
              <a:t>강한지</a:t>
            </a:r>
            <a:r>
              <a:rPr lang="ko-KR" altLang="en-US" dirty="0"/>
              <a:t> 계속 설명 드리도록 하겠습니다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8640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GIS </a:t>
            </a:r>
            <a:r>
              <a:rPr lang="ko-KR" altLang="en-US" dirty="0"/>
              <a:t>주요 제품군은 </a:t>
            </a:r>
            <a:r>
              <a:rPr lang="en-US" altLang="ko-KR" dirty="0" err="1"/>
              <a:t>GeoGate</a:t>
            </a:r>
            <a:r>
              <a:rPr lang="en-US" altLang="ko-KR" dirty="0"/>
              <a:t> </a:t>
            </a:r>
            <a:r>
              <a:rPr lang="ko-KR" altLang="en-US" dirty="0"/>
              <a:t>를 중심으로 </a:t>
            </a:r>
            <a:r>
              <a:rPr lang="en-US" altLang="ko-KR" dirty="0" err="1"/>
              <a:t>GeoTerra</a:t>
            </a:r>
            <a:r>
              <a:rPr lang="en-US" altLang="ko-KR" dirty="0"/>
              <a:t>, </a:t>
            </a:r>
            <a:r>
              <a:rPr lang="en-US" altLang="ko-KR" dirty="0" err="1"/>
              <a:t>GeoRender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 err="1"/>
              <a:t>GeoField</a:t>
            </a:r>
            <a:r>
              <a:rPr lang="ko-KR" altLang="en-US" dirty="0"/>
              <a:t>가 있으며 이외에도 </a:t>
            </a:r>
            <a:r>
              <a:rPr lang="en-US" altLang="ko-KR" dirty="0"/>
              <a:t>U-Solver </a:t>
            </a:r>
            <a:r>
              <a:rPr lang="ko-KR" altLang="en-US" dirty="0"/>
              <a:t>등이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 err="1"/>
              <a:t>국가공간정보통합체계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ko-KR" altLang="en-US" dirty="0"/>
              <a:t>지하시설물통합체계</a:t>
            </a:r>
            <a:r>
              <a:rPr lang="en-US" altLang="ko-KR" dirty="0"/>
              <a:t>, </a:t>
            </a:r>
            <a:r>
              <a:rPr lang="ko-KR" altLang="en-US" dirty="0" err="1"/>
              <a:t>행정공간정보통합체계</a:t>
            </a:r>
            <a:r>
              <a:rPr lang="en-US" altLang="ko-KR" dirty="0"/>
              <a:t>, </a:t>
            </a:r>
            <a:r>
              <a:rPr lang="ko-KR" altLang="en-US" dirty="0"/>
              <a:t>도시계획정보체계 관련하여 </a:t>
            </a:r>
            <a:r>
              <a:rPr lang="en-US" altLang="ko-KR" dirty="0"/>
              <a:t>SW </a:t>
            </a:r>
            <a:r>
              <a:rPr lang="ko-KR" altLang="en-US" dirty="0"/>
              <a:t>판매를 하고 있으며</a:t>
            </a:r>
            <a:r>
              <a:rPr lang="en-US" altLang="ko-KR" dirty="0"/>
              <a:t>, </a:t>
            </a:r>
          </a:p>
          <a:p>
            <a:r>
              <a:rPr lang="ko-KR" altLang="en-US" dirty="0"/>
              <a:t>산림청</a:t>
            </a:r>
            <a:r>
              <a:rPr lang="en-US" altLang="ko-KR" dirty="0"/>
              <a:t>, </a:t>
            </a:r>
            <a:r>
              <a:rPr lang="ko-KR" altLang="en-US" dirty="0" err="1"/>
              <a:t>소방청</a:t>
            </a:r>
            <a:r>
              <a:rPr lang="ko-KR" altLang="en-US" dirty="0"/>
              <a:t> 등에 주로 시스템 개발을 해주고 있습니다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9824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지속적인 특허 출원으로 그 기술력을 업데이트하고 있습니다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3127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여러분들이 직업선택을 하는 여러가지 목적이 있지만</a:t>
            </a:r>
            <a:r>
              <a:rPr lang="en-US" altLang="ko-KR" dirty="0"/>
              <a:t>, </a:t>
            </a:r>
            <a:r>
              <a:rPr lang="ko-KR" altLang="en-US" dirty="0"/>
              <a:t>제일 중요하게 생각하는 건 연봉일 것입니다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연봉이 다는 아닙니다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함께 하는 사람들과 즐겁게 자아실현을 하며</a:t>
            </a:r>
            <a:r>
              <a:rPr lang="en-US" altLang="ko-KR" dirty="0"/>
              <a:t> </a:t>
            </a:r>
            <a:r>
              <a:rPr lang="ko-KR" altLang="en-US" dirty="0"/>
              <a:t>행복하게 사는 것도 중요한 목적입니다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오래 다닐 수 있는 회사</a:t>
            </a:r>
            <a:r>
              <a:rPr lang="en-US" altLang="ko-KR" dirty="0"/>
              <a:t>, </a:t>
            </a:r>
            <a:r>
              <a:rPr lang="ko-KR" altLang="en-US" dirty="0"/>
              <a:t>사람들과 화목하게 스트레스를 덜 받고 다니는 회사</a:t>
            </a:r>
            <a:r>
              <a:rPr lang="en-US" altLang="ko-KR" dirty="0"/>
              <a:t>!</a:t>
            </a:r>
          </a:p>
          <a:p>
            <a:endParaRPr lang="en-US" altLang="ko-KR" dirty="0"/>
          </a:p>
          <a:p>
            <a:r>
              <a:rPr lang="ko-KR" altLang="en-US" dirty="0"/>
              <a:t>자아 실현을 위한 자기 시간을 가질 수 있는 회사 그것이 바로 </a:t>
            </a:r>
            <a:r>
              <a:rPr lang="ko-KR" altLang="en-US" dirty="0" err="1"/>
              <a:t>지노시스템입니다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9810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4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🏗 경영 방침 </a:t>
            </a:r>
            <a:r>
              <a:rPr lang="en-US" altLang="ko-KR" sz="14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sz="14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행복을 주는 </a:t>
            </a:r>
            <a:r>
              <a:rPr lang="ko-KR" altLang="en-US" sz="14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지노시스템</a:t>
            </a:r>
            <a:endParaRPr lang="ko-KR" altLang="en-US" sz="14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endParaRPr lang="ko-KR" altLang="en-US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**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소통과 세대공감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의사 소통과 세대공감 노력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자세히 설명하고 정확히 지시하고 중간 피드백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코칭 기능 강화와 긍정적 동기 부여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**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워라벨을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위한 지원**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재직자 채용 공제 점진적 확대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업무시간내 업무 종결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야근은 필요시 결재 받고 진행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의무적 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연월차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사용 평가 반영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소그룹 회식 문화활동비</a:t>
            </a:r>
          </a:p>
          <a:p>
            <a:endParaRPr lang="ko-KR" altLang="en-US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ko-KR" altLang="en-US" sz="14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🎨 우리는 이렇게 일해요</a:t>
            </a:r>
          </a:p>
          <a:p>
            <a:endParaRPr lang="ko-KR" altLang="en-US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**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정확하게 일해요**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열심히 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많이가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아닌 정확한 업무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자신의 가치를 높이는 프로의식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서류와 코드는 한번 더 검사하고 테스트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**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적극적으로 참여해요**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회사일에 적극적 관심과 참여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회사 결정사항에 대한 적극적 지원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소셜 미디어에 도움말 콘텐츠 공유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**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긍정적으로 소통해요**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긍정적으로 생각해요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우리는 통보가 아니라 소통을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차이와 위계가 아닌 배려를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질책이 아닌 한마디 칭찬해요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팀간 소통하여 공조해요</a:t>
            </a: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4765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##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더 몰입하고 성장할 수 있도록 지원하고 있어요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</a:t>
            </a:r>
          </a:p>
          <a:p>
            <a:endParaRPr lang="en-US" altLang="ko-KR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1.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개인의 판단 존중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일하기 좋은 시간과 공간은 사람마다 달라요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최적의 업무 시간과 공간을 스스로 선택할 수 있을 때 무엇이든 해낼 수 있다고 생각해요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/>
            </a:r>
            <a:b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</a:b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2.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몰입을 위한 환경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몰입 저해요소를 제거하는 것이 중요해요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점심시간 자율 시간 보장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주변에 다양한 맛집 존재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/>
            </a:r>
            <a:b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</a:br>
            <a:endParaRPr lang="ko-KR" altLang="en-US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3.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개인의 성장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 뛰어난 동료와 함께 성장해요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뛰어난 사람들과 함께하면 어떤 문제든 해결할 수 있어요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지노시스템은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구성원과 함께 성장하기 때문에 성장을 위한 지원은 아끼지 않아요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   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세미나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스터디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교육비 지원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도서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논문 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구매비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지원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문화 활동 지원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/>
            </a:r>
            <a:b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</a:br>
            <a:endParaRPr lang="ko-KR" altLang="en-US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4.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건강 그리고 행복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행복한 사람이 더 몰입할 수 있어요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건강 없이 행복할 수 있을까요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? 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지노시스템은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건강하고 일에서 행복을 느끼는 사람들이 모인 곳이에요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종합 건강검진 지원</a:t>
            </a: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경조사비 지원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8673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**</a:t>
            </a:r>
            <a:r>
              <a:rPr lang="ko-KR" altLang="en-US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이런 일을 해요**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GEOGATE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를 업그레이드해요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고객사에 맞게 솔루션을 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커스터마이징해요</a:t>
            </a:r>
            <a:endParaRPr lang="ko-KR" altLang="en-US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기존에 납품한 솔루션을 운영지원해요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제안서를 작성해요</a:t>
            </a:r>
          </a:p>
          <a:p>
            <a:endParaRPr lang="ko-KR" altLang="en-US" b="1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**</a:t>
            </a:r>
            <a:r>
              <a:rPr lang="ko-KR" altLang="en-US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이런 분을 찾고 있어요**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GIS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관련 교육기관 출신 우대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</a:t>
            </a:r>
            <a:r>
              <a:rPr lang="en-US" altLang="ko-KR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jquery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HTML5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기반 웹 인터페이스 및 </a:t>
            </a:r>
            <a:r>
              <a:rPr lang="en-US" altLang="ko-KR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javascript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기반 개발 경험자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전자정부 프레임워크 및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Spring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프레임워크 개발 경험자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Java, JSP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프로그래밍 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가능자</a:t>
            </a:r>
            <a:endParaRPr lang="ko-KR" altLang="en-US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Oracle, MSSQL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활용 경험 보유</a:t>
            </a:r>
          </a:p>
          <a:p>
            <a:endParaRPr lang="ko-KR" altLang="en-US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**</a:t>
            </a:r>
            <a:r>
              <a:rPr lang="ko-KR" altLang="en-US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이런 분이면 더 좋아요</a:t>
            </a:r>
            <a:r>
              <a:rPr lang="en-US" altLang="ko-KR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!**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공간정보에 관심이 많고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지구를 사랑하는 분이면 좋아요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새로운 기술에 관심이 많고 자기 개발을 위해 노력하시는 분이면 좋아요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자기주도성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적극적인 커뮤니케이션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빠른 실행력이 있다면 좋아요</a:t>
            </a:r>
          </a:p>
          <a:p>
            <a:endParaRPr lang="ko-KR" altLang="en-US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**</a:t>
            </a:r>
            <a:r>
              <a:rPr lang="ko-KR" altLang="en-US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참고해 주세요**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정규직 채용의 경우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3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개월의 수습기간이 있어요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평가 결과에 따라 수습 기간이 연장되거나 채용이 취소될 수 있어요 </a:t>
            </a:r>
          </a:p>
          <a:p>
            <a:endParaRPr lang="ko-KR" altLang="en-US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**</a:t>
            </a:r>
            <a:r>
              <a:rPr lang="ko-KR" altLang="en-US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이렇게 합류해요**</a:t>
            </a:r>
          </a:p>
          <a:p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• 1.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서류 전형 →  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2.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직무 및 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컬쳐핏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면접  →  </a:t>
            </a:r>
            <a:r>
              <a:rPr lang="en-US" altLang="ko-KR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3. 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최종 합격</a:t>
            </a: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9475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지노시스템은</a:t>
            </a:r>
            <a:r>
              <a:rPr lang="ko-KR" altLang="en-US" dirty="0"/>
              <a:t> 여러분의 이야기를 들을 준비가 되어 있습니다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10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지노시스템은</a:t>
            </a:r>
            <a:r>
              <a:rPr lang="ko-KR" altLang="en-US" dirty="0"/>
              <a:t> </a:t>
            </a:r>
            <a:r>
              <a:rPr lang="en-US" altLang="ko-KR" dirty="0"/>
              <a:t>1987</a:t>
            </a:r>
            <a:r>
              <a:rPr lang="ko-KR" altLang="en-US" dirty="0"/>
              <a:t>년에 설립되었고</a:t>
            </a:r>
            <a:r>
              <a:rPr lang="en-US" altLang="ko-KR" dirty="0"/>
              <a:t>, 1999</a:t>
            </a:r>
            <a:r>
              <a:rPr lang="ko-KR" altLang="en-US" dirty="0"/>
              <a:t>년에 </a:t>
            </a:r>
            <a:r>
              <a:rPr lang="en-US" altLang="ko-KR" dirty="0"/>
              <a:t>GIS </a:t>
            </a:r>
            <a:r>
              <a:rPr lang="ko-KR" altLang="en-US" dirty="0"/>
              <a:t>분야를 개척했습니다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1999</a:t>
            </a:r>
            <a:r>
              <a:rPr lang="ko-KR" altLang="en-US" dirty="0"/>
              <a:t>년에 </a:t>
            </a:r>
            <a:r>
              <a:rPr lang="en-US" altLang="ko-KR" dirty="0"/>
              <a:t>LG CNS</a:t>
            </a:r>
            <a:r>
              <a:rPr lang="ko-KR" altLang="en-US" dirty="0"/>
              <a:t>의 </a:t>
            </a:r>
            <a:r>
              <a:rPr lang="en-US" altLang="ko-KR" dirty="0"/>
              <a:t>GIS </a:t>
            </a:r>
            <a:r>
              <a:rPr lang="ko-KR" altLang="en-US" dirty="0"/>
              <a:t>분야 사내벤처팀이 합류하게 </a:t>
            </a:r>
            <a:r>
              <a:rPr lang="ko-KR" altLang="en-US" dirty="0" err="1"/>
              <a:t>되어습니다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현재 인원은 </a:t>
            </a:r>
            <a:r>
              <a:rPr lang="en-US" altLang="ko-KR" dirty="0"/>
              <a:t>60</a:t>
            </a:r>
            <a:r>
              <a:rPr lang="ko-KR" altLang="en-US" dirty="0"/>
              <a:t>명 정도 됩니다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endParaRPr lang="en-US" altLang="ko-KR" dirty="0"/>
          </a:p>
          <a:p>
            <a:r>
              <a:rPr lang="ko-KR" altLang="en-US" dirty="0"/>
              <a:t>주요 비즈니스 영역은 </a:t>
            </a:r>
            <a:r>
              <a:rPr lang="en-US" altLang="ko-KR" dirty="0"/>
              <a:t>GIS </a:t>
            </a:r>
            <a:r>
              <a:rPr lang="ko-KR" altLang="en-US" dirty="0"/>
              <a:t>엔진 솔루션 공급 그리고</a:t>
            </a:r>
            <a:r>
              <a:rPr lang="en-US" altLang="ko-KR" dirty="0"/>
              <a:t>, SI </a:t>
            </a:r>
            <a:r>
              <a:rPr lang="ko-KR" altLang="en-US" dirty="0"/>
              <a:t>사업</a:t>
            </a:r>
            <a:r>
              <a:rPr lang="en-US" altLang="ko-KR" dirty="0"/>
              <a:t>, </a:t>
            </a:r>
            <a:r>
              <a:rPr lang="ko-KR" altLang="en-US" dirty="0"/>
              <a:t>시스템 운영지원</a:t>
            </a:r>
            <a:r>
              <a:rPr lang="en-US" altLang="ko-KR" dirty="0"/>
              <a:t>, DB </a:t>
            </a:r>
            <a:r>
              <a:rPr lang="ko-KR" altLang="en-US" dirty="0"/>
              <a:t>클리닝 분야입니다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21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지노시스템은</a:t>
            </a:r>
            <a:r>
              <a:rPr lang="ko-KR" altLang="en-US" dirty="0"/>
              <a:t> 영등포구청역과 </a:t>
            </a:r>
            <a:r>
              <a:rPr lang="ko-KR" altLang="en-US" dirty="0" err="1"/>
              <a:t>문래역</a:t>
            </a:r>
            <a:r>
              <a:rPr lang="ko-KR" altLang="en-US" dirty="0"/>
              <a:t> 사이에 위치하고 있으며</a:t>
            </a:r>
            <a:r>
              <a:rPr lang="en-US" altLang="ko-KR" dirty="0"/>
              <a:t>, </a:t>
            </a:r>
            <a:r>
              <a:rPr lang="ko-KR" altLang="en-US" dirty="0"/>
              <a:t>주변에 맛집이 많습니다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회사 옥상에서 바람도 쐬실 수 있고</a:t>
            </a:r>
            <a:r>
              <a:rPr lang="en-US" altLang="ko-KR" dirty="0"/>
              <a:t>, </a:t>
            </a:r>
            <a:r>
              <a:rPr lang="ko-KR" altLang="en-US" dirty="0"/>
              <a:t>근처 공원에서 잠시 휴식하셔도 됩니다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교통편과 주변환경은 좋은 편입니다</a:t>
            </a:r>
            <a:r>
              <a:rPr lang="en-US" altLang="ko-KR" dirty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872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잠시 현황에서도 말씀드렸듯이 </a:t>
            </a:r>
            <a:r>
              <a:rPr lang="ko-KR" altLang="en-US" dirty="0" err="1"/>
              <a:t>지노시스템은</a:t>
            </a:r>
            <a:r>
              <a:rPr lang="ko-KR" altLang="en-US" dirty="0"/>
              <a:t> 이제 </a:t>
            </a:r>
            <a:r>
              <a:rPr lang="en-US" altLang="ko-KR" dirty="0"/>
              <a:t>22</a:t>
            </a:r>
            <a:r>
              <a:rPr lang="ko-KR" altLang="en-US" dirty="0" err="1"/>
              <a:t>살된</a:t>
            </a:r>
            <a:r>
              <a:rPr lang="ko-KR" altLang="en-US" dirty="0"/>
              <a:t> 청년 기업입니다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주요 사업 영역은 </a:t>
            </a:r>
            <a:r>
              <a:rPr lang="en-US" altLang="ko-KR" dirty="0"/>
              <a:t>GIS </a:t>
            </a:r>
            <a:r>
              <a:rPr lang="ko-KR" altLang="en-US" dirty="0"/>
              <a:t>솔루션 공급</a:t>
            </a:r>
            <a:r>
              <a:rPr lang="en-US" altLang="ko-KR" dirty="0"/>
              <a:t>, </a:t>
            </a:r>
            <a:r>
              <a:rPr lang="ko-KR" altLang="en-US" dirty="0"/>
              <a:t>재난관리 통합서비스</a:t>
            </a:r>
            <a:r>
              <a:rPr lang="en-US" altLang="ko-KR" dirty="0"/>
              <a:t>, </a:t>
            </a:r>
            <a:r>
              <a:rPr lang="ko-KR" altLang="en-US" dirty="0"/>
              <a:t>도시기반 시설물관리</a:t>
            </a:r>
            <a:r>
              <a:rPr lang="en-US" altLang="ko-KR" dirty="0"/>
              <a:t>, </a:t>
            </a:r>
            <a:r>
              <a:rPr lang="ko-KR" altLang="en-US" dirty="0"/>
              <a:t>도시계획관리</a:t>
            </a:r>
            <a:r>
              <a:rPr lang="en-US" altLang="ko-KR" dirty="0"/>
              <a:t>, </a:t>
            </a:r>
            <a:r>
              <a:rPr lang="ko-KR" altLang="en-US" dirty="0"/>
              <a:t>모바일 </a:t>
            </a:r>
            <a:r>
              <a:rPr lang="en-US" altLang="ko-KR" dirty="0"/>
              <a:t>GIS, GIS DB </a:t>
            </a:r>
            <a:r>
              <a:rPr lang="ko-KR" altLang="en-US" dirty="0"/>
              <a:t>구축</a:t>
            </a:r>
            <a:r>
              <a:rPr lang="en-US" altLang="ko-KR" dirty="0"/>
              <a:t>, </a:t>
            </a:r>
            <a:r>
              <a:rPr lang="ko-KR" altLang="en-US" dirty="0"/>
              <a:t>행정지도 정보서비스</a:t>
            </a:r>
            <a:r>
              <a:rPr lang="en-US" altLang="ko-KR" dirty="0"/>
              <a:t>, </a:t>
            </a:r>
            <a:r>
              <a:rPr lang="ko-KR" altLang="en-US" dirty="0"/>
              <a:t>지도기반 </a:t>
            </a:r>
            <a:r>
              <a:rPr lang="en-US" altLang="ko-KR" dirty="0"/>
              <a:t>IoT </a:t>
            </a:r>
            <a:r>
              <a:rPr lang="ko-KR" altLang="en-US" dirty="0" err="1"/>
              <a:t>정보관리등이며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ko-KR" altLang="en-US" dirty="0"/>
              <a:t>향후 </a:t>
            </a:r>
            <a:r>
              <a:rPr lang="en-US" altLang="ko-KR" dirty="0"/>
              <a:t>AI </a:t>
            </a:r>
            <a:r>
              <a:rPr lang="ko-KR" altLang="en-US" dirty="0"/>
              <a:t>분야에도 진출할 계획입니다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아마 공간정보 아카데미에서 여러분들이 배운 분야가 잘 활용되지 않을까</a:t>
            </a:r>
            <a:r>
              <a:rPr lang="en-US" altLang="ko-KR" dirty="0"/>
              <a:t>? </a:t>
            </a:r>
            <a:r>
              <a:rPr lang="ko-KR" altLang="en-US" dirty="0"/>
              <a:t>생각됩니다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레퍼런스는 다음과 같습니다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6185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7293">
              <a:defRPr/>
            </a:pPr>
            <a:r>
              <a:rPr lang="ko-KR" altLang="en-US" dirty="0"/>
              <a:t>또한 최근에 </a:t>
            </a:r>
            <a:r>
              <a:rPr lang="en-US" altLang="ko-KR" dirty="0"/>
              <a:t>119</a:t>
            </a:r>
            <a:r>
              <a:rPr lang="ko-KR" altLang="en-US" dirty="0"/>
              <a:t>통합상황관리시스템 기능고도화를 수주하여 현재 프로젝트 진행 중입니다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867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7293">
              <a:defRPr/>
            </a:pPr>
            <a:r>
              <a:rPr lang="ko-KR" altLang="en-US" dirty="0"/>
              <a:t>서울특별시를 중심으로 많은 지자체 및 산하 기관에 </a:t>
            </a:r>
            <a:r>
              <a:rPr lang="en-US" altLang="ko-KR" dirty="0"/>
              <a:t>GIS </a:t>
            </a:r>
            <a:r>
              <a:rPr lang="ko-KR" altLang="en-US" dirty="0"/>
              <a:t>솔루션 공급 </a:t>
            </a:r>
            <a:r>
              <a:rPr lang="ko-KR" altLang="en-US" dirty="0" err="1"/>
              <a:t>시스탬</a:t>
            </a:r>
            <a:r>
              <a:rPr lang="ko-KR" altLang="en-US" dirty="0"/>
              <a:t> 개발을 하였습니다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4113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지노시스템은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1999년 GIS 법인 설립을 시작으로, GIS 분야로만 한우물을 지켜온 기업입니다. </a:t>
            </a:r>
            <a:endParaRPr lang="en-US" altLang="ko-KR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4차산업혁명시대를 맞이하여, 공간정보산업은 스마트시티, 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디지털트윈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분야로 확대되고 있으며, </a:t>
            </a:r>
            <a:endParaRPr lang="en-US" altLang="ko-KR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우수한 기술력을 지닌 </a:t>
            </a:r>
            <a:r>
              <a:rPr lang="ko-KR" altLang="en-US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지노시스템은</a:t>
            </a:r>
            <a:r>
              <a:rPr lang="ko-KR" altLang="en-US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도약의 기회를 맞이하고 있습니다. </a:t>
            </a:r>
          </a:p>
          <a:p>
            <a:endParaRPr lang="ko-KR" altLang="en-US" sz="11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ko-KR" altLang="en-US" sz="1100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우리는 행복한 삶을 지향합니다.</a:t>
            </a:r>
          </a:p>
          <a:p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&gt; </a:t>
            </a:r>
            <a:r>
              <a:rPr lang="ko-KR" altLang="en-US" sz="11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We</a:t>
            </a:r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1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Strive</a:t>
            </a:r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1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for</a:t>
            </a:r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1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Happiness</a:t>
            </a:r>
            <a:endParaRPr lang="ko-KR" altLang="en-US" sz="11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endParaRPr lang="ko-KR" altLang="en-US" sz="11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endParaRPr lang="ko-KR" altLang="en-US" sz="11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ko-KR" altLang="en-US" sz="1100" b="1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지노시스템은</a:t>
            </a:r>
            <a:r>
              <a:rPr lang="ko-KR" altLang="en-US" sz="1100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안정된 매출을 달성하고 있습니다. </a:t>
            </a:r>
          </a:p>
          <a:p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- 63억 매출 달성, 2020년 기준</a:t>
            </a:r>
          </a:p>
          <a:p>
            <a:endParaRPr lang="ko-KR" altLang="en-US" sz="11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/>
            </a:r>
            <a:br>
              <a:rPr lang="en-US" altLang="ko-KR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</a:br>
            <a:r>
              <a:rPr lang="ko-KR" altLang="en-US" sz="1100" b="1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지노시스템은</a:t>
            </a:r>
            <a:r>
              <a:rPr lang="ko-KR" altLang="en-US" sz="1100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성장하고 있습니다. </a:t>
            </a:r>
          </a:p>
          <a:p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sz="11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지노시스템은</a:t>
            </a:r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공간정보산업에 기반하여 신규사업으로 확장을 준비하고 있습니다.</a:t>
            </a:r>
          </a:p>
          <a:p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AI+X 분야 진출을 통하여, 공간정보와 인공지능을 결합한 사업을 준비중에 있습니다.</a:t>
            </a:r>
          </a:p>
          <a:p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새로운 트렌드인 메타버스의 핵심은 </a:t>
            </a:r>
            <a:r>
              <a:rPr lang="ko-KR" altLang="en-US" sz="1100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공간정보입니다</a:t>
            </a:r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. 2D 기반 디지털에서 3D 기반 공간정보 분야로 진출이 늘어나고 있습니다.</a:t>
            </a:r>
          </a:p>
          <a:p>
            <a:endParaRPr lang="ko-KR" altLang="en-US" sz="11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ko-KR" altLang="en-US" sz="1100" b="1" dirty="0" err="1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지노시스템은</a:t>
            </a:r>
            <a:r>
              <a:rPr lang="ko-KR" altLang="en-US" sz="1100" b="1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알고 있습니다. </a:t>
            </a:r>
          </a:p>
          <a:p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인재가 얼마나 중요한지 알고 있습니다.</a:t>
            </a:r>
          </a:p>
          <a:p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오래된 동료들이 있습니다. 그 분들은 사람에 대해 알고 있습니다.</a:t>
            </a:r>
          </a:p>
          <a:p>
            <a:pPr marL="173867" indent="-173867">
              <a:buFontTx/>
              <a:buChar char="-"/>
            </a:pPr>
            <a:r>
              <a:rPr lang="ko-KR" altLang="en-US" sz="1100" dirty="0"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함께하는 사람들과 오래 일하는 것이 행복한 삶이라는 것을 알고 있습니다.</a:t>
            </a:r>
            <a:endParaRPr lang="en-US" altLang="ko-KR" sz="11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3867" indent="-173867">
              <a:buFontTx/>
              <a:buChar char="-"/>
            </a:pPr>
            <a:endParaRPr lang="en-US" altLang="ko-KR" sz="11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endParaRPr lang="ko-KR" altLang="en-US" sz="1100" dirty="0"/>
          </a:p>
          <a:p>
            <a:endParaRPr lang="ko-KR" altLang="en-US" sz="1100" dirty="0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7891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지노시스템은</a:t>
            </a:r>
            <a:r>
              <a:rPr lang="ko-KR" altLang="en-US" dirty="0"/>
              <a:t> 국가공간정보체계 </a:t>
            </a:r>
            <a:r>
              <a:rPr lang="en-US" altLang="ko-KR" dirty="0"/>
              <a:t>GIS </a:t>
            </a:r>
            <a:r>
              <a:rPr lang="ko-KR" altLang="en-US" dirty="0"/>
              <a:t>솔루션 </a:t>
            </a:r>
            <a:r>
              <a:rPr lang="ko-KR" altLang="en-US" dirty="0" err="1"/>
              <a:t>강소기업입니다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2000</a:t>
            </a:r>
            <a:r>
              <a:rPr lang="ko-KR" altLang="en-US" dirty="0"/>
              <a:t>년대 급성장을 하여</a:t>
            </a:r>
            <a:r>
              <a:rPr lang="en-US" altLang="ko-KR" dirty="0"/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2010</a:t>
            </a:r>
            <a:r>
              <a:rPr lang="ko-KR" altLang="en-US" dirty="0"/>
              <a:t>년 직원 </a:t>
            </a:r>
            <a:r>
              <a:rPr lang="en-US" altLang="ko-KR" dirty="0"/>
              <a:t>220</a:t>
            </a:r>
            <a:r>
              <a:rPr lang="ko-KR" altLang="en-US" dirty="0"/>
              <a:t>명</a:t>
            </a:r>
            <a:r>
              <a:rPr lang="en-US" altLang="ko-KR" dirty="0"/>
              <a:t>, </a:t>
            </a:r>
            <a:r>
              <a:rPr lang="ko-KR" altLang="en-US" dirty="0"/>
              <a:t>매출 </a:t>
            </a:r>
            <a:r>
              <a:rPr lang="en-US" altLang="ko-KR" dirty="0"/>
              <a:t>262</a:t>
            </a:r>
            <a:r>
              <a:rPr lang="ko-KR" altLang="en-US" dirty="0"/>
              <a:t>억의 회사로 </a:t>
            </a:r>
            <a:r>
              <a:rPr lang="en-US" altLang="ko-KR" dirty="0"/>
              <a:t>2010</a:t>
            </a:r>
            <a:r>
              <a:rPr lang="ko-KR" altLang="en-US" dirty="0"/>
              <a:t>년 </a:t>
            </a:r>
            <a:r>
              <a:rPr lang="en-US" altLang="ko-KR" dirty="0"/>
              <a:t>9</a:t>
            </a:r>
            <a:r>
              <a:rPr lang="ko-KR" altLang="en-US" dirty="0"/>
              <a:t>월 상장까지 했던 회사입니다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외형을 추구했던 시간도 잠시 </a:t>
            </a:r>
            <a:r>
              <a:rPr lang="en-US" altLang="ko-KR" dirty="0"/>
              <a:t>2011</a:t>
            </a:r>
            <a:r>
              <a:rPr lang="ko-KR" altLang="en-US" dirty="0"/>
              <a:t>년 상장폐지의 아픔을 겪고 우리는 다시 생각했습니다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err="1"/>
              <a:t>내실있는</a:t>
            </a:r>
            <a:r>
              <a:rPr lang="ko-KR" altLang="en-US" dirty="0"/>
              <a:t> 경영으로 </a:t>
            </a:r>
            <a:r>
              <a:rPr lang="ko-KR" altLang="en-US" dirty="0" err="1"/>
              <a:t>실속있는</a:t>
            </a:r>
            <a:r>
              <a:rPr lang="ko-KR" altLang="en-US" dirty="0"/>
              <a:t> 성과를 직원들과 함께 나누고자 합니다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2018</a:t>
            </a:r>
            <a:r>
              <a:rPr lang="ko-KR" altLang="en-US" dirty="0"/>
              <a:t>년 이후 매출 성장이 이루어지고 있으며</a:t>
            </a:r>
            <a:r>
              <a:rPr lang="en-US" altLang="ko-KR" dirty="0"/>
              <a:t>, </a:t>
            </a:r>
            <a:r>
              <a:rPr lang="ko-KR" altLang="en-US" dirty="0"/>
              <a:t>영광을 함께 했던 동료들도 다시 회사로 돌아오고 있습니다</a:t>
            </a:r>
            <a:r>
              <a:rPr lang="en-US" altLang="ko-KR" dirty="0"/>
              <a:t>. </a:t>
            </a:r>
            <a:r>
              <a:rPr lang="ko-KR" altLang="en-US" dirty="0"/>
              <a:t>이제는 다시 한번 </a:t>
            </a:r>
            <a:r>
              <a:rPr lang="ko-KR" altLang="en-US" dirty="0" err="1"/>
              <a:t>지노는</a:t>
            </a:r>
            <a:r>
              <a:rPr lang="ko-KR" altLang="en-US" dirty="0"/>
              <a:t> 성장할 것입니다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0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6075" cy="3756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잡플래닛에</a:t>
            </a:r>
            <a:r>
              <a:rPr lang="ko-KR" altLang="en-US" dirty="0"/>
              <a:t> 어려웠던 시절에 쓴 글이 많아</a:t>
            </a:r>
            <a:r>
              <a:rPr lang="en-US" altLang="ko-KR" dirty="0"/>
              <a:t> </a:t>
            </a:r>
            <a:r>
              <a:rPr lang="ko-KR" altLang="en-US" dirty="0"/>
              <a:t>전체적으로는 평점이 좋지는 않습니다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일단 글이 많다는 것은 많은 사람들이 </a:t>
            </a:r>
            <a:r>
              <a:rPr lang="ko-KR" altLang="en-US" dirty="0" err="1"/>
              <a:t>지노시스템에</a:t>
            </a:r>
            <a:r>
              <a:rPr lang="ko-KR" altLang="en-US" dirty="0"/>
              <a:t> 애증이 있다는 것입니다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최근에는 안 좋은 평보다는 위와 같이 좋은 글들도 꽤 많이 올라오고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대부분 기술력은 좋고</a:t>
            </a:r>
            <a:r>
              <a:rPr lang="en-US" altLang="ko-KR" dirty="0"/>
              <a:t>, </a:t>
            </a:r>
            <a:r>
              <a:rPr lang="ko-KR" altLang="en-US" dirty="0"/>
              <a:t>회사분위기도 화목하고 좋다는 의견이 많습니다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"</a:t>
            </a:r>
            <a:r>
              <a:rPr lang="ko-KR" altLang="en-US" dirty="0"/>
              <a:t>규모는 작아졌지만 </a:t>
            </a:r>
            <a:r>
              <a:rPr lang="en-US" altLang="ko-KR" dirty="0" err="1"/>
              <a:t>gis</a:t>
            </a:r>
            <a:r>
              <a:rPr lang="en-US" altLang="ko-KR" dirty="0"/>
              <a:t> </a:t>
            </a:r>
            <a:r>
              <a:rPr lang="ko-KR" altLang="en-US" dirty="0"/>
              <a:t>영광과 기술력이 남아있는 회사</a:t>
            </a:r>
            <a:r>
              <a:rPr lang="en-US" altLang="ko-KR" dirty="0"/>
              <a:t>..."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"</a:t>
            </a:r>
            <a:r>
              <a:rPr lang="ko-KR" altLang="en-US" dirty="0"/>
              <a:t>좋아지는 기업 문화</a:t>
            </a:r>
            <a:r>
              <a:rPr lang="en-US" altLang="ko-KR" dirty="0"/>
              <a:t>, </a:t>
            </a:r>
            <a:r>
              <a:rPr lang="ko-KR" altLang="en-US" dirty="0"/>
              <a:t>미래가 보이는 기업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"</a:t>
            </a:r>
            <a:r>
              <a:rPr lang="ko-KR" altLang="en-US" dirty="0"/>
              <a:t>국내 최대의 </a:t>
            </a:r>
            <a:r>
              <a:rPr lang="en-US" altLang="ko-KR" dirty="0"/>
              <a:t>GIS S/W </a:t>
            </a:r>
            <a:r>
              <a:rPr lang="ko-KR" altLang="en-US" dirty="0"/>
              <a:t>회사이며</a:t>
            </a:r>
            <a:r>
              <a:rPr lang="en-US" altLang="ko-KR" dirty="0"/>
              <a:t>, </a:t>
            </a:r>
            <a:r>
              <a:rPr lang="ko-KR" altLang="en-US" dirty="0"/>
              <a:t>퇴사한 직원이 다시 입사하는 빈도가 높음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"</a:t>
            </a:r>
            <a:r>
              <a:rPr lang="ko-KR" altLang="en-US" dirty="0"/>
              <a:t>개발자가 대우 받은 기업 문화가 </a:t>
            </a:r>
            <a:r>
              <a:rPr lang="ko-KR" altLang="en-US" dirty="0" err="1"/>
              <a:t>장착되</a:t>
            </a:r>
            <a:r>
              <a:rPr lang="ko-KR" altLang="en-US" dirty="0"/>
              <a:t> 있음</a:t>
            </a:r>
            <a:r>
              <a:rPr lang="en-US" altLang="ko-KR" dirty="0"/>
              <a:t>.. </a:t>
            </a:r>
            <a:r>
              <a:rPr lang="ko-KR" altLang="en-US" dirty="0"/>
              <a:t>프로젝트를 잘 수행하고 상호 협조적인 회사임에 추천합니다</a:t>
            </a:r>
            <a:r>
              <a:rPr lang="en-US" altLang="ko-KR" dirty="0"/>
              <a:t>."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"</a:t>
            </a:r>
            <a:r>
              <a:rPr lang="ko-KR" altLang="en-US" dirty="0"/>
              <a:t>공공기관 </a:t>
            </a:r>
            <a:r>
              <a:rPr lang="en-US" altLang="ko-KR" dirty="0"/>
              <a:t>GIS </a:t>
            </a:r>
            <a:r>
              <a:rPr lang="ko-KR" altLang="en-US" dirty="0"/>
              <a:t>분야에서 잔뼈가 굵은 회사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"</a:t>
            </a:r>
            <a:r>
              <a:rPr lang="ko-KR" altLang="en-US" dirty="0"/>
              <a:t>한동안 힘들었지만 이젠 </a:t>
            </a:r>
            <a:r>
              <a:rPr lang="ko-KR" altLang="en-US" dirty="0" err="1"/>
              <a:t>앞으로가</a:t>
            </a:r>
            <a:r>
              <a:rPr lang="ko-KR" altLang="en-US" dirty="0"/>
              <a:t> 기대되는 회사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"</a:t>
            </a:r>
            <a:r>
              <a:rPr lang="ko-KR" altLang="en-US" dirty="0"/>
              <a:t>중소기업이지만 체계가 잡혀 있으며 자율적이며 책임을 요구하는 문화임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"</a:t>
            </a:r>
            <a:r>
              <a:rPr lang="ko-KR" altLang="en-US" dirty="0" err="1"/>
              <a:t>오래유지</a:t>
            </a:r>
            <a:r>
              <a:rPr lang="ko-KR" altLang="en-US" dirty="0"/>
              <a:t> 되고 있는 국내 지리정보시스템</a:t>
            </a:r>
            <a:r>
              <a:rPr lang="en-US" altLang="ko-KR" dirty="0"/>
              <a:t>(GIS) </a:t>
            </a:r>
            <a:r>
              <a:rPr lang="ko-KR" altLang="en-US" dirty="0"/>
              <a:t>회사</a:t>
            </a:r>
            <a:r>
              <a:rPr lang="en-US" altLang="ko-KR" dirty="0"/>
              <a:t>. </a:t>
            </a:r>
            <a:r>
              <a:rPr lang="ko-KR" altLang="en-US" dirty="0"/>
              <a:t>국내 공공기관 기준으로 많은 프로젝트를 이행한 경험이 많은 회사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en-US" altLang="ko-KR" b="1" dirty="0"/>
              <a:t>"</a:t>
            </a:r>
            <a:r>
              <a:rPr lang="ko-KR" altLang="en-US" b="1" dirty="0"/>
              <a:t>전체적인 업무량은 회사 현재 사정상 많은 편에 속하지만 부서 분위기는 상당히 좋으며 화목한 편임</a:t>
            </a:r>
            <a:r>
              <a:rPr lang="en-US" altLang="ko-KR" b="1" dirty="0"/>
              <a:t>"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en-US" altLang="ko-KR" b="1" dirty="0"/>
              <a:t>"</a:t>
            </a:r>
            <a:r>
              <a:rPr lang="ko-KR" altLang="en-US" b="1" dirty="0"/>
              <a:t>신입이 일하기 좋고 일배우기 좋은 회사</a:t>
            </a:r>
            <a:r>
              <a:rPr lang="en-US" altLang="ko-KR" b="1" dirty="0"/>
              <a:t>.</a:t>
            </a:r>
            <a:r>
              <a:rPr lang="ko-KR" altLang="en-US" b="1" dirty="0"/>
              <a:t>일이 많으며 자체 솔루션을 가진 회사</a:t>
            </a:r>
            <a:r>
              <a:rPr lang="en-US" altLang="ko-KR" b="1" dirty="0"/>
              <a:t>"</a:t>
            </a:r>
            <a:endParaRPr lang="ko-KR" altLang="en-US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4F5A9-23A3-4EC1-82E0-951D45458499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849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이은영\Desktop\그림6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4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408083" y="1916834"/>
            <a:ext cx="3068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spc="-11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㈜</a:t>
            </a:r>
            <a:r>
              <a:rPr lang="ko-KR" altLang="en-US" sz="4400" spc="-11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지노시스템</a:t>
            </a:r>
            <a:endParaRPr lang="en-US" altLang="ko-KR" sz="4400" spc="-11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17748" y="1672233"/>
            <a:ext cx="2241319" cy="27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7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GLOBAL INNOVATION SYSTEMS</a:t>
            </a:r>
            <a:endParaRPr lang="ko-KR" altLang="en-US" sz="1170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3" name="별" descr="별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8900000">
            <a:off x="400471" y="762751"/>
            <a:ext cx="1317752" cy="132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빛아우라" descr="빛아우라.png"/>
          <p:cNvPicPr>
            <a:picLocks noChangeAspect="1"/>
          </p:cNvPicPr>
          <p:nvPr userDrawn="1"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5" y="1203512"/>
            <a:ext cx="1138808" cy="113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빛아우라" descr="빛아우라.png"/>
          <p:cNvPicPr>
            <a:picLocks noChangeAspect="1"/>
          </p:cNvPicPr>
          <p:nvPr userDrawn="1"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809" y="1339473"/>
            <a:ext cx="579768" cy="57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우팀\Desktop\0.pn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19" y="1924965"/>
            <a:ext cx="383502" cy="38343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408083" y="2659561"/>
            <a:ext cx="2383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spc="-11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[</a:t>
            </a:r>
            <a:r>
              <a:rPr lang="ko-KR" altLang="en-US" sz="3600" spc="-11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채용설명회</a:t>
            </a:r>
            <a:r>
              <a:rPr lang="en-US" altLang="ko-KR" sz="3600" spc="-11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]</a:t>
            </a:r>
            <a:endParaRPr lang="en-US" altLang="ko-KR" sz="4000" spc="-11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1929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Ⅳ. 향후 기술개발 및 사업의 확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56586" y="298478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77B9D2"/>
                </a:solidFill>
                <a:latin typeface="KoPub돋움체 Bold" pitchFamily="18" charset="-127"/>
                <a:ea typeface="KoPub돋움체 Bold" pitchFamily="18" charset="-127"/>
              </a:rPr>
              <a:t>Ⅳ. </a:t>
            </a:r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77B9D2"/>
                </a:solidFill>
                <a:latin typeface="KoPub돋움체 Bold" pitchFamily="18" charset="-127"/>
                <a:ea typeface="KoPub돋움체 Bold" pitchFamily="18" charset="-127"/>
              </a:rPr>
              <a:t>질의 및 응답</a:t>
            </a:r>
            <a:endParaRPr lang="en-US" altLang="ko-KR" sz="12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77B9D2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5" name="Picture 3" descr="F:\서식류\PPT탬플릿\제작\소스\logo.png">
            <a:extLst>
              <a:ext uri="{FF2B5EF4-FFF2-40B4-BE49-F238E27FC236}">
                <a16:creationId xmlns:a16="http://schemas.microsoft.com/office/drawing/2014/main" id="{9C36A655-18CD-4FE3-9D25-AF17516F18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6543" y="6525346"/>
            <a:ext cx="1847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A1A22AEA-D60D-4F13-BBE9-6746BA93DE24}"/>
              </a:ext>
            </a:extLst>
          </p:cNvPr>
          <p:cNvSpPr/>
          <p:nvPr userDrawn="1"/>
        </p:nvSpPr>
        <p:spPr>
          <a:xfrm>
            <a:off x="415702" y="6255600"/>
            <a:ext cx="2592288" cy="41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595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Ⅳ. 향후 기술개발 및 사업의 확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43111" y="206243"/>
            <a:ext cx="6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TAKE</a:t>
            </a:r>
            <a:endParaRPr lang="ko-KR" altLang="en-US" sz="16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5" name="Picture 3" descr="F:\서식류\PPT탬플릿\제작\소스\logo.png">
            <a:extLst>
              <a:ext uri="{FF2B5EF4-FFF2-40B4-BE49-F238E27FC236}">
                <a16:creationId xmlns:a16="http://schemas.microsoft.com/office/drawing/2014/main" id="{B5117B3B-CC27-4BA7-9FCC-0A61C2A415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6543" y="6525346"/>
            <a:ext cx="1847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5F15C7-9E7E-4511-876C-124EEBA8461F}"/>
              </a:ext>
            </a:extLst>
          </p:cNvPr>
          <p:cNvSpPr/>
          <p:nvPr userDrawn="1"/>
        </p:nvSpPr>
        <p:spPr>
          <a:xfrm>
            <a:off x="415702" y="6255600"/>
            <a:ext cx="2592288" cy="41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1345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이은영\Desktop\그림9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382194" y="2233741"/>
            <a:ext cx="483497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500" spc="-1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222109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질의/응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이은영\Desktop\그림1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382195" y="2233741"/>
            <a:ext cx="437010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500" spc="-1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질의</a:t>
            </a:r>
            <a:r>
              <a:rPr lang="en-US" altLang="ko-KR" sz="8500" spc="-1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/</a:t>
            </a:r>
            <a:r>
              <a:rPr lang="ko-KR" altLang="en-US" sz="8500" spc="-1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응답</a:t>
            </a:r>
          </a:p>
        </p:txBody>
      </p:sp>
    </p:spTree>
    <p:extLst>
      <p:ext uri="{BB962C8B-B14F-4D97-AF65-F5344CB8AC3E}">
        <p14:creationId xmlns:p14="http://schemas.microsoft.com/office/powerpoint/2010/main" val="403519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이은영\Desktop\그림7 사본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16"/>
          <a:stretch/>
        </p:blipFill>
        <p:spPr bwMode="auto">
          <a:xfrm>
            <a:off x="1" y="0"/>
            <a:ext cx="4376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 l="3274" t="15750" r="95272" b="7601"/>
          <a:stretch>
            <a:fillRect/>
          </a:stretch>
        </p:blipFill>
        <p:spPr bwMode="auto">
          <a:xfrm>
            <a:off x="4333876" y="-1"/>
            <a:ext cx="557053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그룹 7"/>
          <p:cNvGrpSpPr/>
          <p:nvPr userDrawn="1"/>
        </p:nvGrpSpPr>
        <p:grpSpPr>
          <a:xfrm>
            <a:off x="4592166" y="856721"/>
            <a:ext cx="754053" cy="844089"/>
            <a:chOff x="4626074" y="827187"/>
            <a:chExt cx="754053" cy="844089"/>
          </a:xfrm>
        </p:grpSpPr>
        <p:sp>
          <p:nvSpPr>
            <p:cNvPr id="10" name="TextBox 9"/>
            <p:cNvSpPr txBox="1"/>
            <p:nvPr/>
          </p:nvSpPr>
          <p:spPr>
            <a:xfrm>
              <a:off x="4648299" y="827187"/>
              <a:ext cx="7255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spc="-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06C94"/>
                  </a:solidFill>
                  <a:latin typeface="뫼비우스 Regular" pitchFamily="2" charset="-127"/>
                  <a:ea typeface="뫼비우스 Regular" pitchFamily="2" charset="-127"/>
                </a:rPr>
                <a:t>Chapter</a:t>
              </a:r>
              <a:endParaRPr lang="ko-KR" altLang="en-US" sz="120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6C94"/>
                </a:solidFill>
                <a:latin typeface="뫼비우스 Regular" pitchFamily="2" charset="-127"/>
                <a:ea typeface="뫼비우스 Regular" pitchFamily="2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26074" y="886446"/>
              <a:ext cx="75405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500" spc="-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HY견명조" pitchFamily="18" charset="-127"/>
                  <a:ea typeface="HY견명조" pitchFamily="18" charset="-127"/>
                </a:rPr>
                <a:t>Ⅰ</a:t>
              </a:r>
              <a:endParaRPr lang="ko-KR" altLang="en-US" sz="450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15270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grpSp>
        <p:nvGrpSpPr>
          <p:cNvPr id="12" name="그룹 10"/>
          <p:cNvGrpSpPr/>
          <p:nvPr userDrawn="1"/>
        </p:nvGrpSpPr>
        <p:grpSpPr>
          <a:xfrm>
            <a:off x="4592166" y="2248876"/>
            <a:ext cx="754053" cy="844089"/>
            <a:chOff x="4626074" y="827187"/>
            <a:chExt cx="754053" cy="844089"/>
          </a:xfrm>
        </p:grpSpPr>
        <p:sp>
          <p:nvSpPr>
            <p:cNvPr id="13" name="TextBox 12"/>
            <p:cNvSpPr txBox="1"/>
            <p:nvPr/>
          </p:nvSpPr>
          <p:spPr>
            <a:xfrm>
              <a:off x="4648299" y="827187"/>
              <a:ext cx="7255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spc="-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06C94"/>
                  </a:solidFill>
                  <a:latin typeface="뫼비우스 Regular" pitchFamily="2" charset="-127"/>
                  <a:ea typeface="뫼비우스 Regular" pitchFamily="2" charset="-127"/>
                </a:rPr>
                <a:t>Chapter</a:t>
              </a:r>
              <a:endParaRPr lang="ko-KR" altLang="en-US" sz="120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6C94"/>
                </a:solidFill>
                <a:latin typeface="뫼비우스 Regular" pitchFamily="2" charset="-127"/>
                <a:ea typeface="뫼비우스 Regular" pitchFamily="2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26074" y="886446"/>
              <a:ext cx="75405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500" spc="-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HY견명조" pitchFamily="18" charset="-127"/>
                  <a:ea typeface="HY견명조" pitchFamily="18" charset="-127"/>
                </a:rPr>
                <a:t>Ⅱ</a:t>
              </a:r>
              <a:endParaRPr lang="ko-KR" altLang="en-US" sz="450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15270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grpSp>
        <p:nvGrpSpPr>
          <p:cNvPr id="15" name="그룹 13"/>
          <p:cNvGrpSpPr/>
          <p:nvPr userDrawn="1"/>
        </p:nvGrpSpPr>
        <p:grpSpPr>
          <a:xfrm>
            <a:off x="4592166" y="3641031"/>
            <a:ext cx="754053" cy="844089"/>
            <a:chOff x="4626074" y="827187"/>
            <a:chExt cx="754053" cy="844089"/>
          </a:xfrm>
        </p:grpSpPr>
        <p:sp>
          <p:nvSpPr>
            <p:cNvPr id="16" name="TextBox 15"/>
            <p:cNvSpPr txBox="1"/>
            <p:nvPr/>
          </p:nvSpPr>
          <p:spPr>
            <a:xfrm>
              <a:off x="4648299" y="827187"/>
              <a:ext cx="7255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spc="-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06C94"/>
                  </a:solidFill>
                  <a:latin typeface="뫼비우스 Regular" pitchFamily="2" charset="-127"/>
                  <a:ea typeface="뫼비우스 Regular" pitchFamily="2" charset="-127"/>
                </a:rPr>
                <a:t>Chapter</a:t>
              </a:r>
              <a:endParaRPr lang="ko-KR" altLang="en-US" sz="120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6C94"/>
                </a:solidFill>
                <a:latin typeface="뫼비우스 Regular" pitchFamily="2" charset="-127"/>
                <a:ea typeface="뫼비우스 Regular" pitchFamily="2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26074" y="886446"/>
              <a:ext cx="75405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500" spc="-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HY견명조" pitchFamily="18" charset="-127"/>
                  <a:ea typeface="HY견명조" pitchFamily="18" charset="-127"/>
                </a:rPr>
                <a:t>Ⅲ</a:t>
              </a:r>
              <a:endParaRPr lang="ko-KR" altLang="en-US" sz="450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15270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grpSp>
        <p:nvGrpSpPr>
          <p:cNvPr id="18" name="그룹 13"/>
          <p:cNvGrpSpPr/>
          <p:nvPr userDrawn="1"/>
        </p:nvGrpSpPr>
        <p:grpSpPr>
          <a:xfrm>
            <a:off x="4592166" y="5033185"/>
            <a:ext cx="754053" cy="844089"/>
            <a:chOff x="4626074" y="827187"/>
            <a:chExt cx="754053" cy="844089"/>
          </a:xfrm>
        </p:grpSpPr>
        <p:sp>
          <p:nvSpPr>
            <p:cNvPr id="19" name="TextBox 18"/>
            <p:cNvSpPr txBox="1"/>
            <p:nvPr/>
          </p:nvSpPr>
          <p:spPr>
            <a:xfrm>
              <a:off x="4648299" y="827187"/>
              <a:ext cx="7255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spc="-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06C94"/>
                  </a:solidFill>
                  <a:latin typeface="뫼비우스 Regular" pitchFamily="2" charset="-127"/>
                  <a:ea typeface="뫼비우스 Regular" pitchFamily="2" charset="-127"/>
                </a:rPr>
                <a:t>Chapter</a:t>
              </a:r>
              <a:endParaRPr lang="ko-KR" altLang="en-US" sz="120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6C94"/>
                </a:solidFill>
                <a:latin typeface="뫼비우스 Regular" pitchFamily="2" charset="-127"/>
                <a:ea typeface="뫼비우스 Regular" pitchFamily="2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6074" y="886446"/>
              <a:ext cx="75405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500" spc="-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HY견명조" pitchFamily="18" charset="-127"/>
                  <a:ea typeface="HY견명조" pitchFamily="18" charset="-127"/>
                </a:rPr>
                <a:t>Ⅳ</a:t>
              </a:r>
              <a:endParaRPr lang="ko-KR" altLang="en-US" sz="450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15270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21" name="TextBox 16"/>
          <p:cNvSpPr txBox="1"/>
          <p:nvPr userDrawn="1"/>
        </p:nvSpPr>
        <p:spPr>
          <a:xfrm>
            <a:off x="5456263" y="1032544"/>
            <a:ext cx="21579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600" spc="-15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15270"/>
                </a:solidFill>
                <a:latin typeface="KoPub돋움체 Bold" pitchFamily="18" charset="-127"/>
                <a:ea typeface="KoPub돋움체 Bold" pitchFamily="18" charset="-127"/>
              </a:rPr>
              <a:t>지노시스템</a:t>
            </a:r>
            <a:r>
              <a:rPr lang="ko-KR" altLang="en-US" sz="26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15270"/>
                </a:solidFill>
                <a:latin typeface="KoPub돋움체 Bold" pitchFamily="18" charset="-127"/>
                <a:ea typeface="KoPub돋움체 Bold" pitchFamily="18" charset="-127"/>
              </a:rPr>
              <a:t> 소개</a:t>
            </a:r>
          </a:p>
        </p:txBody>
      </p:sp>
      <p:sp>
        <p:nvSpPr>
          <p:cNvPr id="22" name="TextBox 16"/>
          <p:cNvSpPr txBox="1"/>
          <p:nvPr userDrawn="1"/>
        </p:nvSpPr>
        <p:spPr>
          <a:xfrm>
            <a:off x="5456262" y="2424699"/>
            <a:ext cx="16161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6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15270"/>
                </a:solidFill>
                <a:latin typeface="KoPub돋움체 Bold" pitchFamily="18" charset="-127"/>
                <a:ea typeface="KoPub돋움체 Bold" pitchFamily="18" charset="-127"/>
              </a:rPr>
              <a:t>솔루션 소개</a:t>
            </a:r>
          </a:p>
        </p:txBody>
      </p:sp>
      <p:sp>
        <p:nvSpPr>
          <p:cNvPr id="23" name="TextBox 16"/>
          <p:cNvSpPr txBox="1"/>
          <p:nvPr userDrawn="1"/>
        </p:nvSpPr>
        <p:spPr>
          <a:xfrm>
            <a:off x="5456263" y="3816854"/>
            <a:ext cx="13452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6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15270"/>
                </a:solidFill>
                <a:latin typeface="KoPub돋움체 Bold" pitchFamily="18" charset="-127"/>
                <a:ea typeface="KoPub돋움체 Bold" pitchFamily="18" charset="-127"/>
              </a:rPr>
              <a:t>채용 안내</a:t>
            </a:r>
          </a:p>
        </p:txBody>
      </p:sp>
      <p:sp>
        <p:nvSpPr>
          <p:cNvPr id="24" name="TextBox 16"/>
          <p:cNvSpPr txBox="1"/>
          <p:nvPr userDrawn="1"/>
        </p:nvSpPr>
        <p:spPr>
          <a:xfrm>
            <a:off x="5456262" y="5209008"/>
            <a:ext cx="16930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6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15270"/>
                </a:solidFill>
                <a:latin typeface="KoPub돋움체 Bold" pitchFamily="18" charset="-127"/>
                <a:ea typeface="KoPub돋움체 Bold" pitchFamily="18" charset="-127"/>
              </a:rPr>
              <a:t>질의 및 응답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376462" y="1109888"/>
            <a:ext cx="3732817" cy="102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50" spc="-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6C94"/>
                </a:solidFill>
                <a:latin typeface="뫼비우스 Bold" pitchFamily="2" charset="-127"/>
                <a:ea typeface="뫼비우스 Bold" pitchFamily="2" charset="-127"/>
              </a:rPr>
              <a:t>CONTENTS</a:t>
            </a:r>
            <a:endParaRPr lang="ko-KR" altLang="en-US" sz="6050" spc="-2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6C94"/>
              </a:solidFill>
              <a:latin typeface="뫼비우스 Bold" pitchFamily="2" charset="-127"/>
              <a:ea typeface="뫼비우스 Bold" pitchFamily="2" charset="-127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451764" y="1921617"/>
            <a:ext cx="2241319" cy="27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70" kern="120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rPr>
              <a:t>GLOBAL INNOVATION SYSTEMS</a:t>
            </a:r>
            <a:endParaRPr lang="ko-KR" altLang="en-US" sz="1170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5898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장 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이은영\Desktop\그림8 사본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서식류\PPT탬플릿\제작\소스\logo.png">
            <a:extLst>
              <a:ext uri="{FF2B5EF4-FFF2-40B4-BE49-F238E27FC236}">
                <a16:creationId xmlns:a16="http://schemas.microsoft.com/office/drawing/2014/main" id="{02EE1885-D23F-4B9B-B07B-C5B68BAA8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6543" y="6525346"/>
            <a:ext cx="1847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311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장 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이은영\Desktop\그림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4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267200"/>
            <a:ext cx="46196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:\서식류\PPT탬플릿\제작\소스\logo.png">
            <a:extLst>
              <a:ext uri="{FF2B5EF4-FFF2-40B4-BE49-F238E27FC236}">
                <a16:creationId xmlns:a16="http://schemas.microsoft.com/office/drawing/2014/main" id="{B65D66A9-FF83-4DB7-88BF-B2DA5B21D1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6543" y="6525346"/>
            <a:ext cx="1847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03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장 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이은영\Desktop\그림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4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105276"/>
            <a:ext cx="43910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:\서식류\PPT탬플릿\제작\소스\logo.png">
            <a:extLst>
              <a:ext uri="{FF2B5EF4-FFF2-40B4-BE49-F238E27FC236}">
                <a16:creationId xmlns:a16="http://schemas.microsoft.com/office/drawing/2014/main" id="{D702A8F1-5BFC-4C23-A60A-9EDB736513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6543" y="6525346"/>
            <a:ext cx="1847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2941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장 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이은영\Desktop\그림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4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이은영\Desktop\제목-없음-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9" y="4131779"/>
            <a:ext cx="3672408" cy="272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빛아우라" descr="빛아우라.png"/>
          <p:cNvPicPr>
            <a:picLocks noChangeAspect="1"/>
          </p:cNvPicPr>
          <p:nvPr userDrawn="1"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8006" y="5537026"/>
            <a:ext cx="579768" cy="57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별" descr="별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18900000">
            <a:off x="3669640" y="5152022"/>
            <a:ext cx="1317752" cy="132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:\서식류\PPT탬플릿\제작\소스\logo.png">
            <a:extLst>
              <a:ext uri="{FF2B5EF4-FFF2-40B4-BE49-F238E27FC236}">
                <a16:creationId xmlns:a16="http://schemas.microsoft.com/office/drawing/2014/main" id="{CAB45D24-15BF-45BC-A8AD-6C5B1B41BB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76543" y="6525346"/>
            <a:ext cx="1847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261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Ⅰ. 지노시스템 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56585" y="298478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77B9D2"/>
                </a:solidFill>
                <a:latin typeface="KoPub돋움체 Bold" pitchFamily="18" charset="-127"/>
                <a:ea typeface="KoPub돋움체 Bold" pitchFamily="18" charset="-127"/>
              </a:rPr>
              <a:t>Ⅰ. </a:t>
            </a:r>
            <a:r>
              <a:rPr lang="ko-KR" altLang="en-US" sz="120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77B9D2"/>
                </a:solidFill>
                <a:latin typeface="KoPub돋움체 Bold" pitchFamily="18" charset="-127"/>
                <a:ea typeface="KoPub돋움체 Bold" pitchFamily="18" charset="-127"/>
              </a:rPr>
              <a:t>지노시스템</a:t>
            </a:r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77B9D2"/>
                </a:solidFill>
                <a:latin typeface="KoPub돋움체 Bold" pitchFamily="18" charset="-127"/>
                <a:ea typeface="KoPub돋움체 Bold" pitchFamily="18" charset="-127"/>
              </a:rPr>
              <a:t> 소개</a:t>
            </a:r>
            <a:endParaRPr lang="en-US" altLang="ko-KR" sz="12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77B9D2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43111" y="206243"/>
            <a:ext cx="6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TAKE</a:t>
            </a:r>
            <a:endParaRPr lang="ko-KR" altLang="en-US" sz="16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6" name="Picture 3" descr="F:\서식류\PPT탬플릿\제작\소스\logo.png">
            <a:extLst>
              <a:ext uri="{FF2B5EF4-FFF2-40B4-BE49-F238E27FC236}">
                <a16:creationId xmlns:a16="http://schemas.microsoft.com/office/drawing/2014/main" id="{1E5D6A4A-8AB7-4E11-A546-C5311A61A3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8550" y="6550869"/>
            <a:ext cx="1656183" cy="2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ECAB9B2-0EC0-4493-8200-C7676D56FA40}"/>
              </a:ext>
            </a:extLst>
          </p:cNvPr>
          <p:cNvSpPr/>
          <p:nvPr userDrawn="1"/>
        </p:nvSpPr>
        <p:spPr>
          <a:xfrm>
            <a:off x="415702" y="6255600"/>
            <a:ext cx="2592288" cy="41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665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Ⅱ. 솔루션 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56586" y="298478"/>
            <a:ext cx="113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77B9D2"/>
                </a:solidFill>
                <a:latin typeface="KoPub돋움체 Bold" pitchFamily="18" charset="-127"/>
                <a:ea typeface="KoPub돋움체 Bold" pitchFamily="18" charset="-127"/>
              </a:rPr>
              <a:t>Ⅱ. </a:t>
            </a:r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77B9D2"/>
                </a:solidFill>
                <a:latin typeface="KoPub돋움체 Bold" pitchFamily="18" charset="-127"/>
                <a:ea typeface="KoPub돋움체 Bold" pitchFamily="18" charset="-127"/>
              </a:rPr>
              <a:t>솔루션 소개</a:t>
            </a:r>
            <a:endParaRPr lang="en-US" altLang="ko-KR" sz="12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77B9D2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43111" y="206243"/>
            <a:ext cx="6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TAKE</a:t>
            </a:r>
            <a:endParaRPr lang="ko-KR" altLang="en-US" sz="16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6" name="Picture 3" descr="F:\서식류\PPT탬플릿\제작\소스\logo.png">
            <a:extLst>
              <a:ext uri="{FF2B5EF4-FFF2-40B4-BE49-F238E27FC236}">
                <a16:creationId xmlns:a16="http://schemas.microsoft.com/office/drawing/2014/main" id="{030328CF-ED18-4CED-AF04-8B2791C63A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6543" y="6525346"/>
            <a:ext cx="1847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0CCACE6-40AC-45CA-857C-19B15FFBC200}"/>
              </a:ext>
            </a:extLst>
          </p:cNvPr>
          <p:cNvSpPr/>
          <p:nvPr userDrawn="1"/>
        </p:nvSpPr>
        <p:spPr>
          <a:xfrm>
            <a:off x="415702" y="6255600"/>
            <a:ext cx="2592288" cy="41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5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Ⅲ. 채용 안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56586" y="298478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77B9D2"/>
                </a:solidFill>
                <a:latin typeface="KoPub돋움체 Bold" pitchFamily="18" charset="-127"/>
                <a:ea typeface="KoPub돋움체 Bold" pitchFamily="18" charset="-127"/>
              </a:rPr>
              <a:t>Ⅲ. </a:t>
            </a:r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77B9D2"/>
                </a:solidFill>
                <a:latin typeface="KoPub돋움체 Bold" pitchFamily="18" charset="-127"/>
                <a:ea typeface="KoPub돋움체 Bold" pitchFamily="18" charset="-127"/>
              </a:rPr>
              <a:t>채용 안내</a:t>
            </a:r>
            <a:endParaRPr lang="en-US" altLang="ko-KR" sz="12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77B9D2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43111" y="206243"/>
            <a:ext cx="6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TAKE</a:t>
            </a:r>
            <a:endParaRPr lang="ko-KR" altLang="en-US" sz="16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6" name="Picture 3" descr="F:\서식류\PPT탬플릿\제작\소스\logo.png">
            <a:extLst>
              <a:ext uri="{FF2B5EF4-FFF2-40B4-BE49-F238E27FC236}">
                <a16:creationId xmlns:a16="http://schemas.microsoft.com/office/drawing/2014/main" id="{E6FBF87D-D6F0-4D9C-B9FB-4F735E886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6543" y="6525346"/>
            <a:ext cx="1847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4793E505-5579-4B9D-8160-A5177915DB34}"/>
              </a:ext>
            </a:extLst>
          </p:cNvPr>
          <p:cNvSpPr/>
          <p:nvPr userDrawn="1"/>
        </p:nvSpPr>
        <p:spPr>
          <a:xfrm>
            <a:off x="415702" y="6255600"/>
            <a:ext cx="2592288" cy="41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5340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이은영\Desktop\그림111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7898754" y="566612"/>
            <a:ext cx="1877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끊임없는 기술혁신으로 </a:t>
            </a:r>
            <a:r>
              <a:rPr lang="en-US" altLang="ko-KR" sz="1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/>
            </a:r>
            <a:br>
              <a:rPr lang="en-US" altLang="ko-KR" sz="1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</a:br>
            <a:r>
              <a:rPr lang="en-US" altLang="ko-KR" sz="1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Spatial IT</a:t>
            </a:r>
            <a:r>
              <a:rPr lang="ko-KR" altLang="en-US" sz="1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의 미래를 여는 기업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16" cstate="print"/>
          <a:srcRect l="44722" t="95416" r="45000" b="1392"/>
          <a:stretch/>
        </p:blipFill>
        <p:spPr bwMode="auto">
          <a:xfrm>
            <a:off x="4599782" y="6497246"/>
            <a:ext cx="704851" cy="31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55"/>
          <p:cNvSpPr txBox="1">
            <a:spLocks noChangeArrowheads="1"/>
          </p:cNvSpPr>
          <p:nvPr userDrawn="1"/>
        </p:nvSpPr>
        <p:spPr bwMode="auto">
          <a:xfrm>
            <a:off x="4595339" y="6636046"/>
            <a:ext cx="698500" cy="138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-</a:t>
            </a:r>
            <a:fld id="{C1F2C53A-3BBF-43B8-A5D9-EA963EF1FF3B}" type="slidenum">
              <a:rPr lang="en-US" altLang="ko-KR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pPr algn="ctr">
                <a:defRPr/>
              </a:pPr>
              <a:t>‹#›</a:t>
            </a:fld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-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CBA5965-D256-49C5-91B6-FA0A4B42C1F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43695" y="6182239"/>
            <a:ext cx="2648320" cy="58110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BC39304-8DED-4EE1-B0A2-443B69004D54}"/>
              </a:ext>
            </a:extLst>
          </p:cNvPr>
          <p:cNvSpPr/>
          <p:nvPr userDrawn="1"/>
        </p:nvSpPr>
        <p:spPr>
          <a:xfrm>
            <a:off x="415702" y="6255600"/>
            <a:ext cx="2592288" cy="41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520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8" r:id="rId4"/>
    <p:sldLayoutId id="2147483659" r:id="rId5"/>
    <p:sldLayoutId id="2147483660" r:id="rId6"/>
    <p:sldLayoutId id="2147483652" r:id="rId7"/>
    <p:sldLayoutId id="2147483653" r:id="rId8"/>
    <p:sldLayoutId id="2147483654" r:id="rId9"/>
    <p:sldLayoutId id="2147483655" r:id="rId10"/>
    <p:sldLayoutId id="2147483661" r:id="rId11"/>
    <p:sldLayoutId id="2147483656" r:id="rId12"/>
    <p:sldLayoutId id="2147483657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jongsu@g-inno.com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jpg"/><Relationship Id="rId3" Type="http://schemas.openxmlformats.org/officeDocument/2006/relationships/image" Target="../media/image21.png"/><Relationship Id="rId21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gif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1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75617B5-391A-4E4C-B399-862EF4C31ACC}"/>
              </a:ext>
            </a:extLst>
          </p:cNvPr>
          <p:cNvSpPr/>
          <p:nvPr/>
        </p:nvSpPr>
        <p:spPr>
          <a:xfrm>
            <a:off x="271686" y="5661248"/>
            <a:ext cx="1872208" cy="576064"/>
          </a:xfrm>
          <a:prstGeom prst="rect">
            <a:avLst/>
          </a:prstGeom>
          <a:solidFill>
            <a:srgbClr val="019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96EEC7C-10A9-4249-848E-2F2B52864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1560"/>
            <a:ext cx="9904413" cy="7060786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B2156491-5B4D-4BD6-A40C-81FDEA0C6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/>
          <a:stretch/>
        </p:blipFill>
        <p:spPr bwMode="auto">
          <a:xfrm rot="5400000">
            <a:off x="471148" y="-536467"/>
            <a:ext cx="857250" cy="181821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1B8F4-67B1-42EC-99A1-BE259238E67D}"/>
              </a:ext>
            </a:extLst>
          </p:cNvPr>
          <p:cNvSpPr txBox="1"/>
          <p:nvPr/>
        </p:nvSpPr>
        <p:spPr>
          <a:xfrm>
            <a:off x="466869" y="818088"/>
            <a:ext cx="3068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spc="-11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㈜</a:t>
            </a:r>
            <a:r>
              <a:rPr lang="ko-KR" altLang="en-US" sz="4400" spc="-11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지노시스템</a:t>
            </a:r>
            <a:endParaRPr lang="en-US" altLang="ko-KR" sz="4400" spc="-11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92B07-06A7-46AF-A16A-C0248038B9E7}"/>
              </a:ext>
            </a:extLst>
          </p:cNvPr>
          <p:cNvSpPr txBox="1"/>
          <p:nvPr/>
        </p:nvSpPr>
        <p:spPr>
          <a:xfrm>
            <a:off x="476534" y="573487"/>
            <a:ext cx="2241319" cy="27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7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GLOBAL INNOVATION SYSTEMS</a:t>
            </a:r>
            <a:endParaRPr lang="ko-KR" altLang="en-US" sz="1170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0" name="빛아우라" descr="빛아우라.png">
            <a:extLst>
              <a:ext uri="{FF2B5EF4-FFF2-40B4-BE49-F238E27FC236}">
                <a16:creationId xmlns:a16="http://schemas.microsoft.com/office/drawing/2014/main" id="{FEDE2964-57D2-4479-A8A9-00E1D582D9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70" y="104766"/>
            <a:ext cx="1138808" cy="113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빛아우라" descr="빛아우라.png">
            <a:extLst>
              <a:ext uri="{FF2B5EF4-FFF2-40B4-BE49-F238E27FC236}">
                <a16:creationId xmlns:a16="http://schemas.microsoft.com/office/drawing/2014/main" id="{E97BBAF3-4B84-49FA-91EA-FA2A03B100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594" y="240727"/>
            <a:ext cx="579768" cy="57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우팀\Desktop\0.png">
            <a:extLst>
              <a:ext uri="{FF2B5EF4-FFF2-40B4-BE49-F238E27FC236}">
                <a16:creationId xmlns:a16="http://schemas.microsoft.com/office/drawing/2014/main" id="{E0CD86F2-3E4D-40BA-A62A-4F7FFA3AD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04" y="826219"/>
            <a:ext cx="383502" cy="383436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189EB6-CDF7-4FA0-9CF1-E74728E297CD}"/>
              </a:ext>
            </a:extLst>
          </p:cNvPr>
          <p:cNvSpPr txBox="1"/>
          <p:nvPr/>
        </p:nvSpPr>
        <p:spPr>
          <a:xfrm>
            <a:off x="466869" y="1560815"/>
            <a:ext cx="2383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spc="-11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[</a:t>
            </a:r>
            <a:r>
              <a:rPr lang="ko-KR" altLang="en-US" sz="3600" spc="-11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채용설명회</a:t>
            </a:r>
            <a:r>
              <a:rPr lang="en-US" altLang="ko-KR" sz="3600" spc="-11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]</a:t>
            </a:r>
            <a:endParaRPr lang="en-US" altLang="ko-KR" sz="4000" spc="-11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6717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5" y="505401"/>
            <a:ext cx="15953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성장 스토리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2388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05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C45A16CF-7244-492C-A584-C69CA65CDD7F}"/>
              </a:ext>
            </a:extLst>
          </p:cNvPr>
          <p:cNvSpPr/>
          <p:nvPr/>
        </p:nvSpPr>
        <p:spPr>
          <a:xfrm>
            <a:off x="281586" y="3861048"/>
            <a:ext cx="9622827" cy="1058422"/>
          </a:xfrm>
          <a:prstGeom prst="rect">
            <a:avLst/>
          </a:prstGeom>
          <a:solidFill>
            <a:srgbClr val="F2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5" name="그룹 94">
            <a:extLst>
              <a:ext uri="{FF2B5EF4-FFF2-40B4-BE49-F238E27FC236}">
                <a16:creationId xmlns:a16="http://schemas.microsoft.com/office/drawing/2014/main" id="{F4ACD35B-11FF-4F26-9DF9-2C8163166530}"/>
              </a:ext>
            </a:extLst>
          </p:cNvPr>
          <p:cNvGrpSpPr/>
          <p:nvPr/>
        </p:nvGrpSpPr>
        <p:grpSpPr>
          <a:xfrm>
            <a:off x="919759" y="3906382"/>
            <a:ext cx="1294887" cy="1435679"/>
            <a:chOff x="1163304" y="1735679"/>
            <a:chExt cx="1294887" cy="1435679"/>
          </a:xfrm>
        </p:grpSpPr>
        <p:pic>
          <p:nvPicPr>
            <p:cNvPr id="96" name="Picture 3" descr="E:\backup\강세환\바탕화면\imge\026.png">
              <a:extLst>
                <a:ext uri="{FF2B5EF4-FFF2-40B4-BE49-F238E27FC236}">
                  <a16:creationId xmlns:a16="http://schemas.microsoft.com/office/drawing/2014/main" id="{F9E60669-F2EF-4ABB-BD60-C905067DB6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83474"/>
            <a:stretch/>
          </p:blipFill>
          <p:spPr bwMode="auto">
            <a:xfrm>
              <a:off x="1163304" y="1735679"/>
              <a:ext cx="1294887" cy="1435679"/>
            </a:xfrm>
            <a:prstGeom prst="rect">
              <a:avLst/>
            </a:prstGeom>
            <a:noFill/>
          </p:spPr>
        </p:pic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2B230CCE-BDA2-4F5D-8FC7-E8A1B355F13B}"/>
                </a:ext>
              </a:extLst>
            </p:cNvPr>
            <p:cNvSpPr/>
            <p:nvPr/>
          </p:nvSpPr>
          <p:spPr>
            <a:xfrm>
              <a:off x="1435134" y="2492895"/>
              <a:ext cx="684483" cy="2308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ko-KR" altLang="en-US" sz="1500" spc="-7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행복한 삶</a:t>
              </a:r>
            </a:p>
          </p:txBody>
        </p:sp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D0BCDBF9-156F-4D58-872C-87779E070536}"/>
              </a:ext>
            </a:extLst>
          </p:cNvPr>
          <p:cNvGrpSpPr/>
          <p:nvPr/>
        </p:nvGrpSpPr>
        <p:grpSpPr>
          <a:xfrm>
            <a:off x="3322603" y="3906380"/>
            <a:ext cx="1295904" cy="1435678"/>
            <a:chOff x="3322604" y="1735679"/>
            <a:chExt cx="1295904" cy="1435678"/>
          </a:xfrm>
        </p:grpSpPr>
        <p:pic>
          <p:nvPicPr>
            <p:cNvPr id="99" name="Picture 3" descr="E:\backup\강세환\바탕화면\imge\026.png">
              <a:extLst>
                <a:ext uri="{FF2B5EF4-FFF2-40B4-BE49-F238E27FC236}">
                  <a16:creationId xmlns:a16="http://schemas.microsoft.com/office/drawing/2014/main" id="{9AE2549F-AFC5-4805-95D3-D42BB69D89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7776" r="55685"/>
            <a:stretch/>
          </p:blipFill>
          <p:spPr bwMode="auto">
            <a:xfrm>
              <a:off x="3322604" y="1735679"/>
              <a:ext cx="1295904" cy="1435678"/>
            </a:xfrm>
            <a:prstGeom prst="rect">
              <a:avLst/>
            </a:prstGeom>
            <a:noFill/>
          </p:spPr>
        </p:pic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3C16006B-6DD3-4100-B3CF-F1673CF8AE7F}"/>
                </a:ext>
              </a:extLst>
            </p:cNvPr>
            <p:cNvSpPr/>
            <p:nvPr/>
          </p:nvSpPr>
          <p:spPr>
            <a:xfrm>
              <a:off x="3442895" y="2492895"/>
              <a:ext cx="1050288" cy="2308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ko-KR" altLang="en-US" sz="1500" spc="-7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알고 있는 기업</a:t>
              </a:r>
            </a:p>
          </p:txBody>
        </p:sp>
      </p:grpSp>
      <p:grpSp>
        <p:nvGrpSpPr>
          <p:cNvPr id="101" name="그룹 100">
            <a:extLst>
              <a:ext uri="{FF2B5EF4-FFF2-40B4-BE49-F238E27FC236}">
                <a16:creationId xmlns:a16="http://schemas.microsoft.com/office/drawing/2014/main" id="{AE176454-13B5-482E-A464-36306F9EF4BC}"/>
              </a:ext>
            </a:extLst>
          </p:cNvPr>
          <p:cNvGrpSpPr/>
          <p:nvPr/>
        </p:nvGrpSpPr>
        <p:grpSpPr>
          <a:xfrm>
            <a:off x="5552054" y="3924986"/>
            <a:ext cx="1344369" cy="1435679"/>
            <a:chOff x="5438059" y="1754283"/>
            <a:chExt cx="1344369" cy="1435679"/>
          </a:xfrm>
        </p:grpSpPr>
        <p:pic>
          <p:nvPicPr>
            <p:cNvPr id="102" name="Picture 3" descr="E:\backup\강세환\바탕화면\imge\026.png">
              <a:extLst>
                <a:ext uri="{FF2B5EF4-FFF2-40B4-BE49-F238E27FC236}">
                  <a16:creationId xmlns:a16="http://schemas.microsoft.com/office/drawing/2014/main" id="{37C5DE93-2BCA-43D9-9E04-4A3E647657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5539" r="27303"/>
            <a:stretch/>
          </p:blipFill>
          <p:spPr bwMode="auto">
            <a:xfrm>
              <a:off x="5438059" y="1754283"/>
              <a:ext cx="1344369" cy="1435679"/>
            </a:xfrm>
            <a:prstGeom prst="rect">
              <a:avLst/>
            </a:prstGeom>
            <a:noFill/>
          </p:spPr>
        </p:pic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B5BBDDDF-9332-440F-8104-A0744A1E9929}"/>
                </a:ext>
              </a:extLst>
            </p:cNvPr>
            <p:cNvSpPr/>
            <p:nvPr/>
          </p:nvSpPr>
          <p:spPr>
            <a:xfrm>
              <a:off x="5684712" y="2492895"/>
              <a:ext cx="843821" cy="2308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ko-KR" altLang="en-US" sz="1500" spc="-7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안정된 기업</a:t>
              </a:r>
            </a:p>
          </p:txBody>
        </p: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2157015A-7183-4908-BFF9-3E5F80C21D72}"/>
              </a:ext>
            </a:extLst>
          </p:cNvPr>
          <p:cNvGrpSpPr/>
          <p:nvPr/>
        </p:nvGrpSpPr>
        <p:grpSpPr>
          <a:xfrm>
            <a:off x="7851644" y="3924986"/>
            <a:ext cx="1277027" cy="1435679"/>
            <a:chOff x="7668862" y="1754283"/>
            <a:chExt cx="1277027" cy="1435679"/>
          </a:xfrm>
        </p:grpSpPr>
        <p:pic>
          <p:nvPicPr>
            <p:cNvPr id="107" name="Picture 3" descr="E:\backup\강세환\바탕화면\imge\026.png">
              <a:extLst>
                <a:ext uri="{FF2B5EF4-FFF2-40B4-BE49-F238E27FC236}">
                  <a16:creationId xmlns:a16="http://schemas.microsoft.com/office/drawing/2014/main" id="{9317DE98-CB2E-4A96-B7F8-513AEC3C7C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83701"/>
            <a:stretch/>
          </p:blipFill>
          <p:spPr bwMode="auto">
            <a:xfrm>
              <a:off x="7668862" y="1754283"/>
              <a:ext cx="1277027" cy="1435679"/>
            </a:xfrm>
            <a:prstGeom prst="rect">
              <a:avLst/>
            </a:prstGeom>
            <a:noFill/>
          </p:spPr>
        </p:pic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57B7A033-DA52-4DEB-8AB0-8A1447EE5BC6}"/>
                </a:ext>
              </a:extLst>
            </p:cNvPr>
            <p:cNvSpPr/>
            <p:nvPr/>
          </p:nvSpPr>
          <p:spPr>
            <a:xfrm>
              <a:off x="8008581" y="2564575"/>
              <a:ext cx="637355" cy="2308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ko-KR" altLang="en-US" sz="1500" spc="-7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성장기업</a:t>
              </a:r>
            </a:p>
          </p:txBody>
        </p:sp>
      </p:grp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AF886496-7E1C-4028-AE11-CCDCFA3CC4B5}"/>
              </a:ext>
            </a:extLst>
          </p:cNvPr>
          <p:cNvSpPr/>
          <p:nvPr/>
        </p:nvSpPr>
        <p:spPr>
          <a:xfrm>
            <a:off x="746786" y="5493123"/>
            <a:ext cx="178799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We Strive for Happiness</a:t>
            </a: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함께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오래 일할 수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있는 회사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08B10E5-DE20-4EA1-A15C-5DBC86C136D6}"/>
              </a:ext>
            </a:extLst>
          </p:cNvPr>
          <p:cNvSpPr/>
          <p:nvPr/>
        </p:nvSpPr>
        <p:spPr>
          <a:xfrm>
            <a:off x="3079998" y="5493125"/>
            <a:ext cx="1796517" cy="410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인재의 소중함을 아는 기업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오래된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동료들의 </a:t>
            </a:r>
            <a:r>
              <a:rPr lang="en-US" altLang="ko-KR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Know-How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25272A6-0D29-4703-A543-A556CD1581A6}"/>
              </a:ext>
            </a:extLst>
          </p:cNvPr>
          <p:cNvSpPr/>
          <p:nvPr/>
        </p:nvSpPr>
        <p:spPr>
          <a:xfrm>
            <a:off x="5456262" y="5493123"/>
            <a:ext cx="1745671" cy="605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안정적인 경영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실속있는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경영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미리 예측하고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준비하는 기업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CB260A44-AF98-4BCC-9949-5D494BA642E4}"/>
              </a:ext>
            </a:extLst>
          </p:cNvPr>
          <p:cNvSpPr/>
          <p:nvPr/>
        </p:nvSpPr>
        <p:spPr>
          <a:xfrm>
            <a:off x="7934844" y="5508990"/>
            <a:ext cx="1345561" cy="605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신규사업 확장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AI + </a:t>
            </a:r>
            <a:r>
              <a:rPr lang="en-US" altLang="ko-KR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X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공간정보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메타버스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스마트시티</a:t>
            </a:r>
          </a:p>
        </p:txBody>
      </p:sp>
      <p:sp>
        <p:nvSpPr>
          <p:cNvPr id="31" name="모서리가 둥근 직사각형 27">
            <a:extLst>
              <a:ext uri="{FF2B5EF4-FFF2-40B4-BE49-F238E27FC236}">
                <a16:creationId xmlns:a16="http://schemas.microsoft.com/office/drawing/2014/main" id="{597AF40C-930F-48D8-957D-47C40DABF5ED}"/>
              </a:ext>
            </a:extLst>
          </p:cNvPr>
          <p:cNvSpPr/>
          <p:nvPr/>
        </p:nvSpPr>
        <p:spPr>
          <a:xfrm>
            <a:off x="823336" y="1275110"/>
            <a:ext cx="8285162" cy="432000"/>
          </a:xfrm>
          <a:prstGeom prst="round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ko-KR" altLang="en-US" sz="2400" dirty="0" err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지노시스템은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 다시 성장하고 있습니다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.</a:t>
            </a:r>
            <a:endParaRPr lang="ko-KR" altLang="en-US" sz="2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outerShdw blurRad="88900" algn="ctr" rotWithShape="0">
                  <a:prstClr val="black">
                    <a:alpha val="80000"/>
                  </a:prstClr>
                </a:outerShdw>
              </a:effectLst>
              <a:latin typeface="KoPub돋움체 Bold" pitchFamily="18" charset="-127"/>
              <a:ea typeface="KoPub돋움체 Bold" pitchFamily="18" charset="-127"/>
            </a:endParaRPr>
          </a:p>
        </p:txBody>
      </p:sp>
      <p:graphicFrame>
        <p:nvGraphicFramePr>
          <p:cNvPr id="27" name="차트 26">
            <a:extLst>
              <a:ext uri="{FF2B5EF4-FFF2-40B4-BE49-F238E27FC236}">
                <a16:creationId xmlns:a16="http://schemas.microsoft.com/office/drawing/2014/main" id="{41C3030D-3AE4-4759-91E9-7AD6C57F1A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1207281"/>
              </p:ext>
            </p:extLst>
          </p:nvPr>
        </p:nvGraphicFramePr>
        <p:xfrm>
          <a:off x="1814164" y="1939514"/>
          <a:ext cx="6120680" cy="1765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A352939-0AE7-4E04-A4EA-BC6AE194B6DF}"/>
              </a:ext>
            </a:extLst>
          </p:cNvPr>
          <p:cNvSpPr txBox="1"/>
          <p:nvPr/>
        </p:nvSpPr>
        <p:spPr>
          <a:xfrm>
            <a:off x="7040438" y="2016807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/>
              <a:t>(</a:t>
            </a:r>
            <a:r>
              <a:rPr lang="ko-KR" altLang="en-US" sz="900" dirty="0"/>
              <a:t>단위</a:t>
            </a:r>
            <a:r>
              <a:rPr lang="en-US" altLang="ko-KR" sz="900" dirty="0"/>
              <a:t>:</a:t>
            </a:r>
            <a:r>
              <a:rPr lang="ko-KR" altLang="en-US" sz="900" dirty="0"/>
              <a:t>억원</a:t>
            </a:r>
            <a:r>
              <a:rPr lang="en-US" altLang="ko-KR" sz="900" dirty="0"/>
              <a:t>)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1913373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5" y="505401"/>
            <a:ext cx="298831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성장 스토리 </a:t>
            </a:r>
            <a:r>
              <a:rPr lang="en-US" altLang="ko-KR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: </a:t>
            </a:r>
            <a:r>
              <a:rPr lang="ko-KR" altLang="en-US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매출 추이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2388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05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9DB6A674-E525-4359-BAC8-967A914388FB}"/>
              </a:ext>
            </a:extLst>
          </p:cNvPr>
          <p:cNvGrpSpPr/>
          <p:nvPr/>
        </p:nvGrpSpPr>
        <p:grpSpPr>
          <a:xfrm>
            <a:off x="631726" y="1864256"/>
            <a:ext cx="4752528" cy="3733074"/>
            <a:chOff x="775742" y="1268760"/>
            <a:chExt cx="5832648" cy="4506824"/>
          </a:xfrm>
        </p:grpSpPr>
        <p:grpSp>
          <p:nvGrpSpPr>
            <p:cNvPr id="9" name="그룹 8"/>
            <p:cNvGrpSpPr/>
            <p:nvPr/>
          </p:nvGrpSpPr>
          <p:grpSpPr>
            <a:xfrm>
              <a:off x="1141500" y="2145492"/>
              <a:ext cx="5466890" cy="3342221"/>
              <a:chOff x="675159" y="2711549"/>
              <a:chExt cx="3536355" cy="2733675"/>
            </a:xfrm>
          </p:grpSpPr>
          <p:cxnSp>
            <p:nvCxnSpPr>
              <p:cNvPr id="30" name="직선 연결선 29"/>
              <p:cNvCxnSpPr/>
              <p:nvPr/>
            </p:nvCxnSpPr>
            <p:spPr>
              <a:xfrm>
                <a:off x="675159" y="5445224"/>
                <a:ext cx="353635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>
              <a:xfrm>
                <a:off x="675159" y="4892774"/>
                <a:ext cx="353635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/>
              <p:cNvCxnSpPr/>
              <p:nvPr/>
            </p:nvCxnSpPr>
            <p:spPr>
              <a:xfrm>
                <a:off x="675159" y="4340324"/>
                <a:ext cx="353635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>
              <a:xfrm>
                <a:off x="675159" y="3797399"/>
                <a:ext cx="353635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>
                <a:off x="675159" y="3254474"/>
                <a:ext cx="353635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/>
              <p:cNvCxnSpPr/>
              <p:nvPr/>
            </p:nvCxnSpPr>
            <p:spPr>
              <a:xfrm>
                <a:off x="675159" y="2711549"/>
                <a:ext cx="353635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직사각형 9"/>
            <p:cNvSpPr/>
            <p:nvPr/>
          </p:nvSpPr>
          <p:spPr>
            <a:xfrm>
              <a:off x="1699025" y="3383739"/>
              <a:ext cx="779227" cy="21039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1" name="직선 연결선 10"/>
            <p:cNvCxnSpPr>
              <a:cxnSpLocks/>
            </p:cNvCxnSpPr>
            <p:nvPr/>
          </p:nvCxnSpPr>
          <p:spPr>
            <a:xfrm flipV="1">
              <a:off x="2966762" y="5478397"/>
              <a:ext cx="0" cy="880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>
              <a:cxnSpLocks/>
            </p:cNvCxnSpPr>
            <p:nvPr/>
          </p:nvCxnSpPr>
          <p:spPr>
            <a:xfrm flipV="1">
              <a:off x="4799391" y="5478397"/>
              <a:ext cx="0" cy="880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직사각형 14"/>
            <p:cNvSpPr/>
            <p:nvPr/>
          </p:nvSpPr>
          <p:spPr>
            <a:xfrm>
              <a:off x="1506258" y="5462280"/>
              <a:ext cx="113833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2018</a:t>
              </a:r>
              <a:r>
                <a:rPr lang="ko-KR" altLang="en-US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년</a:t>
              </a: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3351083" y="5462280"/>
              <a:ext cx="113833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2019</a:t>
              </a:r>
              <a:r>
                <a:rPr lang="ko-KR" altLang="en-US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년</a:t>
              </a: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5057548" y="5462280"/>
              <a:ext cx="113833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2020</a:t>
              </a:r>
              <a:r>
                <a:rPr lang="ko-KR" altLang="en-US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년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775742" y="5320954"/>
              <a:ext cx="26681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</a:t>
              </a:r>
              <a:endParaRPr lang="ko-KR" altLang="en-US" sz="11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775742" y="4655630"/>
              <a:ext cx="26681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10</a:t>
              </a:r>
              <a:endParaRPr lang="ko-KR" altLang="en-US" sz="11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775742" y="3980350"/>
              <a:ext cx="26681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20</a:t>
              </a:r>
              <a:endParaRPr lang="ko-KR" altLang="en-US" sz="11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75742" y="3316412"/>
              <a:ext cx="26681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30</a:t>
              </a:r>
              <a:endParaRPr lang="ko-KR" altLang="en-US" sz="11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775742" y="2652626"/>
              <a:ext cx="26681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40</a:t>
              </a:r>
              <a:endParaRPr lang="ko-KR" altLang="en-US" sz="11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775742" y="1988840"/>
              <a:ext cx="26681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50</a:t>
              </a:r>
              <a:endParaRPr lang="ko-KR" altLang="en-US" sz="11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972486" y="4287956"/>
              <a:ext cx="26681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31.1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억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3485330" y="1987115"/>
              <a:ext cx="779227" cy="3500598"/>
            </a:xfrm>
            <a:prstGeom prst="rect">
              <a:avLst/>
            </a:prstGeom>
            <a:solidFill>
              <a:srgbClr val="83B3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5237097" y="1268760"/>
              <a:ext cx="779227" cy="421895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5513293" y="2983961"/>
              <a:ext cx="246823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62.8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억</a:t>
              </a: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3741539" y="3505559"/>
              <a:ext cx="26681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52.8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억</a:t>
              </a:r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0BFEA86A-E57E-4C1B-92FA-733E254F33CF}"/>
                </a:ext>
              </a:extLst>
            </p:cNvPr>
            <p:cNvCxnSpPr>
              <a:cxnSpLocks/>
            </p:cNvCxnSpPr>
            <p:nvPr/>
          </p:nvCxnSpPr>
          <p:spPr>
            <a:xfrm>
              <a:off x="1134776" y="1484784"/>
              <a:ext cx="546689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C321D986-E1E4-421E-93D5-8A2B55DFC36D}"/>
                </a:ext>
              </a:extLst>
            </p:cNvPr>
            <p:cNvSpPr/>
            <p:nvPr/>
          </p:nvSpPr>
          <p:spPr>
            <a:xfrm>
              <a:off x="775742" y="1340768"/>
              <a:ext cx="266810" cy="31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60</a:t>
              </a:r>
              <a:endParaRPr lang="ko-KR" altLang="en-US" sz="11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cxnSp>
          <p:nvCxnSpPr>
            <p:cNvPr id="101" name="직선 연결선 100">
              <a:extLst>
                <a:ext uri="{FF2B5EF4-FFF2-40B4-BE49-F238E27FC236}">
                  <a16:creationId xmlns:a16="http://schemas.microsoft.com/office/drawing/2014/main" id="{DA56B716-DC44-476E-BA24-BBE471ED36B4}"/>
                </a:ext>
              </a:extLst>
            </p:cNvPr>
            <p:cNvCxnSpPr>
              <a:cxnSpLocks/>
            </p:cNvCxnSpPr>
            <p:nvPr/>
          </p:nvCxnSpPr>
          <p:spPr>
            <a:xfrm>
              <a:off x="1207790" y="1484784"/>
              <a:ext cx="0" cy="409096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2" name="표 101">
            <a:extLst>
              <a:ext uri="{FF2B5EF4-FFF2-40B4-BE49-F238E27FC236}">
                <a16:creationId xmlns:a16="http://schemas.microsoft.com/office/drawing/2014/main" id="{4F1C0DA2-78AA-4926-930D-FFE82A371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599104"/>
              </p:ext>
            </p:extLst>
          </p:nvPr>
        </p:nvGraphicFramePr>
        <p:xfrm>
          <a:off x="967992" y="5670498"/>
          <a:ext cx="4416262" cy="784749"/>
        </p:xfrm>
        <a:graphic>
          <a:graphicData uri="http://schemas.openxmlformats.org/drawingml/2006/table">
            <a:tbl>
              <a:tblPr/>
              <a:tblGrid>
                <a:gridCol w="1104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4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66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굴림" charset="-127"/>
                        </a:rPr>
                        <a:t>구분</a:t>
                      </a:r>
                    </a:p>
                  </a:txBody>
                  <a:tcPr marL="43200" marR="43200" marT="43200" marB="432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굴림" charset="-127"/>
                        </a:rPr>
                        <a:t>2018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굴림" charset="-127"/>
                        </a:rPr>
                        <a:t>년</a:t>
                      </a:r>
                    </a:p>
                  </a:txBody>
                  <a:tcPr marL="43200" marR="43200" marT="43200" marB="432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굴림" charset="-127"/>
                        </a:rPr>
                        <a:t>2019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굴림" charset="-127"/>
                        </a:rPr>
                        <a:t>년</a:t>
                      </a:r>
                    </a:p>
                  </a:txBody>
                  <a:tcPr marL="43200" marR="43200" marT="43200" marB="432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굴림" charset="-127"/>
                        </a:rPr>
                        <a:t>2020</a:t>
                      </a: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oPub돋움체 Bold" pitchFamily="18" charset="-127"/>
                          <a:ea typeface="KoPub돋움체 Bold" pitchFamily="18" charset="-127"/>
                          <a:cs typeface="굴림" charset="-127"/>
                        </a:rPr>
                        <a:t>년</a:t>
                      </a:r>
                    </a:p>
                  </a:txBody>
                  <a:tcPr marL="43200" marR="43200" marT="43200" marB="432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7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굴림" charset="-127"/>
                        </a:rPr>
                        <a:t>매출액</a:t>
                      </a:r>
                    </a:p>
                  </a:txBody>
                  <a:tcPr marL="43200" marR="43200" marT="43200" marB="432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KoPub돋움체 Light" pitchFamily="18" charset="-127"/>
                          <a:ea typeface="KoPub돋움체 Light" pitchFamily="18" charset="-127"/>
                          <a:cs typeface="굴림" charset="-127"/>
                        </a:rPr>
                        <a:t>31.1</a:t>
                      </a:r>
                      <a:endParaRPr kumimoji="1" lang="ko-KR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KoPub돋움체 Light" pitchFamily="18" charset="-127"/>
                        <a:ea typeface="KoPub돋움체 Light" pitchFamily="18" charset="-127"/>
                        <a:cs typeface="굴림" charset="-127"/>
                      </a:endParaRPr>
                    </a:p>
                  </a:txBody>
                  <a:tcPr marL="43200" marR="43200" marT="43200" marB="432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ts val="1000"/>
                        <a:buFont typeface="나눔고딕" pitchFamily="50" charset="-127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KoPub돋움체 Light" pitchFamily="18" charset="-127"/>
                          <a:ea typeface="KoPub돋움체 Light" pitchFamily="18" charset="-127"/>
                          <a:cs typeface="굴림" charset="-127"/>
                        </a:rPr>
                        <a:t>52.8</a:t>
                      </a:r>
                      <a:endParaRPr kumimoji="1" lang="ko-KR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KoPub돋움체 Light" pitchFamily="18" charset="-127"/>
                        <a:ea typeface="KoPub돋움체 Light" pitchFamily="18" charset="-127"/>
                        <a:cs typeface="굴림" charset="-127"/>
                      </a:endParaRPr>
                    </a:p>
                  </a:txBody>
                  <a:tcPr marL="43200" marR="43200" marT="43200" marB="432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ts val="1000"/>
                        <a:buFont typeface="나눔고딕" pitchFamily="50" charset="-127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KoPub돋움체 Light" pitchFamily="18" charset="-127"/>
                          <a:ea typeface="KoPub돋움체 Light" pitchFamily="18" charset="-127"/>
                          <a:cs typeface="굴림" charset="-127"/>
                        </a:rPr>
                        <a:t>62.8</a:t>
                      </a:r>
                      <a:endParaRPr kumimoji="1" lang="ko-KR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KoPub돋움체 Light" pitchFamily="18" charset="-127"/>
                        <a:ea typeface="KoPub돋움체 Light" pitchFamily="18" charset="-127"/>
                        <a:cs typeface="굴림" charset="-127"/>
                      </a:endParaRPr>
                    </a:p>
                  </a:txBody>
                  <a:tcPr marL="43200" marR="43200" marT="43200" marB="432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7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8845C"/>
                          </a:solidFill>
                          <a:effectLst/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굴림" charset="-127"/>
                        </a:rPr>
                        <a:t>성장률</a:t>
                      </a:r>
                    </a:p>
                  </a:txBody>
                  <a:tcPr marL="43200" marR="43200" marT="43200" marB="43200" anchor="ctr" horzOverflow="overflow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E8845C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굴림" charset="-127"/>
                      </a:endParaRPr>
                    </a:p>
                  </a:txBody>
                  <a:tcPr marL="43200" marR="43200" marT="43200" marB="432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ts val="1000"/>
                        <a:buFont typeface="나눔고딕" pitchFamily="50" charset="-127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8845C"/>
                          </a:solidFill>
                          <a:effectLst/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굴림" charset="-127"/>
                        </a:rPr>
                        <a:t>69.8%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E8845C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굴림" charset="-127"/>
                      </a:endParaRPr>
                    </a:p>
                  </a:txBody>
                  <a:tcPr marL="43200" marR="43200" marT="43200" marB="432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ts val="1000"/>
                        <a:buFont typeface="나눔고딕" pitchFamily="50" charset="-127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8845C"/>
                          </a:solidFill>
                          <a:effectLst/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굴림" charset="-127"/>
                        </a:rPr>
                        <a:t>18.9%</a:t>
                      </a: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E8845C"/>
                        </a:solidFill>
                        <a:effectLst/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굴림" charset="-127"/>
                      </a:endParaRPr>
                    </a:p>
                  </a:txBody>
                  <a:tcPr marL="43200" marR="43200" marT="43200" marB="432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03" name="직선 화살표 연결선 102">
            <a:extLst>
              <a:ext uri="{FF2B5EF4-FFF2-40B4-BE49-F238E27FC236}">
                <a16:creationId xmlns:a16="http://schemas.microsoft.com/office/drawing/2014/main" id="{0F46E1B8-B141-4E7D-9D28-682F218505BB}"/>
              </a:ext>
            </a:extLst>
          </p:cNvPr>
          <p:cNvCxnSpPr>
            <a:cxnSpLocks/>
            <a:stCxn id="10" idx="0"/>
            <a:endCxn id="56" idx="0"/>
          </p:cNvCxnSpPr>
          <p:nvPr/>
        </p:nvCxnSpPr>
        <p:spPr>
          <a:xfrm flipV="1">
            <a:off x="1701496" y="1864258"/>
            <a:ext cx="2882873" cy="175187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CBB32F44-FA3F-4F78-925E-751B934DD362}"/>
              </a:ext>
            </a:extLst>
          </p:cNvPr>
          <p:cNvSpPr/>
          <p:nvPr/>
        </p:nvSpPr>
        <p:spPr>
          <a:xfrm rot="21354339">
            <a:off x="1567445" y="2177928"/>
            <a:ext cx="1691817" cy="476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 Years CAGR 26.4%</a:t>
            </a:r>
            <a:endParaRPr lang="ko-KR" altLang="en-US" sz="1500" dirty="0">
              <a:solidFill>
                <a:schemeClr val="tx2">
                  <a:lumMod val="7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4EFF8E-6A03-427F-97C6-16F1B15BC039}"/>
              </a:ext>
            </a:extLst>
          </p:cNvPr>
          <p:cNvSpPr txBox="1"/>
          <p:nvPr/>
        </p:nvSpPr>
        <p:spPr>
          <a:xfrm>
            <a:off x="6192236" y="5220753"/>
            <a:ext cx="273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2021</a:t>
            </a:r>
            <a:r>
              <a:rPr lang="ko-KR" altLang="en-US" sz="28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년</a:t>
            </a:r>
          </a:p>
        </p:txBody>
      </p:sp>
      <p:sp>
        <p:nvSpPr>
          <p:cNvPr id="108" name="모서리가 둥근 직사각형 27">
            <a:extLst>
              <a:ext uri="{FF2B5EF4-FFF2-40B4-BE49-F238E27FC236}">
                <a16:creationId xmlns:a16="http://schemas.microsoft.com/office/drawing/2014/main" id="{0A3F82A7-FEF8-41EC-8087-19583186DEBA}"/>
              </a:ext>
            </a:extLst>
          </p:cNvPr>
          <p:cNvSpPr/>
          <p:nvPr/>
        </p:nvSpPr>
        <p:spPr>
          <a:xfrm>
            <a:off x="823336" y="1275110"/>
            <a:ext cx="8285162" cy="432000"/>
          </a:xfrm>
          <a:prstGeom prst="round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지난 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3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년간 연평균 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26.4%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의 매출 성장을 달성하였습니다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.</a:t>
            </a:r>
            <a:endParaRPr lang="ko-KR" altLang="en-US" sz="2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outerShdw blurRad="88900" algn="ctr" rotWithShape="0">
                  <a:prstClr val="black">
                    <a:alpha val="80000"/>
                  </a:prstClr>
                </a:outerShdw>
              </a:effectLst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5" name="화살표: 줄무늬가 있는 오른쪽 4">
            <a:extLst>
              <a:ext uri="{FF2B5EF4-FFF2-40B4-BE49-F238E27FC236}">
                <a16:creationId xmlns:a16="http://schemas.microsoft.com/office/drawing/2014/main" id="{8BAC23EA-91DD-4A89-B836-1837A5140EEA}"/>
              </a:ext>
            </a:extLst>
          </p:cNvPr>
          <p:cNvSpPr/>
          <p:nvPr/>
        </p:nvSpPr>
        <p:spPr>
          <a:xfrm rot="16200000">
            <a:off x="6014766" y="2438451"/>
            <a:ext cx="3069028" cy="2313822"/>
          </a:xfrm>
          <a:prstGeom prst="stripedRightArrow">
            <a:avLst/>
          </a:prstGeom>
          <a:solidFill>
            <a:srgbClr val="0062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89737-ED2C-454D-95E8-B176D31CACE5}"/>
              </a:ext>
            </a:extLst>
          </p:cNvPr>
          <p:cNvSpPr txBox="1"/>
          <p:nvPr/>
        </p:nvSpPr>
        <p:spPr>
          <a:xfrm>
            <a:off x="6958079" y="3522121"/>
            <a:ext cx="1450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잠정 매출 </a:t>
            </a:r>
            <a:r>
              <a:rPr lang="en-US" altLang="ko-KR" sz="200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70</a:t>
            </a:r>
            <a:r>
              <a:rPr lang="ko-KR" altLang="en-US" sz="2000" dirty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억 이상</a:t>
            </a:r>
          </a:p>
        </p:txBody>
      </p:sp>
    </p:spTree>
    <p:extLst>
      <p:ext uri="{BB962C8B-B14F-4D97-AF65-F5344CB8AC3E}">
        <p14:creationId xmlns:p14="http://schemas.microsoft.com/office/powerpoint/2010/main" val="141234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5" y="505401"/>
            <a:ext cx="13292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외부 평가</a:t>
            </a:r>
            <a:endParaRPr lang="ko-KR" altLang="en-US" sz="25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3244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2388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06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15" name="모서리가 둥근 직사각형 27">
            <a:extLst>
              <a:ext uri="{FF2B5EF4-FFF2-40B4-BE49-F238E27FC236}">
                <a16:creationId xmlns:a16="http://schemas.microsoft.com/office/drawing/2014/main" id="{1846DC64-8F64-4667-A376-F3433A4889C0}"/>
              </a:ext>
            </a:extLst>
          </p:cNvPr>
          <p:cNvSpPr/>
          <p:nvPr/>
        </p:nvSpPr>
        <p:spPr>
          <a:xfrm>
            <a:off x="816612" y="1268760"/>
            <a:ext cx="8285162" cy="432000"/>
          </a:xfrm>
          <a:prstGeom prst="round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좋아지는 기업 문화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, 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미래가 보이는 </a:t>
            </a:r>
            <a:r>
              <a:rPr lang="ko-KR" altLang="en-US" sz="2400" dirty="0" err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지노시스템</a:t>
            </a:r>
            <a:endParaRPr lang="ko-KR" altLang="en-US" sz="2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outerShdw blurRad="88900" algn="ctr" rotWithShape="0">
                  <a:prstClr val="black">
                    <a:alpha val="80000"/>
                  </a:prstClr>
                </a:outerShdw>
              </a:effectLst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117" name="그림 116" descr="Untitled-9.png">
            <a:extLst>
              <a:ext uri="{FF2B5EF4-FFF2-40B4-BE49-F238E27FC236}">
                <a16:creationId xmlns:a16="http://schemas.microsoft.com/office/drawing/2014/main" id="{2533BD3B-DE5F-46A3-9662-44456A325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7002"/>
          <a:stretch/>
        </p:blipFill>
        <p:spPr>
          <a:xfrm>
            <a:off x="559718" y="2276872"/>
            <a:ext cx="8933048" cy="1636880"/>
          </a:xfrm>
          <a:prstGeom prst="rect">
            <a:avLst/>
          </a:prstGeom>
        </p:spPr>
      </p:pic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A4CF94FE-B870-444B-A1AA-14FEF3B9BC13}"/>
              </a:ext>
            </a:extLst>
          </p:cNvPr>
          <p:cNvSpPr/>
          <p:nvPr/>
        </p:nvSpPr>
        <p:spPr>
          <a:xfrm>
            <a:off x="847750" y="3735320"/>
            <a:ext cx="836769" cy="135550"/>
          </a:xfrm>
          <a:prstGeom prst="rect">
            <a:avLst/>
          </a:prstGeom>
          <a:ln>
            <a:solidFill>
              <a:srgbClr val="0070C0">
                <a:alpha val="0"/>
              </a:srgbClr>
            </a:solidFill>
          </a:ln>
        </p:spPr>
        <p:txBody>
          <a:bodyPr wrap="none" lIns="0" tIns="0" rIns="0" bIns="0" anchor="ctr">
            <a:spAutoFit/>
          </a:bodyPr>
          <a:lstStyle/>
          <a:p>
            <a:pPr algn="ctr" latinLnBrk="0">
              <a:lnSpc>
                <a:spcPts val="900"/>
              </a:lnSpc>
            </a:pPr>
            <a:r>
              <a:rPr lang="ko-KR" altLang="en-US" sz="14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화목한 회사</a:t>
            </a: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27268351-110F-4F87-B6D5-46D4283DC015}"/>
              </a:ext>
            </a:extLst>
          </p:cNvPr>
          <p:cNvSpPr/>
          <p:nvPr/>
        </p:nvSpPr>
        <p:spPr>
          <a:xfrm>
            <a:off x="2702529" y="3736082"/>
            <a:ext cx="809517" cy="13555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 latinLnBrk="0">
              <a:lnSpc>
                <a:spcPts val="900"/>
              </a:lnSpc>
            </a:pPr>
            <a:r>
              <a:rPr lang="en-US" altLang="ko-KR" sz="14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GIS </a:t>
            </a:r>
            <a:r>
              <a:rPr lang="ko-KR" altLang="en-US" sz="14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기술력</a:t>
            </a:r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BD6CC62D-DFBA-4632-9DF2-4C9005DD27C0}"/>
              </a:ext>
            </a:extLst>
          </p:cNvPr>
          <p:cNvSpPr/>
          <p:nvPr/>
        </p:nvSpPr>
        <p:spPr>
          <a:xfrm>
            <a:off x="4534408" y="3726938"/>
            <a:ext cx="993862" cy="13555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 latinLnBrk="0">
              <a:lnSpc>
                <a:spcPts val="900"/>
              </a:lnSpc>
            </a:pPr>
            <a:r>
              <a:rPr lang="ko-KR" altLang="en-US" sz="14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기대되는 회사</a:t>
            </a: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1697F103-F7F8-4FB6-A40C-D79EEADE332A}"/>
              </a:ext>
            </a:extLst>
          </p:cNvPr>
          <p:cNvSpPr/>
          <p:nvPr/>
        </p:nvSpPr>
        <p:spPr>
          <a:xfrm>
            <a:off x="6406616" y="3736082"/>
            <a:ext cx="993862" cy="13555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 latinLnBrk="0">
              <a:lnSpc>
                <a:spcPts val="900"/>
              </a:lnSpc>
            </a:pPr>
            <a:r>
              <a:rPr lang="ko-KR" altLang="en-US" sz="14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자율적인 책임</a:t>
            </a:r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62C4F243-B1D3-4393-B6C1-1777562A3D12}"/>
              </a:ext>
            </a:extLst>
          </p:cNvPr>
          <p:cNvSpPr/>
          <p:nvPr/>
        </p:nvSpPr>
        <p:spPr>
          <a:xfrm>
            <a:off x="8328390" y="3736082"/>
            <a:ext cx="1016304" cy="13555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 latinLnBrk="0">
              <a:lnSpc>
                <a:spcPts val="900"/>
              </a:lnSpc>
            </a:pPr>
            <a:r>
              <a:rPr lang="ko-KR" altLang="en-US" sz="14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일배우기 좋음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1CAAD9D-A3B1-4C4B-8DC9-9A8323BDFA27}"/>
              </a:ext>
            </a:extLst>
          </p:cNvPr>
          <p:cNvSpPr/>
          <p:nvPr/>
        </p:nvSpPr>
        <p:spPr>
          <a:xfrm>
            <a:off x="1347710" y="4216938"/>
            <a:ext cx="7344816" cy="205950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561BC15-BE90-4CF9-A866-152A389B70DC}"/>
              </a:ext>
            </a:extLst>
          </p:cNvPr>
          <p:cNvSpPr/>
          <p:nvPr/>
        </p:nvSpPr>
        <p:spPr>
          <a:xfrm>
            <a:off x="1207790" y="4293096"/>
            <a:ext cx="7344816" cy="1907189"/>
          </a:xfrm>
          <a:prstGeom prst="rect">
            <a:avLst/>
          </a:prstGeom>
          <a:ln>
            <a:solidFill>
              <a:srgbClr val="0070C0">
                <a:alpha val="0"/>
              </a:srgbClr>
            </a:solidFill>
          </a:ln>
        </p:spPr>
        <p:txBody>
          <a:bodyPr wrap="square" lIns="0" tIns="0" rIns="0" bIns="0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규모는 </a:t>
            </a:r>
            <a:r>
              <a:rPr lang="ko-KR" altLang="en-US" sz="1400" spc="-7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작아졌지만 과거 </a:t>
            </a:r>
            <a:r>
              <a:rPr lang="en-US" altLang="ko-KR" sz="1400" spc="-7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GIS 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영광과 기술력이 </a:t>
            </a:r>
            <a:r>
              <a:rPr lang="ko-KR" altLang="en-US" sz="1400" spc="-7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남아있는 회사</a:t>
            </a:r>
            <a:r>
              <a:rPr lang="en-US" altLang="ko-KR" sz="1400" spc="-7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  <a:endParaRPr lang="en-US" altLang="ko-KR" sz="1400" spc="-7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국내 최대의 </a:t>
            </a: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GIS S/W 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회사이며</a:t>
            </a: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, 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퇴사한 직원이 다시 입사하는 빈도가 높음</a:t>
            </a: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공공기관 </a:t>
            </a: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GIS 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분야에서 잔뼈가 굵은 회사</a:t>
            </a: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중소기업이지만 체계가 잡혀 있으며 자율적이며 책임을 요구하는 문화임</a:t>
            </a: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전체적인 업무량은 회사 현재 사정상 많은 편에 속하지만 부서 분위기는 상당히 좋으며 화목한 편임</a:t>
            </a: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  <a:endParaRPr lang="ko-KR" altLang="en-US" sz="1400" spc="-7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"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신입이 일하기 좋고 일배우기 좋은 </a:t>
            </a:r>
            <a:r>
              <a:rPr lang="ko-KR" altLang="en-US" sz="1400" spc="-7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회사</a:t>
            </a:r>
            <a:r>
              <a:rPr lang="en-US" altLang="ko-KR" sz="1400" spc="-7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. </a:t>
            </a:r>
            <a:r>
              <a:rPr lang="ko-KR" altLang="en-US" sz="1400" spc="-7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일이 </a:t>
            </a:r>
            <a:r>
              <a:rPr lang="ko-KR" altLang="en-US" sz="14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많으며 자체 솔루션을 </a:t>
            </a:r>
            <a:r>
              <a:rPr lang="ko-KR" altLang="en-US" sz="1400" spc="-7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가진 회사</a:t>
            </a:r>
            <a:r>
              <a:rPr lang="en-US" altLang="ko-KR" sz="1400" spc="-7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976503-0D34-4577-9CD6-068DC96E5B9A}"/>
              </a:ext>
            </a:extLst>
          </p:cNvPr>
          <p:cNvSpPr txBox="1"/>
          <p:nvPr/>
        </p:nvSpPr>
        <p:spPr>
          <a:xfrm>
            <a:off x="7247753" y="4242267"/>
            <a:ext cx="1417376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400">
                <a:ln>
                  <a:solidFill>
                    <a:srgbClr val="0070C0">
                      <a:alpha val="100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* </a:t>
            </a:r>
            <a:r>
              <a:rPr lang="ko-KR" altLang="en-US" sz="1400">
                <a:ln>
                  <a:solidFill>
                    <a:srgbClr val="0070C0">
                      <a:alpha val="100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출처 </a:t>
            </a:r>
            <a:r>
              <a:rPr lang="en-US" altLang="ko-KR" sz="1400">
                <a:ln>
                  <a:solidFill>
                    <a:srgbClr val="0070C0">
                      <a:alpha val="100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400">
                <a:ln>
                  <a:solidFill>
                    <a:srgbClr val="0070C0">
                      <a:alpha val="100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잡플래닛</a:t>
            </a:r>
          </a:p>
        </p:txBody>
      </p:sp>
    </p:spTree>
    <p:extLst>
      <p:ext uri="{BB962C8B-B14F-4D97-AF65-F5344CB8AC3E}">
        <p14:creationId xmlns:p14="http://schemas.microsoft.com/office/powerpoint/2010/main" val="191422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5456262" y="3091022"/>
            <a:ext cx="3469310" cy="516524"/>
            <a:chOff x="5672286" y="3069033"/>
            <a:chExt cx="3469310" cy="516524"/>
          </a:xfrm>
        </p:grpSpPr>
        <p:grpSp>
          <p:nvGrpSpPr>
            <p:cNvPr id="8" name="그룹 7"/>
            <p:cNvGrpSpPr/>
            <p:nvPr/>
          </p:nvGrpSpPr>
          <p:grpSpPr>
            <a:xfrm>
              <a:off x="5672286" y="3069033"/>
              <a:ext cx="489236" cy="516524"/>
              <a:chOff x="5672286" y="3069033"/>
              <a:chExt cx="489236" cy="51652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72286" y="3170187"/>
                <a:ext cx="489236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02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207075" y="3131587"/>
              <a:ext cx="293452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350" spc="-100" err="1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GeoGate</a:t>
              </a:r>
              <a:r>
                <a:rPr lang="en-US" altLang="ko-KR" sz="235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 </a:t>
              </a:r>
              <a:r>
                <a:rPr lang="ko-KR" altLang="en-US" sz="235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개발 히스토리</a:t>
              </a:r>
              <a:endParaRPr lang="ko-KR" altLang="en-US" sz="235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5456262" y="3887242"/>
            <a:ext cx="2643764" cy="516524"/>
            <a:chOff x="5672286" y="3069033"/>
            <a:chExt cx="2643764" cy="516524"/>
          </a:xfrm>
        </p:grpSpPr>
        <p:grpSp>
          <p:nvGrpSpPr>
            <p:cNvPr id="13" name="그룹 12"/>
            <p:cNvGrpSpPr/>
            <p:nvPr/>
          </p:nvGrpSpPr>
          <p:grpSpPr>
            <a:xfrm>
              <a:off x="5672286" y="3069033"/>
              <a:ext cx="489236" cy="516524"/>
              <a:chOff x="5672286" y="3069033"/>
              <a:chExt cx="489236" cy="516524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672286" y="3170187"/>
                <a:ext cx="489236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03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207075" y="3131587"/>
              <a:ext cx="2108975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35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GeoGate </a:t>
              </a:r>
              <a:r>
                <a:rPr lang="ko-KR" altLang="en-US" sz="235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고객사</a:t>
              </a:r>
              <a:endParaRPr lang="ko-KR" altLang="en-US" sz="235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28014" y="2230264"/>
            <a:ext cx="663002" cy="27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7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Chapter</a:t>
            </a:r>
            <a:endParaRPr lang="ko-KR" altLang="en-US" sz="1170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2322" y="2375882"/>
            <a:ext cx="15568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솔루션 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314" y="2302274"/>
            <a:ext cx="710772" cy="73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62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rPr>
              <a:t>Ⅱ</a:t>
            </a:r>
            <a:endParaRPr lang="ko-KR" altLang="en-US" sz="4162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HY견명조" pitchFamily="18" charset="-127"/>
              <a:ea typeface="HY견명조" pitchFamily="18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5456264" y="4683461"/>
            <a:ext cx="2620616" cy="516524"/>
            <a:chOff x="5672286" y="3069033"/>
            <a:chExt cx="2620616" cy="516524"/>
          </a:xfrm>
        </p:grpSpPr>
        <p:grpSp>
          <p:nvGrpSpPr>
            <p:cNvPr id="21" name="그룹 20"/>
            <p:cNvGrpSpPr/>
            <p:nvPr/>
          </p:nvGrpSpPr>
          <p:grpSpPr>
            <a:xfrm>
              <a:off x="5672286" y="3069033"/>
              <a:ext cx="489236" cy="516524"/>
              <a:chOff x="5672286" y="3069033"/>
              <a:chExt cx="489236" cy="516524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72286" y="3170187"/>
                <a:ext cx="489236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04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207075" y="3131587"/>
              <a:ext cx="2085827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35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특허 및 품질인증</a:t>
              </a:r>
              <a:endParaRPr lang="ko-KR" altLang="en-US" sz="235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456264" y="2294802"/>
            <a:ext cx="1987431" cy="516524"/>
            <a:chOff x="5672286" y="3069033"/>
            <a:chExt cx="1987431" cy="516524"/>
          </a:xfrm>
        </p:grpSpPr>
        <p:grpSp>
          <p:nvGrpSpPr>
            <p:cNvPr id="26" name="그룹 25"/>
            <p:cNvGrpSpPr/>
            <p:nvPr/>
          </p:nvGrpSpPr>
          <p:grpSpPr>
            <a:xfrm>
              <a:off x="5672286" y="3069033"/>
              <a:ext cx="502061" cy="516524"/>
              <a:chOff x="5672286" y="3069033"/>
              <a:chExt cx="502061" cy="516524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72286" y="3170187"/>
                <a:ext cx="502061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01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207075" y="3131587"/>
              <a:ext cx="1452642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GIS </a:t>
              </a:r>
              <a:r>
                <a:rPr lang="ko-KR" altLang="en-US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제품군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2492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5" y="505401"/>
            <a:ext cx="153599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GIS </a:t>
            </a:r>
            <a:r>
              <a:rPr lang="ko-KR" altLang="en-US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제품군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46331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01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60" name="모서리가 둥근 직사각형 37">
            <a:extLst>
              <a:ext uri="{FF2B5EF4-FFF2-40B4-BE49-F238E27FC236}">
                <a16:creationId xmlns:a16="http://schemas.microsoft.com/office/drawing/2014/main" id="{3D6579DE-BF48-47F9-876C-CA9E7FD70FC6}"/>
              </a:ext>
            </a:extLst>
          </p:cNvPr>
          <p:cNvSpPr/>
          <p:nvPr/>
        </p:nvSpPr>
        <p:spPr>
          <a:xfrm>
            <a:off x="467162" y="1191426"/>
            <a:ext cx="4425744" cy="5045886"/>
          </a:xfrm>
          <a:prstGeom prst="roundRect">
            <a:avLst>
              <a:gd name="adj" fmla="val 1823"/>
            </a:avLst>
          </a:prstGeom>
          <a:solidFill>
            <a:schemeClr val="bg1"/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 err="1">
              <a:solidFill>
                <a:schemeClr val="tx2">
                  <a:lumMod val="60000"/>
                  <a:lumOff val="40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61" name="양쪽 모서리가 둥근 사각형 38">
            <a:extLst>
              <a:ext uri="{FF2B5EF4-FFF2-40B4-BE49-F238E27FC236}">
                <a16:creationId xmlns:a16="http://schemas.microsoft.com/office/drawing/2014/main" id="{F8950AEA-0B87-4362-B7D5-22B5117B3BB4}"/>
              </a:ext>
            </a:extLst>
          </p:cNvPr>
          <p:cNvSpPr/>
          <p:nvPr/>
        </p:nvSpPr>
        <p:spPr>
          <a:xfrm>
            <a:off x="467165" y="1191428"/>
            <a:ext cx="4425743" cy="403033"/>
          </a:xfrm>
          <a:prstGeom prst="round2Same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marL="0" lvl="1" algn="ctr" latinLnBrk="0">
              <a:buClr>
                <a:sysClr val="windowText" lastClr="000000"/>
              </a:buClr>
              <a:buSzPct val="80000"/>
              <a:tabLst>
                <a:tab pos="5648325" algn="l"/>
              </a:tabLst>
            </a:pPr>
            <a:r>
              <a:rPr lang="en-US" altLang="ko-KR" sz="19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</a:t>
            </a:r>
            <a:r>
              <a:rPr lang="ko-KR" altLang="en-US" sz="19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주요 </a:t>
            </a:r>
            <a:r>
              <a:rPr lang="ko-KR" altLang="en-US" sz="1900" b="1" kern="0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제품군</a:t>
            </a:r>
            <a:endParaRPr lang="ko-KR" altLang="en-US" sz="19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62" name="Picture 2" descr="가로 박스1">
            <a:extLst>
              <a:ext uri="{FF2B5EF4-FFF2-40B4-BE49-F238E27FC236}">
                <a16:creationId xmlns:a16="http://schemas.microsoft.com/office/drawing/2014/main" id="{25DAFEA4-6BBB-4537-82E4-A79DD007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676243" y="1754711"/>
            <a:ext cx="1516766" cy="103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AutoShape 3">
            <a:extLst>
              <a:ext uri="{FF2B5EF4-FFF2-40B4-BE49-F238E27FC236}">
                <a16:creationId xmlns:a16="http://schemas.microsoft.com/office/drawing/2014/main" id="{72BFC3ED-ED96-4BB5-9400-54FD627904B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13095" y="2221955"/>
            <a:ext cx="999056" cy="100246"/>
          </a:xfrm>
          <a:custGeom>
            <a:avLst/>
            <a:gdLst>
              <a:gd name="T0" fmla="*/ 1039043 w 21600"/>
              <a:gd name="T1" fmla="*/ 54769 h 21600"/>
              <a:gd name="T2" fmla="*/ 533400 w 21600"/>
              <a:gd name="T3" fmla="*/ 109537 h 21600"/>
              <a:gd name="T4" fmla="*/ 27757 w 21600"/>
              <a:gd name="T5" fmla="*/ 54769 h 21600"/>
              <a:gd name="T6" fmla="*/ 5334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362 w 21600"/>
              <a:gd name="T13" fmla="*/ 2362 h 21600"/>
              <a:gd name="T14" fmla="*/ 19238 w 21600"/>
              <a:gd name="T15" fmla="*/ 192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123" y="21600"/>
                </a:lnTo>
                <a:lnTo>
                  <a:pt x="2047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97C0E1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 sz="150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610BB27C-9259-4B74-873A-F90CCF15C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776" y="1917853"/>
            <a:ext cx="113902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/>
            <a:r>
              <a:rPr lang="ko-KR" altLang="en-US" sz="15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엔터프라이즈 </a:t>
            </a:r>
            <a:r>
              <a:rPr lang="en-US" altLang="ko-KR" sz="15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S/W</a:t>
            </a:r>
            <a:endParaRPr lang="ko-KR" altLang="ko-KR" sz="1500" b="1" spc="-150" dirty="0">
              <a:ln>
                <a:solidFill>
                  <a:srgbClr val="59595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74" name="Picture 11" descr="가로 박스1">
            <a:extLst>
              <a:ext uri="{FF2B5EF4-FFF2-40B4-BE49-F238E27FC236}">
                <a16:creationId xmlns:a16="http://schemas.microsoft.com/office/drawing/2014/main" id="{6C2FF892-075D-431E-A83C-5E82B4B9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676243" y="2845941"/>
            <a:ext cx="1516766" cy="103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AutoShape 12">
            <a:extLst>
              <a:ext uri="{FF2B5EF4-FFF2-40B4-BE49-F238E27FC236}">
                <a16:creationId xmlns:a16="http://schemas.microsoft.com/office/drawing/2014/main" id="{547B1524-69B0-4ED7-8F23-AAB66C2E7F1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13095" y="3313186"/>
            <a:ext cx="999056" cy="100246"/>
          </a:xfrm>
          <a:custGeom>
            <a:avLst/>
            <a:gdLst>
              <a:gd name="T0" fmla="*/ 1039043 w 21600"/>
              <a:gd name="T1" fmla="*/ 54769 h 21600"/>
              <a:gd name="T2" fmla="*/ 533400 w 21600"/>
              <a:gd name="T3" fmla="*/ 109537 h 21600"/>
              <a:gd name="T4" fmla="*/ 27757 w 21600"/>
              <a:gd name="T5" fmla="*/ 54769 h 21600"/>
              <a:gd name="T6" fmla="*/ 5334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362 w 21600"/>
              <a:gd name="T13" fmla="*/ 2362 h 21600"/>
              <a:gd name="T14" fmla="*/ 19238 w 21600"/>
              <a:gd name="T15" fmla="*/ 192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123" y="21600"/>
                </a:lnTo>
                <a:lnTo>
                  <a:pt x="2047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97C0E1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 sz="150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76" name="Rectangle 23">
            <a:extLst>
              <a:ext uri="{FF2B5EF4-FFF2-40B4-BE49-F238E27FC236}">
                <a16:creationId xmlns:a16="http://schemas.microsoft.com/office/drawing/2014/main" id="{14D19482-FC9D-47F0-A443-9B34A6447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452" y="3075437"/>
            <a:ext cx="1250896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ko-KR" sz="15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</a:t>
            </a:r>
            <a:r>
              <a:rPr lang="ko-KR" altLang="en-US" sz="15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차원 </a:t>
            </a:r>
            <a:r>
              <a:rPr lang="en-US" altLang="ko-KR" sz="15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S/W</a:t>
            </a:r>
            <a:endParaRPr lang="ko-KR" altLang="ko-KR" sz="1500" b="1" spc="-150" dirty="0">
              <a:ln>
                <a:solidFill>
                  <a:srgbClr val="59595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77" name="Picture 25" descr="geoterra">
            <a:extLst>
              <a:ext uri="{FF2B5EF4-FFF2-40B4-BE49-F238E27FC236}">
                <a16:creationId xmlns:a16="http://schemas.microsoft.com/office/drawing/2014/main" id="{930A0B45-DDF1-458A-BED5-AD93A983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076" y="3416830"/>
            <a:ext cx="1288671" cy="3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8" name="Group 28">
            <a:extLst>
              <a:ext uri="{FF2B5EF4-FFF2-40B4-BE49-F238E27FC236}">
                <a16:creationId xmlns:a16="http://schemas.microsoft.com/office/drawing/2014/main" id="{57353987-40DA-4C62-BAB1-F5860CAC01F4}"/>
              </a:ext>
            </a:extLst>
          </p:cNvPr>
          <p:cNvGrpSpPr>
            <a:grpSpLocks/>
          </p:cNvGrpSpPr>
          <p:nvPr/>
        </p:nvGrpSpPr>
        <p:grpSpPr bwMode="auto">
          <a:xfrm>
            <a:off x="750338" y="2407369"/>
            <a:ext cx="1317726" cy="289905"/>
            <a:chOff x="249" y="1405"/>
            <a:chExt cx="907" cy="195"/>
          </a:xfrm>
        </p:grpSpPr>
        <p:pic>
          <p:nvPicPr>
            <p:cNvPr id="79" name="Picture 29" descr="geogate_문구">
              <a:extLst>
                <a:ext uri="{FF2B5EF4-FFF2-40B4-BE49-F238E27FC236}">
                  <a16:creationId xmlns:a16="http://schemas.microsoft.com/office/drawing/2014/main" id="{A26C9C59-7D5B-4B4A-98DB-8DB310C11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23605" t="32184"/>
            <a:stretch>
              <a:fillRect/>
            </a:stretch>
          </p:blipFill>
          <p:spPr bwMode="auto">
            <a:xfrm>
              <a:off x="431" y="1432"/>
              <a:ext cx="72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30" descr="geogate_문구">
              <a:extLst>
                <a:ext uri="{FF2B5EF4-FFF2-40B4-BE49-F238E27FC236}">
                  <a16:creationId xmlns:a16="http://schemas.microsoft.com/office/drawing/2014/main" id="{7E38BCB8-7AC4-420F-8A08-1C36188BA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r="76524" b="9950"/>
            <a:stretch>
              <a:fillRect/>
            </a:stretch>
          </p:blipFill>
          <p:spPr bwMode="auto">
            <a:xfrm>
              <a:off x="249" y="1405"/>
              <a:ext cx="18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1" name="Picture 3" descr="가로 박스1">
            <a:extLst>
              <a:ext uri="{FF2B5EF4-FFF2-40B4-BE49-F238E27FC236}">
                <a16:creationId xmlns:a16="http://schemas.microsoft.com/office/drawing/2014/main" id="{68D6D8A5-6EF8-4C03-820D-A4B5967CB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671885" y="3935686"/>
            <a:ext cx="1516766" cy="103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AutoShape 4">
            <a:extLst>
              <a:ext uri="{FF2B5EF4-FFF2-40B4-BE49-F238E27FC236}">
                <a16:creationId xmlns:a16="http://schemas.microsoft.com/office/drawing/2014/main" id="{3FE056A6-EB72-42EA-834B-DFE6360A56A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09463" y="4403658"/>
            <a:ext cx="999056" cy="98793"/>
          </a:xfrm>
          <a:custGeom>
            <a:avLst/>
            <a:gdLst>
              <a:gd name="T0" fmla="*/ 1039043 w 21600"/>
              <a:gd name="T1" fmla="*/ 54769 h 21600"/>
              <a:gd name="T2" fmla="*/ 533400 w 21600"/>
              <a:gd name="T3" fmla="*/ 109537 h 21600"/>
              <a:gd name="T4" fmla="*/ 27757 w 21600"/>
              <a:gd name="T5" fmla="*/ 54769 h 21600"/>
              <a:gd name="T6" fmla="*/ 5334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362 w 21600"/>
              <a:gd name="T13" fmla="*/ 2362 h 21600"/>
              <a:gd name="T14" fmla="*/ 19238 w 21600"/>
              <a:gd name="T15" fmla="*/ 192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123" y="21600"/>
                </a:lnTo>
                <a:lnTo>
                  <a:pt x="2047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97C0E1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 sz="150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3" name="Rectangle 7">
            <a:extLst>
              <a:ext uri="{FF2B5EF4-FFF2-40B4-BE49-F238E27FC236}">
                <a16:creationId xmlns:a16="http://schemas.microsoft.com/office/drawing/2014/main" id="{07CA7332-90D4-4A12-BFEE-91F67C5F3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39" y="4107748"/>
            <a:ext cx="113902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ko-KR" altLang="en-US" sz="15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동적 렌더링</a:t>
            </a:r>
            <a:endParaRPr lang="en-US" altLang="ko-KR" sz="1500" b="1" spc="-150" dirty="0">
              <a:ln>
                <a:solidFill>
                  <a:srgbClr val="59595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en-US" altLang="ko-KR" sz="15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S/W</a:t>
            </a:r>
            <a:endParaRPr lang="ko-KR" altLang="ko-KR" sz="1500" b="1" spc="-150" dirty="0">
              <a:ln>
                <a:solidFill>
                  <a:srgbClr val="59595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84" name="Picture 20" descr="georender">
            <a:extLst>
              <a:ext uri="{FF2B5EF4-FFF2-40B4-BE49-F238E27FC236}">
                <a16:creationId xmlns:a16="http://schemas.microsoft.com/office/drawing/2014/main" id="{FF65B237-2568-4D17-BB5A-57DE9CC10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0510" y="4577937"/>
            <a:ext cx="1317727" cy="30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AutoShape 5">
            <a:extLst>
              <a:ext uri="{FF2B5EF4-FFF2-40B4-BE49-F238E27FC236}">
                <a16:creationId xmlns:a16="http://schemas.microsoft.com/office/drawing/2014/main" id="{6CBB1E62-478E-4CB8-A105-1D26C3D22D1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13838" y="5526125"/>
            <a:ext cx="997570" cy="100246"/>
          </a:xfrm>
          <a:custGeom>
            <a:avLst/>
            <a:gdLst>
              <a:gd name="T0" fmla="*/ 1037498 w 21600"/>
              <a:gd name="T1" fmla="*/ 54769 h 21600"/>
              <a:gd name="T2" fmla="*/ 532607 w 21600"/>
              <a:gd name="T3" fmla="*/ 109537 h 21600"/>
              <a:gd name="T4" fmla="*/ 27715 w 21600"/>
              <a:gd name="T5" fmla="*/ 54769 h 21600"/>
              <a:gd name="T6" fmla="*/ 53260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362 w 21600"/>
              <a:gd name="T13" fmla="*/ 2362 h 21600"/>
              <a:gd name="T14" fmla="*/ 19238 w 21600"/>
              <a:gd name="T15" fmla="*/ 192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123" y="21600"/>
                </a:lnTo>
                <a:lnTo>
                  <a:pt x="2047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97C0E1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 sz="150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86" name="Picture 6" descr="가로 박스1">
            <a:extLst>
              <a:ext uri="{FF2B5EF4-FFF2-40B4-BE49-F238E27FC236}">
                <a16:creationId xmlns:a16="http://schemas.microsoft.com/office/drawing/2014/main" id="{B0A2E6A7-EE42-4A0F-B3AF-F8F75717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676243" y="5055165"/>
            <a:ext cx="1516766" cy="10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Rectangle 22">
            <a:extLst>
              <a:ext uri="{FF2B5EF4-FFF2-40B4-BE49-F238E27FC236}">
                <a16:creationId xmlns:a16="http://schemas.microsoft.com/office/drawing/2014/main" id="{71130053-CCD1-4D66-B2B3-14238D037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06" y="5345614"/>
            <a:ext cx="1250897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/>
            <a:r>
              <a:rPr lang="ko-KR" altLang="en-US" sz="15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모바일 </a:t>
            </a:r>
            <a:r>
              <a:rPr lang="en-US" altLang="ko-KR" sz="15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S/W</a:t>
            </a:r>
            <a:endParaRPr lang="ko-KR" altLang="ko-KR" sz="1500" b="1" spc="-150" dirty="0">
              <a:ln>
                <a:solidFill>
                  <a:srgbClr val="59595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88" name="Picture 27" descr="geofield">
            <a:extLst>
              <a:ext uri="{FF2B5EF4-FFF2-40B4-BE49-F238E27FC236}">
                <a16:creationId xmlns:a16="http://schemas.microsoft.com/office/drawing/2014/main" id="{A6E47FFC-7C84-40BF-88E4-4FB521CE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3076" y="5697416"/>
            <a:ext cx="1317727" cy="33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직사각형 88">
            <a:extLst>
              <a:ext uri="{FF2B5EF4-FFF2-40B4-BE49-F238E27FC236}">
                <a16:creationId xmlns:a16="http://schemas.microsoft.com/office/drawing/2014/main" id="{3C1433D5-35E6-4938-B044-1A8FFDA58A2A}"/>
              </a:ext>
            </a:extLst>
          </p:cNvPr>
          <p:cNvSpPr/>
          <p:nvPr/>
        </p:nvSpPr>
        <p:spPr>
          <a:xfrm>
            <a:off x="2261732" y="1824711"/>
            <a:ext cx="2445550" cy="937850"/>
          </a:xfrm>
          <a:prstGeom prst="rect">
            <a:avLst/>
          </a:prstGeom>
          <a:pattFill prst="wdUpDiag">
            <a:fgClr>
              <a:srgbClr val="DCDEE4"/>
            </a:fgClr>
            <a:bgClr>
              <a:srgbClr val="E5E6EB"/>
            </a:bgClr>
          </a:pattFill>
          <a:ln>
            <a:noFill/>
          </a:ln>
          <a:effectLst>
            <a:outerShdw dist="31750" dir="16200000" rotWithShape="0">
              <a:srgbClr val="007AA9"/>
            </a:outerShdw>
          </a:effectLst>
        </p:spPr>
        <p:txBody>
          <a:bodyPr wrap="none" tIns="72000" anchor="t" anchorCtr="0"/>
          <a:lstStyle/>
          <a:p>
            <a:pPr marL="114300" lvl="1" indent="-106363" defTabSz="1019175" latinLnBrk="0">
              <a:lnSpc>
                <a:spcPct val="15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SzPct val="10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lang="ko-KR" altLang="en-US" sz="1200" dirty="0">
              <a:solidFill>
                <a:schemeClr val="tx2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산돌고딕 M" pitchFamily="18" charset="-127"/>
              <a:sym typeface="Wingdings" pitchFamily="2" charset="2"/>
            </a:endParaRPr>
          </a:p>
        </p:txBody>
      </p:sp>
      <p:sp>
        <p:nvSpPr>
          <p:cNvPr id="90" name="Text Box 4">
            <a:extLst>
              <a:ext uri="{FF2B5EF4-FFF2-40B4-BE49-F238E27FC236}">
                <a16:creationId xmlns:a16="http://schemas.microsoft.com/office/drawing/2014/main" id="{0D0E00B5-F084-4019-892A-CE4A0371B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820" y="1859998"/>
            <a:ext cx="2306563" cy="85782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/>
            <a:tailEnd/>
          </a:ln>
        </p:spPr>
        <p:txBody>
          <a:bodyPr lIns="64886" tIns="32443" rIns="64886" bIns="32443" anchor="ctr"/>
          <a:lstStyle/>
          <a:p>
            <a:pPr marL="85725" indent="-85725">
              <a:spcBef>
                <a:spcPct val="20000"/>
              </a:spcBef>
              <a:buClr>
                <a:schemeClr val="tx1"/>
              </a:buClr>
              <a:buSzPts val="1300"/>
              <a:buFont typeface="Arial" charset="0"/>
              <a:buChar char="•"/>
            </a:pPr>
            <a: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</a:t>
            </a:r>
            <a:r>
              <a:rPr lang="ko-KR" altLang="en-US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데이터와 기능을 서비스</a:t>
            </a:r>
            <a: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/>
            </a:r>
            <a:b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ko-KR" altLang="en-US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하기 위한 엔터프라이즈 </a:t>
            </a:r>
            <a: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</a:t>
            </a:r>
            <a:b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ko-KR" altLang="en-US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소프트웨어</a:t>
            </a: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8F022B90-1BF5-4139-81AA-58FF6C0B58B0}"/>
              </a:ext>
            </a:extLst>
          </p:cNvPr>
          <p:cNvSpPr/>
          <p:nvPr/>
        </p:nvSpPr>
        <p:spPr>
          <a:xfrm>
            <a:off x="2261732" y="2898658"/>
            <a:ext cx="2445550" cy="937850"/>
          </a:xfrm>
          <a:prstGeom prst="rect">
            <a:avLst/>
          </a:prstGeom>
          <a:pattFill prst="wdUpDiag">
            <a:fgClr>
              <a:srgbClr val="DCDEE4"/>
            </a:fgClr>
            <a:bgClr>
              <a:srgbClr val="E5E6EB"/>
            </a:bgClr>
          </a:pattFill>
          <a:ln>
            <a:noFill/>
          </a:ln>
          <a:effectLst>
            <a:outerShdw dist="31750" dir="16200000" rotWithShape="0">
              <a:srgbClr val="007AA9"/>
            </a:outerShdw>
          </a:effectLst>
        </p:spPr>
        <p:txBody>
          <a:bodyPr wrap="none" tIns="72000" anchor="t" anchorCtr="0"/>
          <a:lstStyle/>
          <a:p>
            <a:pPr marL="114300" lvl="1" indent="-106363" defTabSz="1019175" latinLnBrk="0">
              <a:lnSpc>
                <a:spcPct val="15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SzPct val="10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lang="ko-KR" altLang="en-US" sz="1200" dirty="0">
              <a:solidFill>
                <a:schemeClr val="tx2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산돌고딕 M" pitchFamily="18" charset="-127"/>
              <a:sym typeface="Wingdings" pitchFamily="2" charset="2"/>
            </a:endParaRPr>
          </a:p>
        </p:txBody>
      </p:sp>
      <p:sp>
        <p:nvSpPr>
          <p:cNvPr id="92" name="Text Box 4">
            <a:extLst>
              <a:ext uri="{FF2B5EF4-FFF2-40B4-BE49-F238E27FC236}">
                <a16:creationId xmlns:a16="http://schemas.microsoft.com/office/drawing/2014/main" id="{90A69A46-D588-4FDC-9BDD-0D0636278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820" y="2933946"/>
            <a:ext cx="2306563" cy="85782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/>
            <a:tailEnd/>
          </a:ln>
        </p:spPr>
        <p:txBody>
          <a:bodyPr lIns="64886" tIns="32443" rIns="64886" bIns="32443" anchor="ctr"/>
          <a:lstStyle/>
          <a:p>
            <a:pPr marL="85725" indent="-85725">
              <a:spcBef>
                <a:spcPct val="20000"/>
              </a:spcBef>
              <a:buClr>
                <a:schemeClr val="tx1"/>
              </a:buClr>
              <a:buSzPts val="1300"/>
              <a:buFont typeface="Arial" charset="0"/>
              <a:buChar char="•"/>
            </a:pPr>
            <a: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</a:t>
            </a:r>
            <a:r>
              <a:rPr lang="ko-KR" altLang="en-US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데이터와 </a:t>
            </a:r>
            <a: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</a:t>
            </a:r>
            <a:r>
              <a:rPr lang="ko-KR" altLang="en-US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차원 모델을 결합시켜 실 세계와 유사한 현실감 있는 </a:t>
            </a:r>
            <a: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3D </a:t>
            </a:r>
            <a:r>
              <a:rPr lang="ko-KR" altLang="en-US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지리 정보를 서비스하는 웹 기반 제품</a:t>
            </a:r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1CE88569-48C2-48B1-9709-4E4F2381963B}"/>
              </a:ext>
            </a:extLst>
          </p:cNvPr>
          <p:cNvSpPr/>
          <p:nvPr/>
        </p:nvSpPr>
        <p:spPr>
          <a:xfrm>
            <a:off x="2261732" y="3988855"/>
            <a:ext cx="2445550" cy="937850"/>
          </a:xfrm>
          <a:prstGeom prst="rect">
            <a:avLst/>
          </a:prstGeom>
          <a:pattFill prst="wdUpDiag">
            <a:fgClr>
              <a:srgbClr val="DCDEE4"/>
            </a:fgClr>
            <a:bgClr>
              <a:srgbClr val="E5E6EB"/>
            </a:bgClr>
          </a:pattFill>
          <a:ln>
            <a:noFill/>
          </a:ln>
          <a:effectLst>
            <a:outerShdw dist="31750" dir="16200000" rotWithShape="0">
              <a:srgbClr val="007AA9"/>
            </a:outerShdw>
          </a:effectLst>
        </p:spPr>
        <p:txBody>
          <a:bodyPr wrap="none" tIns="72000" anchor="t" anchorCtr="0"/>
          <a:lstStyle/>
          <a:p>
            <a:pPr marL="114300" lvl="1" indent="-106363" defTabSz="1019175" latinLnBrk="0">
              <a:lnSpc>
                <a:spcPct val="15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SzPct val="10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lang="ko-KR" altLang="en-US" sz="1200" dirty="0">
              <a:solidFill>
                <a:schemeClr val="tx2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산돌고딕 M" pitchFamily="18" charset="-127"/>
              <a:sym typeface="Wingdings" pitchFamily="2" charset="2"/>
            </a:endParaRPr>
          </a:p>
        </p:txBody>
      </p:sp>
      <p:sp>
        <p:nvSpPr>
          <p:cNvPr id="94" name="Text Box 4">
            <a:extLst>
              <a:ext uri="{FF2B5EF4-FFF2-40B4-BE49-F238E27FC236}">
                <a16:creationId xmlns:a16="http://schemas.microsoft.com/office/drawing/2014/main" id="{377A4975-49D3-4044-827D-27F77BF25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820" y="4024142"/>
            <a:ext cx="2306563" cy="85782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/>
            <a:tailEnd/>
          </a:ln>
        </p:spPr>
        <p:txBody>
          <a:bodyPr lIns="64886" tIns="32443" rIns="64886" bIns="32443" anchor="ctr"/>
          <a:lstStyle/>
          <a:p>
            <a:pPr marL="85725" indent="-85725">
              <a:spcBef>
                <a:spcPct val="20000"/>
              </a:spcBef>
              <a:buClr>
                <a:schemeClr val="tx1"/>
              </a:buClr>
              <a:buSzPts val="1300"/>
              <a:buFont typeface="Arial" charset="0"/>
              <a:buChar char="•"/>
            </a:pPr>
            <a:r>
              <a:rPr lang="ko-KR" altLang="en-US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다양한 구조와 형태의 데이터를 표준 사양에 맞게 실시간으로 가시화하여 클라이언트에 고품질의 이미지를 제공</a:t>
            </a:r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B8865DC9-168A-495A-8024-402C13844890}"/>
              </a:ext>
            </a:extLst>
          </p:cNvPr>
          <p:cNvSpPr/>
          <p:nvPr/>
        </p:nvSpPr>
        <p:spPr>
          <a:xfrm>
            <a:off x="2261732" y="5077364"/>
            <a:ext cx="2445550" cy="937850"/>
          </a:xfrm>
          <a:prstGeom prst="rect">
            <a:avLst/>
          </a:prstGeom>
          <a:pattFill prst="wdUpDiag">
            <a:fgClr>
              <a:srgbClr val="DCDEE4"/>
            </a:fgClr>
            <a:bgClr>
              <a:srgbClr val="E5E6EB"/>
            </a:bgClr>
          </a:pattFill>
          <a:ln>
            <a:noFill/>
          </a:ln>
          <a:effectLst>
            <a:outerShdw dist="31750" dir="16200000" rotWithShape="0">
              <a:srgbClr val="007AA9"/>
            </a:outerShdw>
          </a:effectLst>
        </p:spPr>
        <p:txBody>
          <a:bodyPr wrap="none" tIns="72000" anchor="t" anchorCtr="0"/>
          <a:lstStyle/>
          <a:p>
            <a:pPr marL="114300" lvl="1" indent="-106363" defTabSz="1019175" latinLnBrk="0">
              <a:lnSpc>
                <a:spcPct val="15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SzPct val="100000"/>
              <a:buFont typeface="Wingdings" pitchFamily="2" charset="2"/>
              <a:buChar char="§"/>
              <a:tabLst>
                <a:tab pos="7315200" algn="r"/>
              </a:tabLst>
              <a:defRPr/>
            </a:pPr>
            <a:endParaRPr lang="ko-KR" altLang="en-US" sz="1200" dirty="0">
              <a:solidFill>
                <a:schemeClr val="tx2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산돌고딕 M" pitchFamily="18" charset="-127"/>
              <a:sym typeface="Wingdings" pitchFamily="2" charset="2"/>
            </a:endParaRPr>
          </a:p>
        </p:txBody>
      </p:sp>
      <p:sp>
        <p:nvSpPr>
          <p:cNvPr id="96" name="Text Box 4">
            <a:extLst>
              <a:ext uri="{FF2B5EF4-FFF2-40B4-BE49-F238E27FC236}">
                <a16:creationId xmlns:a16="http://schemas.microsoft.com/office/drawing/2014/main" id="{809858FB-0826-4709-B34C-5A8C6BF46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820" y="5112651"/>
            <a:ext cx="2306563" cy="85782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/>
            <a:tailEnd/>
          </a:ln>
        </p:spPr>
        <p:txBody>
          <a:bodyPr lIns="64886" tIns="32443" rIns="64886" bIns="32443" anchor="ctr"/>
          <a:lstStyle/>
          <a:p>
            <a:pPr marL="85725" indent="-85725">
              <a:spcBef>
                <a:spcPct val="20000"/>
              </a:spcBef>
              <a:buClr>
                <a:schemeClr val="tx1"/>
              </a:buClr>
              <a:buSzPts val="1300"/>
              <a:buFont typeface="Arial" charset="0"/>
              <a:buChar char="•"/>
            </a:pPr>
            <a:r>
              <a:rPr lang="ko-KR" altLang="en-US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현장시설물 관리</a:t>
            </a:r>
            <a: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재난재해 대처</a:t>
            </a:r>
            <a: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상황관제 등 현장과 센터의 신속한 의사소통을 위한 모바일 </a:t>
            </a:r>
            <a:r>
              <a:rPr lang="en-US" altLang="ko-KR" sz="1400" b="1" spc="-150" dirty="0">
                <a:ln>
                  <a:solidFill>
                    <a:srgbClr val="59595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S/W </a:t>
            </a:r>
            <a:endParaRPr lang="ko-KR" altLang="en-US" sz="1400" b="1" spc="-150" dirty="0">
              <a:ln>
                <a:solidFill>
                  <a:srgbClr val="59595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97" name="모서리가 둥근 직사각형 98">
            <a:extLst>
              <a:ext uri="{FF2B5EF4-FFF2-40B4-BE49-F238E27FC236}">
                <a16:creationId xmlns:a16="http://schemas.microsoft.com/office/drawing/2014/main" id="{EDA38611-34D2-4717-9187-72480E6CD73B}"/>
              </a:ext>
            </a:extLst>
          </p:cNvPr>
          <p:cNvSpPr/>
          <p:nvPr/>
        </p:nvSpPr>
        <p:spPr>
          <a:xfrm>
            <a:off x="5126974" y="1191425"/>
            <a:ext cx="4425744" cy="5045886"/>
          </a:xfrm>
          <a:prstGeom prst="roundRect">
            <a:avLst>
              <a:gd name="adj" fmla="val 1823"/>
            </a:avLst>
          </a:prstGeom>
          <a:solidFill>
            <a:schemeClr val="bg1"/>
          </a:solidFill>
          <a:ln w="22225">
            <a:solidFill>
              <a:srgbClr val="46A22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 err="1">
              <a:solidFill>
                <a:schemeClr val="tx2">
                  <a:lumMod val="60000"/>
                  <a:lumOff val="40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98" name="양쪽 모서리가 둥근 사각형 99">
            <a:extLst>
              <a:ext uri="{FF2B5EF4-FFF2-40B4-BE49-F238E27FC236}">
                <a16:creationId xmlns:a16="http://schemas.microsoft.com/office/drawing/2014/main" id="{A1E6C7B7-7FA5-411E-812F-9791F46F325F}"/>
              </a:ext>
            </a:extLst>
          </p:cNvPr>
          <p:cNvSpPr/>
          <p:nvPr/>
        </p:nvSpPr>
        <p:spPr>
          <a:xfrm>
            <a:off x="5134475" y="1191428"/>
            <a:ext cx="4410745" cy="403033"/>
          </a:xfrm>
          <a:prstGeom prst="round2SameRect">
            <a:avLst/>
          </a:prstGeom>
          <a:gradFill flip="none" rotWithShape="1">
            <a:gsLst>
              <a:gs pos="19000">
                <a:srgbClr val="46A226"/>
              </a:gs>
              <a:gs pos="72000">
                <a:srgbClr val="46A226"/>
              </a:gs>
              <a:gs pos="47000">
                <a:srgbClr val="3D8B21"/>
              </a:gs>
              <a:gs pos="89000">
                <a:srgbClr val="ADDB7B"/>
              </a:gs>
            </a:gsLst>
            <a:lin ang="13500000" scaled="1"/>
            <a:tileRect/>
          </a:gradFill>
          <a:ln w="19050">
            <a:solidFill>
              <a:srgbClr val="46A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marL="0" lvl="1" indent="-157443" algn="ctr" defTabSz="957925" latinLnBrk="0">
              <a:lnSpc>
                <a:spcPct val="110000"/>
              </a:lnSpc>
              <a:buClr>
                <a:srgbClr val="929292"/>
              </a:buClr>
              <a:buSzPct val="110000"/>
              <a:tabLst>
                <a:tab pos="94239" algn="l"/>
              </a:tabLst>
            </a:pPr>
            <a:r>
              <a:rPr lang="ko-KR" altLang="en-US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  <a:cs typeface="+mj-cs"/>
              </a:rPr>
              <a:t>적용 사례</a:t>
            </a:r>
            <a:endParaRPr lang="ko-KR" altLang="en-US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  <a:cs typeface="+mj-cs"/>
            </a:endParaRPr>
          </a:p>
        </p:txBody>
      </p:sp>
      <p:sp>
        <p:nvSpPr>
          <p:cNvPr id="99" name="Rectangle 17">
            <a:extLst>
              <a:ext uri="{FF2B5EF4-FFF2-40B4-BE49-F238E27FC236}">
                <a16:creationId xmlns:a16="http://schemas.microsoft.com/office/drawing/2014/main" id="{EF2B16C7-ADA0-4B2B-A1EA-E5F30C45F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01605" y="2175082"/>
            <a:ext cx="4200231" cy="1778692"/>
          </a:xfrm>
          <a:prstGeom prst="rect">
            <a:avLst/>
          </a:prstGeom>
        </p:spPr>
        <p:txBody>
          <a:bodyPr wrap="square" lIns="0" tIns="0" rIns="0" bIns="0" anchor="t">
            <a:spAutoFit/>
            <a:scene3d>
              <a:camera prst="orthographicFront"/>
              <a:lightRig rig="threePt" dir="t"/>
            </a:scene3d>
            <a:sp3d>
              <a:bevelT w="0"/>
              <a:contourClr>
                <a:schemeClr val="bg1"/>
              </a:contourClr>
            </a:sp3d>
          </a:bodyPr>
          <a:lstStyle/>
          <a:p>
            <a:pPr marL="123825" lvl="1" indent="-123825" defTabSz="1330325" eaLnBrk="0" latinLnBrk="0" hangingPunct="0"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국토교통부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/</a:t>
            </a: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지자체 국가공간정보통합체계 운영용 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GIS S/W</a:t>
            </a:r>
          </a:p>
          <a:p>
            <a:pPr marL="123825" lvl="1" indent="-123825" defTabSz="1330325" eaLnBrk="0" latinLnBrk="0" hangingPunct="0"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국토교통부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/</a:t>
            </a: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지자체 지하시설물통합체계 표준시스템 운영용 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GIS S/W</a:t>
            </a:r>
          </a:p>
          <a:p>
            <a:pPr marL="123825" lvl="1" indent="-123825" defTabSz="1330325" eaLnBrk="0" latinLnBrk="0" hangingPunct="0"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행정안전부 </a:t>
            </a:r>
            <a:r>
              <a:rPr lang="ko-KR" altLang="en-US" sz="1300" b="1" kern="0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행정공간정보통합체계</a:t>
            </a: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 운영용 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GIS S/W</a:t>
            </a:r>
          </a:p>
          <a:p>
            <a:pPr marL="123825" lvl="1" indent="-123825" defTabSz="1330325" eaLnBrk="0" latinLnBrk="0" hangingPunct="0"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기획재정부 국유재산통합관리시스템 운영용 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GIS S/W </a:t>
            </a:r>
          </a:p>
          <a:p>
            <a:pPr marL="123825" lvl="1" indent="-123825" defTabSz="1330325" eaLnBrk="0" latinLnBrk="0" hangingPunct="0"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국토교통부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/</a:t>
            </a: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지자체 도시계획정보체계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(UPIS) </a:t>
            </a: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표준시스템 운영용 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GIS S/W</a:t>
            </a:r>
          </a:p>
          <a:p>
            <a:pPr marL="123825" lvl="1" indent="-123825" defTabSz="1330325" eaLnBrk="0" latinLnBrk="0" hangingPunct="0"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국토교통부 한국토지정보시스템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(KLIS) </a:t>
            </a: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국산화 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KoPub돋움체 Bold" panose="02020603020101020101" pitchFamily="18" charset="-127"/>
              </a:rPr>
              <a:t>GIS S/W</a:t>
            </a:r>
            <a:endParaRPr lang="ko-KR" altLang="en-US" sz="1300" b="1" kern="0" dirty="0">
              <a:solidFill>
                <a:sysClr val="windowText" lastClr="000000">
                  <a:lumMod val="75000"/>
                  <a:lumOff val="25000"/>
                </a:sysClr>
              </a:solidFill>
              <a:ea typeface="KoPub돋움체 Bold" panose="02020603020101020101" pitchFamily="18" charset="-127"/>
            </a:endParaRPr>
          </a:p>
        </p:txBody>
      </p: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5B03F8C3-2FAA-4DF0-9C16-5F4E53EDCACA}"/>
              </a:ext>
            </a:extLst>
          </p:cNvPr>
          <p:cNvGrpSpPr/>
          <p:nvPr/>
        </p:nvGrpSpPr>
        <p:grpSpPr>
          <a:xfrm>
            <a:off x="5301603" y="1726339"/>
            <a:ext cx="1970354" cy="414722"/>
            <a:chOff x="598647" y="2753188"/>
            <a:chExt cx="2039065" cy="1216208"/>
          </a:xfrm>
        </p:grpSpPr>
        <p:sp>
          <p:nvSpPr>
            <p:cNvPr id="101" name="정육면체 100">
              <a:extLst>
                <a:ext uri="{FF2B5EF4-FFF2-40B4-BE49-F238E27FC236}">
                  <a16:creationId xmlns:a16="http://schemas.microsoft.com/office/drawing/2014/main" id="{CCA76CFD-3CC7-4690-B796-D84C37E4A874}"/>
                </a:ext>
              </a:extLst>
            </p:cNvPr>
            <p:cNvSpPr/>
            <p:nvPr/>
          </p:nvSpPr>
          <p:spPr>
            <a:xfrm>
              <a:off x="598647" y="2753188"/>
              <a:ext cx="2039065" cy="1216208"/>
            </a:xfrm>
            <a:prstGeom prst="cube">
              <a:avLst>
                <a:gd name="adj" fmla="val 6634"/>
              </a:avLst>
            </a:prstGeom>
            <a:gradFill flip="none" rotWithShape="1">
              <a:gsLst>
                <a:gs pos="19000">
                  <a:srgbClr val="46A226"/>
                </a:gs>
                <a:gs pos="72000">
                  <a:srgbClr val="46A226"/>
                </a:gs>
                <a:gs pos="47000">
                  <a:srgbClr val="3D8B21"/>
                </a:gs>
                <a:gs pos="89000">
                  <a:srgbClr val="ADDB7B"/>
                </a:gs>
              </a:gsLst>
              <a:lin ang="135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latinLnBrk="0">
                <a:lnSpc>
                  <a:spcPct val="110000"/>
                </a:lnSpc>
                <a:spcBef>
                  <a:spcPts val="200"/>
                </a:spcBef>
                <a:buClr>
                  <a:sysClr val="windowText" lastClr="000000"/>
                </a:buClr>
                <a:buSzPct val="90000"/>
              </a:pPr>
              <a:r>
                <a:rPr lang="en-US" altLang="ko-KR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SW </a:t>
              </a:r>
              <a:r>
                <a:rPr lang="ko-KR" altLang="en-US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판매분야</a:t>
              </a:r>
            </a:p>
          </p:txBody>
        </p:sp>
        <p:sp>
          <p:nvSpPr>
            <p:cNvPr id="102" name="직각 삼각형 101">
              <a:extLst>
                <a:ext uri="{FF2B5EF4-FFF2-40B4-BE49-F238E27FC236}">
                  <a16:creationId xmlns:a16="http://schemas.microsoft.com/office/drawing/2014/main" id="{A97C4EF6-E80F-4799-B661-7311262B5E6C}"/>
                </a:ext>
              </a:extLst>
            </p:cNvPr>
            <p:cNvSpPr/>
            <p:nvPr/>
          </p:nvSpPr>
          <p:spPr>
            <a:xfrm flipV="1">
              <a:off x="651778" y="2889895"/>
              <a:ext cx="110514" cy="227426"/>
            </a:xfrm>
            <a:prstGeom prst="rtTriangle">
              <a:avLst/>
            </a:prstGeom>
            <a:solidFill>
              <a:schemeClr val="bg1">
                <a:alpha val="71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89F5170D-81CE-4888-9917-F012AA631CCB}"/>
              </a:ext>
            </a:extLst>
          </p:cNvPr>
          <p:cNvGrpSpPr/>
          <p:nvPr/>
        </p:nvGrpSpPr>
        <p:grpSpPr>
          <a:xfrm>
            <a:off x="5301603" y="4149080"/>
            <a:ext cx="1970354" cy="414722"/>
            <a:chOff x="598647" y="2753188"/>
            <a:chExt cx="2039065" cy="1216208"/>
          </a:xfrm>
        </p:grpSpPr>
        <p:sp>
          <p:nvSpPr>
            <p:cNvPr id="104" name="정육면체 103">
              <a:extLst>
                <a:ext uri="{FF2B5EF4-FFF2-40B4-BE49-F238E27FC236}">
                  <a16:creationId xmlns:a16="http://schemas.microsoft.com/office/drawing/2014/main" id="{839A35B4-D72F-4B96-806B-68F51CF50AAD}"/>
                </a:ext>
              </a:extLst>
            </p:cNvPr>
            <p:cNvSpPr/>
            <p:nvPr/>
          </p:nvSpPr>
          <p:spPr>
            <a:xfrm>
              <a:off x="598647" y="2753188"/>
              <a:ext cx="2039065" cy="1216208"/>
            </a:xfrm>
            <a:prstGeom prst="cube">
              <a:avLst>
                <a:gd name="adj" fmla="val 6634"/>
              </a:avLst>
            </a:prstGeom>
            <a:gradFill flip="none" rotWithShape="1">
              <a:gsLst>
                <a:gs pos="19000">
                  <a:srgbClr val="46A226"/>
                </a:gs>
                <a:gs pos="72000">
                  <a:srgbClr val="46A226"/>
                </a:gs>
                <a:gs pos="47000">
                  <a:srgbClr val="3D8B21"/>
                </a:gs>
                <a:gs pos="89000">
                  <a:srgbClr val="ADDB7B"/>
                </a:gs>
              </a:gsLst>
              <a:lin ang="135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latinLnBrk="0">
                <a:lnSpc>
                  <a:spcPct val="110000"/>
                </a:lnSpc>
                <a:spcBef>
                  <a:spcPts val="200"/>
                </a:spcBef>
                <a:buClr>
                  <a:sysClr val="windowText" lastClr="000000"/>
                </a:buClr>
                <a:buSzPct val="90000"/>
              </a:pPr>
              <a:r>
                <a:rPr lang="ko-KR" altLang="en-US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시스템 분야</a:t>
              </a:r>
            </a:p>
          </p:txBody>
        </p:sp>
        <p:sp>
          <p:nvSpPr>
            <p:cNvPr id="105" name="직각 삼각형 104">
              <a:extLst>
                <a:ext uri="{FF2B5EF4-FFF2-40B4-BE49-F238E27FC236}">
                  <a16:creationId xmlns:a16="http://schemas.microsoft.com/office/drawing/2014/main" id="{84146B84-6DD1-4FE8-B6C5-4E41D8E94410}"/>
                </a:ext>
              </a:extLst>
            </p:cNvPr>
            <p:cNvSpPr/>
            <p:nvPr/>
          </p:nvSpPr>
          <p:spPr>
            <a:xfrm flipV="1">
              <a:off x="651778" y="2889895"/>
              <a:ext cx="110514" cy="227426"/>
            </a:xfrm>
            <a:prstGeom prst="rtTriangle">
              <a:avLst/>
            </a:prstGeom>
            <a:solidFill>
              <a:schemeClr val="bg1">
                <a:alpha val="71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106" name="Rectangle 17">
            <a:extLst>
              <a:ext uri="{FF2B5EF4-FFF2-40B4-BE49-F238E27FC236}">
                <a16:creationId xmlns:a16="http://schemas.microsoft.com/office/drawing/2014/main" id="{24D54571-3512-4EC3-9BB3-DF772713B2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01605" y="4684873"/>
            <a:ext cx="4145113" cy="1492562"/>
          </a:xfrm>
          <a:prstGeom prst="rect">
            <a:avLst/>
          </a:prstGeom>
        </p:spPr>
        <p:txBody>
          <a:bodyPr wrap="square" lIns="0" tIns="0" rIns="0" bIns="0" anchor="t">
            <a:spAutoFit/>
            <a:scene3d>
              <a:camera prst="orthographicFront"/>
              <a:lightRig rig="threePt" dir="t"/>
            </a:scene3d>
            <a:sp3d>
              <a:bevelT w="0"/>
              <a:contourClr>
                <a:schemeClr val="bg1"/>
              </a:contourClr>
            </a:sp3d>
          </a:bodyPr>
          <a:lstStyle/>
          <a:p>
            <a:pPr marL="123825" lvl="1" indent="-123825" defTabSz="1330325" eaLnBrk="0" latinLnBrk="0" hangingPunct="0">
              <a:lnSpc>
                <a:spcPct val="110000"/>
              </a:lnSpc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서울특별시 도로관리 </a:t>
            </a:r>
            <a:r>
              <a:rPr lang="ko-KR" altLang="en-US" sz="1300" b="1" kern="0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빅데이터시스템</a:t>
            </a:r>
            <a:endParaRPr lang="en-US" altLang="ko-KR" sz="1300" b="1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23825" lvl="1" indent="-123825" defTabSz="1330325" eaLnBrk="0" latinLnBrk="0" hangingPunct="0">
              <a:lnSpc>
                <a:spcPct val="110000"/>
              </a:lnSpc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소방청 대국민 인명구조수색시스템 </a:t>
            </a:r>
            <a:endParaRPr lang="en-US" altLang="ko-KR" sz="1300" b="1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23825" lvl="1" indent="-123825" defTabSz="1330325" eaLnBrk="0" latinLnBrk="0" hangingPunct="0">
              <a:lnSpc>
                <a:spcPct val="110000"/>
              </a:lnSpc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산림청 산림재해통합관리체계</a:t>
            </a:r>
            <a:endParaRPr lang="en-US" altLang="ko-KR" sz="1300" b="1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23825" lvl="1" indent="-123825" defTabSz="1330325" eaLnBrk="0" latinLnBrk="0" hangingPunct="0">
              <a:lnSpc>
                <a:spcPct val="110000"/>
              </a:lnSpc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소방청 소방현장통합관리시스템 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z="1300" b="1" kern="0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긴급이송망시스템</a:t>
            </a:r>
            <a:endParaRPr lang="en-US" altLang="ko-KR" sz="1300" b="1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23825" lvl="1" indent="-123825" defTabSz="1330325" eaLnBrk="0" latinLnBrk="0" hangingPunct="0">
              <a:lnSpc>
                <a:spcPct val="110000"/>
              </a:lnSpc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경남소방본부 긴급구조표준 </a:t>
            </a:r>
            <a:r>
              <a:rPr lang="en-US" altLang="ko-KR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</a:t>
            </a: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endParaRPr lang="en-US" altLang="ko-KR" sz="1300" b="1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23825" lvl="1" indent="-123825" defTabSz="1330325" eaLnBrk="0" latinLnBrk="0" hangingPunct="0">
              <a:lnSpc>
                <a:spcPct val="110000"/>
              </a:lnSpc>
              <a:spcBef>
                <a:spcPts val="200"/>
              </a:spcBef>
              <a:spcAft>
                <a:spcPct val="5000"/>
              </a:spcAft>
              <a:buClr>
                <a:srgbClr val="00B050"/>
              </a:buClr>
              <a:buSzPct val="130000"/>
              <a:buFont typeface="Arial" panose="020B0604020202020204" pitchFamily="34" charset="0"/>
              <a:buChar char="•"/>
              <a:tabLst>
                <a:tab pos="5648325" algn="l"/>
              </a:tabLst>
            </a:pPr>
            <a:r>
              <a:rPr lang="ko-KR" altLang="en-US" sz="13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농촌진흥청 축산농장 종합지원시스템</a:t>
            </a:r>
          </a:p>
        </p:txBody>
      </p:sp>
    </p:spTree>
    <p:extLst>
      <p:ext uri="{BB962C8B-B14F-4D97-AF65-F5344CB8AC3E}">
        <p14:creationId xmlns:p14="http://schemas.microsoft.com/office/powerpoint/2010/main" val="2693239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7" y="505401"/>
            <a:ext cx="31123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spc="-10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GeoGate</a:t>
            </a:r>
            <a:r>
              <a:rPr lang="en-US" altLang="ko-KR" sz="25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 </a:t>
            </a:r>
            <a:r>
              <a:rPr lang="ko-KR" altLang="en-US" sz="25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개발 히스토리</a:t>
            </a:r>
            <a:endParaRPr lang="ko-KR" altLang="en-US" sz="25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3244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2388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02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EB109A8-3B85-47CF-A31F-33045BA9E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26" y="1214170"/>
            <a:ext cx="8829618" cy="509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10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7" y="505401"/>
            <a:ext cx="223394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spc="-10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GeoGate</a:t>
            </a:r>
            <a:r>
              <a:rPr lang="en-US" altLang="ko-KR" sz="25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 </a:t>
            </a:r>
            <a:r>
              <a:rPr lang="ko-KR" altLang="en-US" sz="25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고객사</a:t>
            </a:r>
            <a:endParaRPr lang="ko-KR" altLang="en-US" sz="25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3244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2388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03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grpSp>
        <p:nvGrpSpPr>
          <p:cNvPr id="125" name="그룹 124">
            <a:extLst>
              <a:ext uri="{FF2B5EF4-FFF2-40B4-BE49-F238E27FC236}">
                <a16:creationId xmlns:a16="http://schemas.microsoft.com/office/drawing/2014/main" id="{EDCFA57C-8BA9-40DB-89D4-705AE19C4627}"/>
              </a:ext>
            </a:extLst>
          </p:cNvPr>
          <p:cNvGrpSpPr/>
          <p:nvPr/>
        </p:nvGrpSpPr>
        <p:grpSpPr>
          <a:xfrm>
            <a:off x="549297" y="1263994"/>
            <a:ext cx="9227447" cy="4790357"/>
            <a:chOff x="734625" y="1465329"/>
            <a:chExt cx="9796795" cy="5226521"/>
          </a:xfrm>
        </p:grpSpPr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B8EA5A0B-55E2-46E5-995B-03BB22FD56E7}"/>
                </a:ext>
              </a:extLst>
            </p:cNvPr>
            <p:cNvGrpSpPr/>
            <p:nvPr/>
          </p:nvGrpSpPr>
          <p:grpSpPr>
            <a:xfrm>
              <a:off x="763038" y="2204850"/>
              <a:ext cx="4439920" cy="4461207"/>
              <a:chOff x="666050" y="2127814"/>
              <a:chExt cx="4439920" cy="4461207"/>
            </a:xfrm>
          </p:grpSpPr>
          <p:sp>
            <p:nvSpPr>
              <p:cNvPr id="189" name="AutoShape 84">
                <a:extLst>
                  <a:ext uri="{FF2B5EF4-FFF2-40B4-BE49-F238E27FC236}">
                    <a16:creationId xmlns:a16="http://schemas.microsoft.com/office/drawing/2014/main" id="{EABE4236-9669-4932-B2A5-636DDF7C7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050" y="2127814"/>
                <a:ext cx="4439920" cy="4461207"/>
              </a:xfrm>
              <a:prstGeom prst="roundRect">
                <a:avLst>
                  <a:gd name="adj" fmla="val 287"/>
                </a:avLst>
              </a:prstGeom>
              <a:solidFill>
                <a:schemeClr val="bg1"/>
              </a:solidFill>
              <a:ln w="2540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dirty="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pic>
            <p:nvPicPr>
              <p:cNvPr id="190" name="Picture 17">
                <a:extLst>
                  <a:ext uri="{FF2B5EF4-FFF2-40B4-BE49-F238E27FC236}">
                    <a16:creationId xmlns:a16="http://schemas.microsoft.com/office/drawing/2014/main" id="{9852B1D3-B031-4CBC-AFA7-C6C034067C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6000" contrast="6000"/>
                <a:grayscl/>
              </a:blip>
              <a:srcRect/>
              <a:stretch>
                <a:fillRect/>
              </a:stretch>
            </p:blipFill>
            <p:spPr bwMode="auto">
              <a:xfrm>
                <a:off x="1333940" y="2470443"/>
                <a:ext cx="3355679" cy="3781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1" name="AutoShape 18">
                <a:extLst>
                  <a:ext uri="{FF2B5EF4-FFF2-40B4-BE49-F238E27FC236}">
                    <a16:creationId xmlns:a16="http://schemas.microsoft.com/office/drawing/2014/main" id="{283A5BE8-DC31-4EC2-B011-D4C73C70A66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2760097"/>
                <a:ext cx="384272" cy="166840"/>
              </a:xfrm>
              <a:prstGeom prst="borderCallout2">
                <a:avLst>
                  <a:gd name="adj1" fmla="val 80000"/>
                  <a:gd name="adj2" fmla="val 121819"/>
                  <a:gd name="adj3" fmla="val 80000"/>
                  <a:gd name="adj4" fmla="val 165000"/>
                  <a:gd name="adj5" fmla="val 443333"/>
                  <a:gd name="adj6" fmla="val 319546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부천시</a:t>
                </a:r>
              </a:p>
            </p:txBody>
          </p:sp>
          <p:sp>
            <p:nvSpPr>
              <p:cNvPr id="192" name="AutoShape 19">
                <a:extLst>
                  <a:ext uri="{FF2B5EF4-FFF2-40B4-BE49-F238E27FC236}">
                    <a16:creationId xmlns:a16="http://schemas.microsoft.com/office/drawing/2014/main" id="{30907CDE-804C-4687-B259-B63F4E39B54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2542278"/>
                <a:ext cx="384272" cy="164523"/>
              </a:xfrm>
              <a:prstGeom prst="borderCallout2">
                <a:avLst>
                  <a:gd name="adj1" fmla="val 76597"/>
                  <a:gd name="adj2" fmla="val 121819"/>
                  <a:gd name="adj3" fmla="val 76597"/>
                  <a:gd name="adj4" fmla="val 171366"/>
                  <a:gd name="adj5" fmla="val 547870"/>
                  <a:gd name="adj6" fmla="val 350000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강화군</a:t>
                </a:r>
              </a:p>
            </p:txBody>
          </p:sp>
          <p:sp>
            <p:nvSpPr>
              <p:cNvPr id="193" name="AutoShape 20">
                <a:extLst>
                  <a:ext uri="{FF2B5EF4-FFF2-40B4-BE49-F238E27FC236}">
                    <a16:creationId xmlns:a16="http://schemas.microsoft.com/office/drawing/2014/main" id="{53BB5B29-0325-442D-8D0D-49B7963FB01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3188784"/>
                <a:ext cx="384272" cy="166840"/>
              </a:xfrm>
              <a:prstGeom prst="borderCallout2">
                <a:avLst>
                  <a:gd name="adj1" fmla="val 61537"/>
                  <a:gd name="adj2" fmla="val 121819"/>
                  <a:gd name="adj3" fmla="val 61537"/>
                  <a:gd name="adj4" fmla="val 162727"/>
                  <a:gd name="adj5" fmla="val 159829"/>
                  <a:gd name="adj6" fmla="val 309546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시흥시</a:t>
                </a:r>
              </a:p>
            </p:txBody>
          </p:sp>
          <p:sp>
            <p:nvSpPr>
              <p:cNvPr id="194" name="AutoShape 21">
                <a:extLst>
                  <a:ext uri="{FF2B5EF4-FFF2-40B4-BE49-F238E27FC236}">
                    <a16:creationId xmlns:a16="http://schemas.microsoft.com/office/drawing/2014/main" id="{5FA72E55-7C41-4E6E-BBBC-EB200CF40B8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3399652"/>
                <a:ext cx="384272" cy="164523"/>
              </a:xfrm>
              <a:prstGeom prst="borderCallout2">
                <a:avLst>
                  <a:gd name="adj1" fmla="val 62606"/>
                  <a:gd name="adj2" fmla="val 121819"/>
                  <a:gd name="adj3" fmla="val 62606"/>
                  <a:gd name="adj4" fmla="val 170454"/>
                  <a:gd name="adj5" fmla="val 116523"/>
                  <a:gd name="adj6" fmla="val 344546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군포시</a:t>
                </a:r>
              </a:p>
            </p:txBody>
          </p:sp>
          <p:sp>
            <p:nvSpPr>
              <p:cNvPr id="195" name="AutoShape 22">
                <a:extLst>
                  <a:ext uri="{FF2B5EF4-FFF2-40B4-BE49-F238E27FC236}">
                    <a16:creationId xmlns:a16="http://schemas.microsoft.com/office/drawing/2014/main" id="{0D48D552-B3A5-48D9-84EB-C77F6246BAF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84789" y="2222500"/>
                <a:ext cx="386506" cy="166840"/>
              </a:xfrm>
              <a:prstGeom prst="borderCallout2">
                <a:avLst>
                  <a:gd name="adj1" fmla="val 61537"/>
                  <a:gd name="adj2" fmla="val 121819"/>
                  <a:gd name="adj3" fmla="val 61537"/>
                  <a:gd name="adj4" fmla="val 146819"/>
                  <a:gd name="adj5" fmla="val 586324"/>
                  <a:gd name="adj6" fmla="val 235454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과천시</a:t>
                </a:r>
              </a:p>
            </p:txBody>
          </p:sp>
          <p:sp>
            <p:nvSpPr>
              <p:cNvPr id="196" name="AutoShape 23">
                <a:extLst>
                  <a:ext uri="{FF2B5EF4-FFF2-40B4-BE49-F238E27FC236}">
                    <a16:creationId xmlns:a16="http://schemas.microsoft.com/office/drawing/2014/main" id="{6F1CCF5A-A219-4514-9F24-E6A36464A9C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3835291"/>
                <a:ext cx="384272" cy="164523"/>
              </a:xfrm>
              <a:prstGeom prst="borderCallout2">
                <a:avLst>
                  <a:gd name="adj1" fmla="val 79120"/>
                  <a:gd name="adj2" fmla="val 121819"/>
                  <a:gd name="adj3" fmla="val 79120"/>
                  <a:gd name="adj4" fmla="val 188634"/>
                  <a:gd name="adj5" fmla="val 50551"/>
                  <a:gd name="adj6" fmla="val 428634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천안시</a:t>
                </a:r>
              </a:p>
            </p:txBody>
          </p:sp>
          <p:sp>
            <p:nvSpPr>
              <p:cNvPr id="197" name="AutoShape 24">
                <a:extLst>
                  <a:ext uri="{FF2B5EF4-FFF2-40B4-BE49-F238E27FC236}">
                    <a16:creationId xmlns:a16="http://schemas.microsoft.com/office/drawing/2014/main" id="{22E40B00-2263-4536-A18D-71EC5E89F73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4653273"/>
                <a:ext cx="384272" cy="166840"/>
              </a:xfrm>
              <a:prstGeom prst="borderCallout2">
                <a:avLst>
                  <a:gd name="adj1" fmla="val 79120"/>
                  <a:gd name="adj2" fmla="val 121819"/>
                  <a:gd name="adj3" fmla="val 79120"/>
                  <a:gd name="adj4" fmla="val 170454"/>
                  <a:gd name="adj5" fmla="val 117583"/>
                  <a:gd name="adj6" fmla="val 340907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김제시</a:t>
                </a:r>
              </a:p>
            </p:txBody>
          </p:sp>
          <p:sp>
            <p:nvSpPr>
              <p:cNvPr id="199" name="AutoShape 25">
                <a:extLst>
                  <a:ext uri="{FF2B5EF4-FFF2-40B4-BE49-F238E27FC236}">
                    <a16:creationId xmlns:a16="http://schemas.microsoft.com/office/drawing/2014/main" id="{338245A8-C38D-4CE9-BEFF-5C87B50CC4A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5068057"/>
                <a:ext cx="384272" cy="164523"/>
              </a:xfrm>
              <a:prstGeom prst="borderCallout2">
                <a:avLst>
                  <a:gd name="adj1" fmla="val 63157"/>
                  <a:gd name="adj2" fmla="val 121819"/>
                  <a:gd name="adj3" fmla="val 63157"/>
                  <a:gd name="adj4" fmla="val 195000"/>
                  <a:gd name="adj5" fmla="val 49125"/>
                  <a:gd name="adj6" fmla="val 454093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정읍시</a:t>
                </a:r>
              </a:p>
            </p:txBody>
          </p:sp>
          <p:sp>
            <p:nvSpPr>
              <p:cNvPr id="210" name="AutoShape 26">
                <a:extLst>
                  <a:ext uri="{FF2B5EF4-FFF2-40B4-BE49-F238E27FC236}">
                    <a16:creationId xmlns:a16="http://schemas.microsoft.com/office/drawing/2014/main" id="{1881A440-9ECA-4B9B-9069-180B37DE506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4857189"/>
                <a:ext cx="384272" cy="169158"/>
              </a:xfrm>
              <a:prstGeom prst="borderCallout2">
                <a:avLst>
                  <a:gd name="adj1" fmla="val 79120"/>
                  <a:gd name="adj2" fmla="val 121819"/>
                  <a:gd name="adj3" fmla="val 79120"/>
                  <a:gd name="adj4" fmla="val 152727"/>
                  <a:gd name="adj5" fmla="val 112088"/>
                  <a:gd name="adj6" fmla="val 341366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남원시</a:t>
                </a:r>
              </a:p>
            </p:txBody>
          </p:sp>
          <p:sp>
            <p:nvSpPr>
              <p:cNvPr id="228" name="AutoShape 27">
                <a:extLst>
                  <a:ext uri="{FF2B5EF4-FFF2-40B4-BE49-F238E27FC236}">
                    <a16:creationId xmlns:a16="http://schemas.microsoft.com/office/drawing/2014/main" id="{FD8DC1BE-7740-466D-BEBB-DDF80604FC7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5804936"/>
                <a:ext cx="384272" cy="164523"/>
              </a:xfrm>
              <a:prstGeom prst="borderCallout2">
                <a:avLst>
                  <a:gd name="adj1" fmla="val 79120"/>
                  <a:gd name="adj2" fmla="val 121819"/>
                  <a:gd name="adj3" fmla="val 79120"/>
                  <a:gd name="adj4" fmla="val 201819"/>
                  <a:gd name="adj5" fmla="val -179120"/>
                  <a:gd name="adj6" fmla="val 487273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순천시</a:t>
                </a:r>
              </a:p>
            </p:txBody>
          </p:sp>
          <p:sp>
            <p:nvSpPr>
              <p:cNvPr id="230" name="AutoShape 28">
                <a:extLst>
                  <a:ext uri="{FF2B5EF4-FFF2-40B4-BE49-F238E27FC236}">
                    <a16:creationId xmlns:a16="http://schemas.microsoft.com/office/drawing/2014/main" id="{ECCE1655-A9B0-4F29-8B99-8EFCB8D7A6B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5540772"/>
                <a:ext cx="384272" cy="166840"/>
              </a:xfrm>
              <a:prstGeom prst="borderCallout2">
                <a:avLst>
                  <a:gd name="adj1" fmla="val 79120"/>
                  <a:gd name="adj2" fmla="val 121819"/>
                  <a:gd name="adj3" fmla="val 79120"/>
                  <a:gd name="adj4" fmla="val 142273"/>
                  <a:gd name="adj5" fmla="val 1097"/>
                  <a:gd name="adj6" fmla="val 308181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나주시</a:t>
                </a:r>
              </a:p>
            </p:txBody>
          </p:sp>
          <p:sp>
            <p:nvSpPr>
              <p:cNvPr id="231" name="AutoShape 29">
                <a:extLst>
                  <a:ext uri="{FF2B5EF4-FFF2-40B4-BE49-F238E27FC236}">
                    <a16:creationId xmlns:a16="http://schemas.microsoft.com/office/drawing/2014/main" id="{62738ED9-446A-452A-AE53-F34C0DABBD4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4435454"/>
                <a:ext cx="384272" cy="166840"/>
              </a:xfrm>
              <a:prstGeom prst="borderCallout2">
                <a:avLst>
                  <a:gd name="adj1" fmla="val 79120"/>
                  <a:gd name="adj2" fmla="val 121819"/>
                  <a:gd name="adj3" fmla="val 79120"/>
                  <a:gd name="adj4" fmla="val 174546"/>
                  <a:gd name="adj5" fmla="val 141759"/>
                  <a:gd name="adj6" fmla="val 365907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익산시</a:t>
                </a:r>
              </a:p>
            </p:txBody>
          </p:sp>
          <p:sp>
            <p:nvSpPr>
              <p:cNvPr id="232" name="AutoShape 30">
                <a:extLst>
                  <a:ext uri="{FF2B5EF4-FFF2-40B4-BE49-F238E27FC236}">
                    <a16:creationId xmlns:a16="http://schemas.microsoft.com/office/drawing/2014/main" id="{DC47F4AA-C5F1-48CC-A2BC-8A90668F909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2319824"/>
                <a:ext cx="384272" cy="166840"/>
              </a:xfrm>
              <a:prstGeom prst="borderCallout2">
                <a:avLst>
                  <a:gd name="adj1" fmla="val 79120"/>
                  <a:gd name="adj2" fmla="val 121819"/>
                  <a:gd name="adj3" fmla="val 79120"/>
                  <a:gd name="adj4" fmla="val 170000"/>
                  <a:gd name="adj5" fmla="val 556042"/>
                  <a:gd name="adj6" fmla="val 340907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고양시</a:t>
                </a:r>
              </a:p>
            </p:txBody>
          </p:sp>
          <p:sp>
            <p:nvSpPr>
              <p:cNvPr id="234" name="AutoShape 31">
                <a:extLst>
                  <a:ext uri="{FF2B5EF4-FFF2-40B4-BE49-F238E27FC236}">
                    <a16:creationId xmlns:a16="http://schemas.microsoft.com/office/drawing/2014/main" id="{DF1EEB16-A865-4759-98A0-893AB5F07C9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95157" y="2222500"/>
                <a:ext cx="386506" cy="166840"/>
              </a:xfrm>
              <a:prstGeom prst="borderCallout2">
                <a:avLst>
                  <a:gd name="adj1" fmla="val 61537"/>
                  <a:gd name="adj2" fmla="val -21718"/>
                  <a:gd name="adj3" fmla="val 61537"/>
                  <a:gd name="adj4" fmla="val -23079"/>
                  <a:gd name="adj5" fmla="val 525639"/>
                  <a:gd name="adj6" fmla="val -24889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구리시</a:t>
                </a:r>
              </a:p>
            </p:txBody>
          </p:sp>
          <p:sp>
            <p:nvSpPr>
              <p:cNvPr id="235" name="AutoShape 32">
                <a:extLst>
                  <a:ext uri="{FF2B5EF4-FFF2-40B4-BE49-F238E27FC236}">
                    <a16:creationId xmlns:a16="http://schemas.microsoft.com/office/drawing/2014/main" id="{BBF56592-85FD-4446-BD83-073807BE07B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37517" y="2222500"/>
                <a:ext cx="388740" cy="166840"/>
              </a:xfrm>
              <a:prstGeom prst="borderCallout2">
                <a:avLst>
                  <a:gd name="adj1" fmla="val 62606"/>
                  <a:gd name="adj2" fmla="val -21431"/>
                  <a:gd name="adj3" fmla="val 62606"/>
                  <a:gd name="adj4" fmla="val -26787"/>
                  <a:gd name="adj5" fmla="val 590435"/>
                  <a:gd name="adj6" fmla="val -115625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하남시</a:t>
                </a:r>
              </a:p>
            </p:txBody>
          </p:sp>
          <p:sp>
            <p:nvSpPr>
              <p:cNvPr id="236" name="AutoShape 33">
                <a:extLst>
                  <a:ext uri="{FF2B5EF4-FFF2-40B4-BE49-F238E27FC236}">
                    <a16:creationId xmlns:a16="http://schemas.microsoft.com/office/drawing/2014/main" id="{4D83D1A3-E6F8-4674-8970-819DB1F7FE1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82111" y="2222500"/>
                <a:ext cx="386506" cy="166840"/>
              </a:xfrm>
              <a:prstGeom prst="borderCallout2">
                <a:avLst>
                  <a:gd name="adj1" fmla="val 62606"/>
                  <a:gd name="adj2" fmla="val -21718"/>
                  <a:gd name="adj3" fmla="val 62606"/>
                  <a:gd name="adj4" fmla="val -27602"/>
                  <a:gd name="adj5" fmla="val 640870"/>
                  <a:gd name="adj6" fmla="val -229866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광주시</a:t>
                </a:r>
              </a:p>
            </p:txBody>
          </p:sp>
          <p:sp>
            <p:nvSpPr>
              <p:cNvPr id="238" name="AutoShape 34">
                <a:extLst>
                  <a:ext uri="{FF2B5EF4-FFF2-40B4-BE49-F238E27FC236}">
                    <a16:creationId xmlns:a16="http://schemas.microsoft.com/office/drawing/2014/main" id="{C1A82D84-05DC-429A-8B40-C3E4DE5484C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41630" y="5035616"/>
                <a:ext cx="549599" cy="164523"/>
              </a:xfrm>
              <a:prstGeom prst="borderCallout2">
                <a:avLst>
                  <a:gd name="adj1" fmla="val 79120"/>
                  <a:gd name="adj2" fmla="val -15093"/>
                  <a:gd name="adj3" fmla="val 79120"/>
                  <a:gd name="adj4" fmla="val -42769"/>
                  <a:gd name="adj5" fmla="val -4394"/>
                  <a:gd name="adj6" fmla="val -42769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울산광역시</a:t>
                </a:r>
              </a:p>
            </p:txBody>
          </p:sp>
          <p:sp>
            <p:nvSpPr>
              <p:cNvPr id="239" name="AutoShape 35">
                <a:extLst>
                  <a:ext uri="{FF2B5EF4-FFF2-40B4-BE49-F238E27FC236}">
                    <a16:creationId xmlns:a16="http://schemas.microsoft.com/office/drawing/2014/main" id="{7EEE807F-6BF8-4703-8AC9-7CF28FBEB37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72996" y="6321678"/>
                <a:ext cx="386506" cy="166840"/>
              </a:xfrm>
              <a:prstGeom prst="borderCallout2">
                <a:avLst>
                  <a:gd name="adj1" fmla="val 79120"/>
                  <a:gd name="adj2" fmla="val -21917"/>
                  <a:gd name="adj3" fmla="val 79120"/>
                  <a:gd name="adj4" fmla="val -36074"/>
                  <a:gd name="adj5" fmla="val -649449"/>
                  <a:gd name="adj6" fmla="val -76255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김해시</a:t>
                </a:r>
              </a:p>
            </p:txBody>
          </p:sp>
          <p:sp>
            <p:nvSpPr>
              <p:cNvPr id="240" name="AutoShape 36">
                <a:extLst>
                  <a:ext uri="{FF2B5EF4-FFF2-40B4-BE49-F238E27FC236}">
                    <a16:creationId xmlns:a16="http://schemas.microsoft.com/office/drawing/2014/main" id="{9A17988C-1CBD-4B74-8E55-34ABA03F3F3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86220" y="6328630"/>
                <a:ext cx="386506" cy="166840"/>
              </a:xfrm>
              <a:prstGeom prst="borderCallout2">
                <a:avLst>
                  <a:gd name="adj1" fmla="val 79120"/>
                  <a:gd name="adj2" fmla="val 121917"/>
                  <a:gd name="adj3" fmla="val 79120"/>
                  <a:gd name="adj4" fmla="val 136074"/>
                  <a:gd name="adj5" fmla="val -479120"/>
                  <a:gd name="adj6" fmla="val 176713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사천시</a:t>
                </a:r>
              </a:p>
            </p:txBody>
          </p:sp>
          <p:sp>
            <p:nvSpPr>
              <p:cNvPr id="241" name="AutoShape 37">
                <a:extLst>
                  <a:ext uri="{FF2B5EF4-FFF2-40B4-BE49-F238E27FC236}">
                    <a16:creationId xmlns:a16="http://schemas.microsoft.com/office/drawing/2014/main" id="{82AF3900-5D8B-44EC-A5CD-2A1FCB6B587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42255" y="2224817"/>
                <a:ext cx="386506" cy="164523"/>
              </a:xfrm>
              <a:prstGeom prst="borderCallout2">
                <a:avLst>
                  <a:gd name="adj1" fmla="val 79120"/>
                  <a:gd name="adj2" fmla="val -21917"/>
                  <a:gd name="adj3" fmla="val 79120"/>
                  <a:gd name="adj4" fmla="val -28769"/>
                  <a:gd name="adj5" fmla="val 756042"/>
                  <a:gd name="adj6" fmla="val -286759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원주시</a:t>
                </a:r>
              </a:p>
            </p:txBody>
          </p:sp>
          <p:sp>
            <p:nvSpPr>
              <p:cNvPr id="243" name="AutoShape 38">
                <a:extLst>
                  <a:ext uri="{FF2B5EF4-FFF2-40B4-BE49-F238E27FC236}">
                    <a16:creationId xmlns:a16="http://schemas.microsoft.com/office/drawing/2014/main" id="{7B286545-79AB-471E-B068-7F1DDAAFDD2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2977917"/>
                <a:ext cx="603218" cy="192330"/>
              </a:xfrm>
              <a:prstGeom prst="borderCallout2">
                <a:avLst>
                  <a:gd name="adj1" fmla="val 86745"/>
                  <a:gd name="adj2" fmla="val 117778"/>
                  <a:gd name="adj3" fmla="val 86745"/>
                  <a:gd name="adj4" fmla="val 133333"/>
                  <a:gd name="adj5" fmla="val 213255"/>
                  <a:gd name="adj6" fmla="val 189259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인천광역시</a:t>
                </a:r>
              </a:p>
            </p:txBody>
          </p:sp>
          <p:sp>
            <p:nvSpPr>
              <p:cNvPr id="244" name="AutoShape 39">
                <a:extLst>
                  <a:ext uri="{FF2B5EF4-FFF2-40B4-BE49-F238E27FC236}">
                    <a16:creationId xmlns:a16="http://schemas.microsoft.com/office/drawing/2014/main" id="{A4A05690-04B3-4023-BBE6-27B92EAA24F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3603568"/>
                <a:ext cx="384272" cy="164523"/>
              </a:xfrm>
              <a:prstGeom prst="borderCallout2">
                <a:avLst>
                  <a:gd name="adj1" fmla="val 79120"/>
                  <a:gd name="adj2" fmla="val 121819"/>
                  <a:gd name="adj3" fmla="val 79120"/>
                  <a:gd name="adj4" fmla="val 178634"/>
                  <a:gd name="adj5" fmla="val 39560"/>
                  <a:gd name="adj6" fmla="val 376819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수원시</a:t>
                </a:r>
              </a:p>
            </p:txBody>
          </p:sp>
          <p:sp>
            <p:nvSpPr>
              <p:cNvPr id="245" name="AutoShape 40">
                <a:extLst>
                  <a:ext uri="{FF2B5EF4-FFF2-40B4-BE49-F238E27FC236}">
                    <a16:creationId xmlns:a16="http://schemas.microsoft.com/office/drawing/2014/main" id="{04CE88C5-1945-444D-9585-D57C65A40BB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5309049"/>
                <a:ext cx="654603" cy="164523"/>
              </a:xfrm>
              <a:prstGeom prst="borderCallout2">
                <a:avLst>
                  <a:gd name="adj1" fmla="val 79120"/>
                  <a:gd name="adj2" fmla="val 112764"/>
                  <a:gd name="adj3" fmla="val 79120"/>
                  <a:gd name="adj4" fmla="val 122606"/>
                  <a:gd name="adj5" fmla="val 106593"/>
                  <a:gd name="adj6" fmla="val 201597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광주광역시</a:t>
                </a:r>
              </a:p>
            </p:txBody>
          </p:sp>
          <p:sp>
            <p:nvSpPr>
              <p:cNvPr id="246" name="AutoShape 41">
                <a:extLst>
                  <a:ext uri="{FF2B5EF4-FFF2-40B4-BE49-F238E27FC236}">
                    <a16:creationId xmlns:a16="http://schemas.microsoft.com/office/drawing/2014/main" id="{AFBB7FD3-F93A-4490-8526-3E8BA78E2D4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6011169"/>
                <a:ext cx="384272" cy="166840"/>
              </a:xfrm>
              <a:prstGeom prst="borderCallout2">
                <a:avLst>
                  <a:gd name="adj1" fmla="val 79120"/>
                  <a:gd name="adj2" fmla="val 121819"/>
                  <a:gd name="adj3" fmla="val 79120"/>
                  <a:gd name="adj4" fmla="val 212273"/>
                  <a:gd name="adj5" fmla="val -314287"/>
                  <a:gd name="adj6" fmla="val 538634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광양시</a:t>
                </a:r>
              </a:p>
            </p:txBody>
          </p:sp>
          <p:sp>
            <p:nvSpPr>
              <p:cNvPr id="247" name="AutoShape 42">
                <a:extLst>
                  <a:ext uri="{FF2B5EF4-FFF2-40B4-BE49-F238E27FC236}">
                    <a16:creationId xmlns:a16="http://schemas.microsoft.com/office/drawing/2014/main" id="{FBF38AC4-CC41-4E62-B8BE-5EC44D07287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22950" y="6326312"/>
                <a:ext cx="390975" cy="164523"/>
              </a:xfrm>
              <a:prstGeom prst="borderCallout2">
                <a:avLst>
                  <a:gd name="adj1" fmla="val 79120"/>
                  <a:gd name="adj2" fmla="val 121620"/>
                  <a:gd name="adj3" fmla="val 79120"/>
                  <a:gd name="adj4" fmla="val 135583"/>
                  <a:gd name="adj5" fmla="val -639560"/>
                  <a:gd name="adj6" fmla="val 164866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창원시</a:t>
                </a:r>
              </a:p>
            </p:txBody>
          </p:sp>
          <p:sp>
            <p:nvSpPr>
              <p:cNvPr id="248" name="AutoShape 43">
                <a:extLst>
                  <a:ext uri="{FF2B5EF4-FFF2-40B4-BE49-F238E27FC236}">
                    <a16:creationId xmlns:a16="http://schemas.microsoft.com/office/drawing/2014/main" id="{F794943E-1657-49EF-89A0-631159B0EAF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94088" y="3960422"/>
                <a:ext cx="323950" cy="166840"/>
              </a:xfrm>
              <a:prstGeom prst="borderCallout2">
                <a:avLst>
                  <a:gd name="adj1" fmla="val 79120"/>
                  <a:gd name="adj2" fmla="val -25944"/>
                  <a:gd name="adj3" fmla="val 79120"/>
                  <a:gd name="adj4" fmla="val -84324"/>
                  <a:gd name="adj5" fmla="val 352745"/>
                  <a:gd name="adj6" fmla="val -143245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포항시</a:t>
                </a:r>
              </a:p>
            </p:txBody>
          </p:sp>
          <p:sp>
            <p:nvSpPr>
              <p:cNvPr id="249" name="AutoShape 44">
                <a:extLst>
                  <a:ext uri="{FF2B5EF4-FFF2-40B4-BE49-F238E27FC236}">
                    <a16:creationId xmlns:a16="http://schemas.microsoft.com/office/drawing/2014/main" id="{9491946C-F9F2-4809-9C13-BE16EE0A9D5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800875" y="2222500"/>
                <a:ext cx="390975" cy="166840"/>
              </a:xfrm>
              <a:prstGeom prst="borderCallout2">
                <a:avLst>
                  <a:gd name="adj1" fmla="val 61537"/>
                  <a:gd name="adj2" fmla="val 121819"/>
                  <a:gd name="adj3" fmla="val 61537"/>
                  <a:gd name="adj4" fmla="val 121819"/>
                  <a:gd name="adj5" fmla="val 635042"/>
                  <a:gd name="adj6" fmla="val 124093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의왕시</a:t>
                </a:r>
              </a:p>
            </p:txBody>
          </p:sp>
          <p:sp>
            <p:nvSpPr>
              <p:cNvPr id="250" name="AutoShape 45">
                <a:extLst>
                  <a:ext uri="{FF2B5EF4-FFF2-40B4-BE49-F238E27FC236}">
                    <a16:creationId xmlns:a16="http://schemas.microsoft.com/office/drawing/2014/main" id="{18A6971D-E904-44A9-849D-E211C758035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468" y="4004449"/>
                <a:ext cx="386506" cy="166840"/>
              </a:xfrm>
              <a:prstGeom prst="borderCallout2">
                <a:avLst>
                  <a:gd name="adj1" fmla="val 79120"/>
                  <a:gd name="adj2" fmla="val 121718"/>
                  <a:gd name="adj3" fmla="val 79120"/>
                  <a:gd name="adj4" fmla="val 200903"/>
                  <a:gd name="adj5" fmla="val 42856"/>
                  <a:gd name="adj6" fmla="val 481898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청주시</a:t>
                </a:r>
              </a:p>
            </p:txBody>
          </p:sp>
          <p:sp>
            <p:nvSpPr>
              <p:cNvPr id="251" name="AutoShape 46">
                <a:extLst>
                  <a:ext uri="{FF2B5EF4-FFF2-40B4-BE49-F238E27FC236}">
                    <a16:creationId xmlns:a16="http://schemas.microsoft.com/office/drawing/2014/main" id="{413CC7FA-4551-4307-9760-7B4029690E2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36625" y="3279156"/>
                <a:ext cx="355228" cy="164523"/>
              </a:xfrm>
              <a:prstGeom prst="borderCallout2">
                <a:avLst>
                  <a:gd name="adj1" fmla="val 79120"/>
                  <a:gd name="adj2" fmla="val -23528"/>
                  <a:gd name="adj3" fmla="val 79120"/>
                  <a:gd name="adj4" fmla="val -23528"/>
                  <a:gd name="adj5" fmla="val 121977"/>
                  <a:gd name="adj6" fmla="val -81370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삼척시</a:t>
                </a:r>
              </a:p>
            </p:txBody>
          </p:sp>
          <p:sp>
            <p:nvSpPr>
              <p:cNvPr id="252" name="AutoShape 47">
                <a:extLst>
                  <a:ext uri="{FF2B5EF4-FFF2-40B4-BE49-F238E27FC236}">
                    <a16:creationId xmlns:a16="http://schemas.microsoft.com/office/drawing/2014/main" id="{D5A25369-18B5-4B51-A3E6-F7CFC2F809A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08743" y="2718387"/>
                <a:ext cx="357463" cy="166840"/>
              </a:xfrm>
              <a:prstGeom prst="borderCallout2">
                <a:avLst>
                  <a:gd name="adj1" fmla="val 79120"/>
                  <a:gd name="adj2" fmla="val -23528"/>
                  <a:gd name="adj3" fmla="val 79120"/>
                  <a:gd name="adj4" fmla="val -23528"/>
                  <a:gd name="adj5" fmla="val 257144"/>
                  <a:gd name="adj6" fmla="val -87745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강릉시</a:t>
                </a:r>
              </a:p>
            </p:txBody>
          </p:sp>
          <p:sp>
            <p:nvSpPr>
              <p:cNvPr id="253" name="AutoShape 48">
                <a:extLst>
                  <a:ext uri="{FF2B5EF4-FFF2-40B4-BE49-F238E27FC236}">
                    <a16:creationId xmlns:a16="http://schemas.microsoft.com/office/drawing/2014/main" id="{7E414C1F-E91F-4CD8-974D-09C24D56822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532334" y="2470443"/>
                <a:ext cx="504916" cy="166840"/>
              </a:xfrm>
              <a:prstGeom prst="borderCallout2">
                <a:avLst>
                  <a:gd name="adj1" fmla="val 79120"/>
                  <a:gd name="adj2" fmla="val -16440"/>
                  <a:gd name="adj3" fmla="val 79120"/>
                  <a:gd name="adj4" fmla="val -19176"/>
                  <a:gd name="adj5" fmla="val 350551"/>
                  <a:gd name="adj6" fmla="val -119861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강원도청</a:t>
                </a:r>
              </a:p>
            </p:txBody>
          </p:sp>
          <p:sp>
            <p:nvSpPr>
              <p:cNvPr id="254" name="AutoShape 49">
                <a:extLst>
                  <a:ext uri="{FF2B5EF4-FFF2-40B4-BE49-F238E27FC236}">
                    <a16:creationId xmlns:a16="http://schemas.microsoft.com/office/drawing/2014/main" id="{FA593310-EB6C-42B5-9BE5-5F7191AA22D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08743" y="2486664"/>
                <a:ext cx="357463" cy="166840"/>
              </a:xfrm>
              <a:prstGeom prst="borderCallout2">
                <a:avLst>
                  <a:gd name="adj1" fmla="val 79120"/>
                  <a:gd name="adj2" fmla="val -23528"/>
                  <a:gd name="adj3" fmla="val 79120"/>
                  <a:gd name="adj4" fmla="val -23528"/>
                  <a:gd name="adj5" fmla="val 161537"/>
                  <a:gd name="adj6" fmla="val -153431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 err="1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속초시</a:t>
                </a:r>
                <a:endParaRPr lang="ko-KR" altLang="en-US" sz="1000" b="1" spc="-150" dirty="0">
                  <a:ln>
                    <a:solidFill>
                      <a:srgbClr val="595959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255" name="AutoShape 50">
                <a:extLst>
                  <a:ext uri="{FF2B5EF4-FFF2-40B4-BE49-F238E27FC236}">
                    <a16:creationId xmlns:a16="http://schemas.microsoft.com/office/drawing/2014/main" id="{7AB46883-F05C-446A-91F1-8C792F6E5F2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54498" y="3538686"/>
                <a:ext cx="323950" cy="166840"/>
              </a:xfrm>
              <a:prstGeom prst="borderCallout2">
                <a:avLst>
                  <a:gd name="adj1" fmla="val 79120"/>
                  <a:gd name="adj2" fmla="val -25944"/>
                  <a:gd name="adj3" fmla="val 79120"/>
                  <a:gd name="adj4" fmla="val -85407"/>
                  <a:gd name="adj5" fmla="val 40657"/>
                  <a:gd name="adj6" fmla="val -145407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태백시</a:t>
                </a:r>
              </a:p>
            </p:txBody>
          </p:sp>
          <p:sp>
            <p:nvSpPr>
              <p:cNvPr id="256" name="Oval 51">
                <a:extLst>
                  <a:ext uri="{FF2B5EF4-FFF2-40B4-BE49-F238E27FC236}">
                    <a16:creationId xmlns:a16="http://schemas.microsoft.com/office/drawing/2014/main" id="{BFCD4769-A72F-4BD0-9663-B7A88204E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0777" y="3362577"/>
                <a:ext cx="91600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57" name="Oval 52">
                <a:extLst>
                  <a:ext uri="{FF2B5EF4-FFF2-40B4-BE49-F238E27FC236}">
                    <a16:creationId xmlns:a16="http://schemas.microsoft.com/office/drawing/2014/main" id="{17D289EC-17B1-4305-A6B8-3D06E2575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806" y="3408921"/>
                <a:ext cx="96068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58" name="Oval 53">
                <a:extLst>
                  <a:ext uri="{FF2B5EF4-FFF2-40B4-BE49-F238E27FC236}">
                    <a16:creationId xmlns:a16="http://schemas.microsoft.com/office/drawing/2014/main" id="{ED0A9679-6ABB-43E1-AD4A-8C26C6484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6631" y="3228177"/>
                <a:ext cx="93834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59" name="Oval 54">
                <a:extLst>
                  <a:ext uri="{FF2B5EF4-FFF2-40B4-BE49-F238E27FC236}">
                    <a16:creationId xmlns:a16="http://schemas.microsoft.com/office/drawing/2014/main" id="{6CDE2A23-2A42-4801-A028-2C4F6693B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8874" y="3286108"/>
                <a:ext cx="98302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60" name="Oval 55">
                <a:extLst>
                  <a:ext uri="{FF2B5EF4-FFF2-40B4-BE49-F238E27FC236}">
                    <a16:creationId xmlns:a16="http://schemas.microsoft.com/office/drawing/2014/main" id="{81CA9019-9426-4872-A1CF-9856D55A3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1537" y="3346356"/>
                <a:ext cx="96068" cy="85737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61" name="Oval 56">
                <a:extLst>
                  <a:ext uri="{FF2B5EF4-FFF2-40B4-BE49-F238E27FC236}">
                    <a16:creationId xmlns:a16="http://schemas.microsoft.com/office/drawing/2014/main" id="{42800981-FCA8-4D49-8431-D4EFF40CF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454" y="3459900"/>
                <a:ext cx="93834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62" name="Oval 57">
                <a:extLst>
                  <a:ext uri="{FF2B5EF4-FFF2-40B4-BE49-F238E27FC236}">
                    <a16:creationId xmlns:a16="http://schemas.microsoft.com/office/drawing/2014/main" id="{0BFE2A32-7D30-443A-9A4F-33334E60D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9187" y="3506245"/>
                <a:ext cx="98302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63" name="Oval 58">
                <a:extLst>
                  <a:ext uri="{FF2B5EF4-FFF2-40B4-BE49-F238E27FC236}">
                    <a16:creationId xmlns:a16="http://schemas.microsoft.com/office/drawing/2014/main" id="{F4C515AD-482D-4CF8-BD58-A14D4B392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2377" y="3432093"/>
                <a:ext cx="89366" cy="85737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64" name="Oval 59">
                <a:extLst>
                  <a:ext uri="{FF2B5EF4-FFF2-40B4-BE49-F238E27FC236}">
                    <a16:creationId xmlns:a16="http://schemas.microsoft.com/office/drawing/2014/main" id="{0DA221C0-C4C8-4F20-B93C-A58F04318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6309" y="3455266"/>
                <a:ext cx="96068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65" name="Oval 60">
                <a:extLst>
                  <a:ext uri="{FF2B5EF4-FFF2-40B4-BE49-F238E27FC236}">
                    <a16:creationId xmlns:a16="http://schemas.microsoft.com/office/drawing/2014/main" id="{C71A3A9C-9627-4F10-ABA4-6338F8239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337" y="4041525"/>
                <a:ext cx="93834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66" name="Oval 61">
                <a:extLst>
                  <a:ext uri="{FF2B5EF4-FFF2-40B4-BE49-F238E27FC236}">
                    <a16:creationId xmlns:a16="http://schemas.microsoft.com/office/drawing/2014/main" id="{EDB4BD76-227D-4710-918D-948D6FF5B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3426" y="4952196"/>
                <a:ext cx="98302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67" name="Oval 62">
                <a:extLst>
                  <a:ext uri="{FF2B5EF4-FFF2-40B4-BE49-F238E27FC236}">
                    <a16:creationId xmlns:a16="http://schemas.microsoft.com/office/drawing/2014/main" id="{77FF6123-2C90-4791-B6A9-C5DEFCA88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7158" y="5496744"/>
                <a:ext cx="96068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68" name="Oval 63">
                <a:extLst>
                  <a:ext uri="{FF2B5EF4-FFF2-40B4-BE49-F238E27FC236}">
                    <a16:creationId xmlns:a16="http://schemas.microsoft.com/office/drawing/2014/main" id="{5B42FE77-C6FA-481F-B7EB-A30B14E7C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738" y="4801576"/>
                <a:ext cx="96068" cy="85737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69" name="Oval 64">
                <a:extLst>
                  <a:ext uri="{FF2B5EF4-FFF2-40B4-BE49-F238E27FC236}">
                    <a16:creationId xmlns:a16="http://schemas.microsoft.com/office/drawing/2014/main" id="{6203E0ED-8D72-4E79-B7DB-69C7B3747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2806" y="4625466"/>
                <a:ext cx="96068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70" name="Oval 65">
                <a:extLst>
                  <a:ext uri="{FF2B5EF4-FFF2-40B4-BE49-F238E27FC236}">
                    <a16:creationId xmlns:a16="http://schemas.microsoft.com/office/drawing/2014/main" id="{4865A3A6-3BEB-485B-A8FF-2F5B0AC8A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332" y="5121353"/>
                <a:ext cx="98302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71" name="Oval 66">
                <a:extLst>
                  <a:ext uri="{FF2B5EF4-FFF2-40B4-BE49-F238E27FC236}">
                    <a16:creationId xmlns:a16="http://schemas.microsoft.com/office/drawing/2014/main" id="{D7C005BF-BC62-4B49-93FB-2BE6E2EF7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738" y="4975368"/>
                <a:ext cx="96068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72" name="Oval 67">
                <a:extLst>
                  <a:ext uri="{FF2B5EF4-FFF2-40B4-BE49-F238E27FC236}">
                    <a16:creationId xmlns:a16="http://schemas.microsoft.com/office/drawing/2014/main" id="{EAA814FF-590C-4DF3-82ED-CC14BF75F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156" y="5448083"/>
                <a:ext cx="93834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73" name="Oval 68">
                <a:extLst>
                  <a:ext uri="{FF2B5EF4-FFF2-40B4-BE49-F238E27FC236}">
                    <a16:creationId xmlns:a16="http://schemas.microsoft.com/office/drawing/2014/main" id="{594A4C41-27C3-4C53-AAB2-1A1122303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4121" y="5471255"/>
                <a:ext cx="93834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74" name="Oval 69">
                <a:extLst>
                  <a:ext uri="{FF2B5EF4-FFF2-40B4-BE49-F238E27FC236}">
                    <a16:creationId xmlns:a16="http://schemas.microsoft.com/office/drawing/2014/main" id="{33514224-FBF4-4244-BB4C-0014EC510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6705" y="5200139"/>
                <a:ext cx="98302" cy="83420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75" name="Oval 70">
                <a:extLst>
                  <a:ext uri="{FF2B5EF4-FFF2-40B4-BE49-F238E27FC236}">
                    <a16:creationId xmlns:a16="http://schemas.microsoft.com/office/drawing/2014/main" id="{E7836D26-93D6-4931-9346-DFF34CB3E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2629" y="3462217"/>
                <a:ext cx="96068" cy="81103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76" name="Oval 71">
                <a:extLst>
                  <a:ext uri="{FF2B5EF4-FFF2-40B4-BE49-F238E27FC236}">
                    <a16:creationId xmlns:a16="http://schemas.microsoft.com/office/drawing/2014/main" id="{EC646158-C4FF-4D42-8C1B-647425464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9070" y="3360259"/>
                <a:ext cx="98302" cy="81103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77" name="Oval 72">
                <a:extLst>
                  <a:ext uri="{FF2B5EF4-FFF2-40B4-BE49-F238E27FC236}">
                    <a16:creationId xmlns:a16="http://schemas.microsoft.com/office/drawing/2014/main" id="{DE42A981-1C49-4E93-AD55-358FDBB38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148" y="3573444"/>
                <a:ext cx="96068" cy="85737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78" name="Oval 73">
                <a:extLst>
                  <a:ext uri="{FF2B5EF4-FFF2-40B4-BE49-F238E27FC236}">
                    <a16:creationId xmlns:a16="http://schemas.microsoft.com/office/drawing/2014/main" id="{CA99E306-0766-4D3C-8180-C70C31639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337" y="5448083"/>
                <a:ext cx="98302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79" name="Oval 74">
                <a:extLst>
                  <a:ext uri="{FF2B5EF4-FFF2-40B4-BE49-F238E27FC236}">
                    <a16:creationId xmlns:a16="http://schemas.microsoft.com/office/drawing/2014/main" id="{E38D95A7-C764-4F7E-9BAF-E1B98B15E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802" y="5448083"/>
                <a:ext cx="98302" cy="83420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80" name="Oval 75">
                <a:extLst>
                  <a:ext uri="{FF2B5EF4-FFF2-40B4-BE49-F238E27FC236}">
                    <a16:creationId xmlns:a16="http://schemas.microsoft.com/office/drawing/2014/main" id="{1B7325B9-F282-4299-A863-08D3536F3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6168" y="5200139"/>
                <a:ext cx="100536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81" name="Oval 76">
                <a:extLst>
                  <a:ext uri="{FF2B5EF4-FFF2-40B4-BE49-F238E27FC236}">
                    <a16:creationId xmlns:a16="http://schemas.microsoft.com/office/drawing/2014/main" id="{47AF3C1F-A132-4DBC-9B35-ACFD4CED6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577" y="4539729"/>
                <a:ext cx="93834" cy="85737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82" name="Oval 77">
                <a:extLst>
                  <a:ext uri="{FF2B5EF4-FFF2-40B4-BE49-F238E27FC236}">
                    <a16:creationId xmlns:a16="http://schemas.microsoft.com/office/drawing/2014/main" id="{8287C657-E6E2-4B77-BDB3-9B6827BFD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7596" y="3480755"/>
                <a:ext cx="93834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83" name="Oval 78">
                <a:extLst>
                  <a:ext uri="{FF2B5EF4-FFF2-40B4-BE49-F238E27FC236}">
                    <a16:creationId xmlns:a16="http://schemas.microsoft.com/office/drawing/2014/main" id="{9A7F3497-8B0A-41FA-8E4E-71F26DF03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479" y="4289468"/>
                <a:ext cx="98302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84" name="Oval 79">
                <a:extLst>
                  <a:ext uri="{FF2B5EF4-FFF2-40B4-BE49-F238E27FC236}">
                    <a16:creationId xmlns:a16="http://schemas.microsoft.com/office/drawing/2014/main" id="{90707ABD-7F66-4074-9CA4-7524F0177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3524" y="3462217"/>
                <a:ext cx="98302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85" name="Oval 80">
                <a:extLst>
                  <a:ext uri="{FF2B5EF4-FFF2-40B4-BE49-F238E27FC236}">
                    <a16:creationId xmlns:a16="http://schemas.microsoft.com/office/drawing/2014/main" id="{01D0CA73-2BF3-47AD-B7CC-68812204B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6705" y="3133171"/>
                <a:ext cx="98302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86" name="Oval 81">
                <a:extLst>
                  <a:ext uri="{FF2B5EF4-FFF2-40B4-BE49-F238E27FC236}">
                    <a16:creationId xmlns:a16="http://schemas.microsoft.com/office/drawing/2014/main" id="{BB04276D-0B89-42FB-B80E-4AFEBC926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283" y="2989503"/>
                <a:ext cx="96068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87" name="Oval 82">
                <a:extLst>
                  <a:ext uri="{FF2B5EF4-FFF2-40B4-BE49-F238E27FC236}">
                    <a16:creationId xmlns:a16="http://schemas.microsoft.com/office/drawing/2014/main" id="{1C159A0D-E866-45A9-B638-6C69298EE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7652" y="2718387"/>
                <a:ext cx="105005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88" name="AutoShape 83">
                <a:extLst>
                  <a:ext uri="{FF2B5EF4-FFF2-40B4-BE49-F238E27FC236}">
                    <a16:creationId xmlns:a16="http://schemas.microsoft.com/office/drawing/2014/main" id="{DAF0F719-D711-4561-B51C-90091B5D6BD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2000" y="4208365"/>
                <a:ext cx="386506" cy="166840"/>
              </a:xfrm>
              <a:prstGeom prst="borderCallout2">
                <a:avLst>
                  <a:gd name="adj1" fmla="val 79120"/>
                  <a:gd name="adj2" fmla="val 121718"/>
                  <a:gd name="adj3" fmla="val 79120"/>
                  <a:gd name="adj4" fmla="val 190500"/>
                  <a:gd name="adj5" fmla="val 76921"/>
                  <a:gd name="adj6" fmla="val 434843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 err="1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계룡시</a:t>
                </a:r>
                <a:endParaRPr lang="ko-KR" altLang="en-US" sz="1000" b="1" spc="-150" dirty="0">
                  <a:ln>
                    <a:solidFill>
                      <a:srgbClr val="595959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289" name="Oval 84">
                <a:extLst>
                  <a:ext uri="{FF2B5EF4-FFF2-40B4-BE49-F238E27FC236}">
                    <a16:creationId xmlns:a16="http://schemas.microsoft.com/office/drawing/2014/main" id="{9EB078F1-49A1-440D-82A1-C47A7F5F5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5479" y="3877001"/>
                <a:ext cx="98302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90" name="AutoShape 85">
                <a:extLst>
                  <a:ext uri="{FF2B5EF4-FFF2-40B4-BE49-F238E27FC236}">
                    <a16:creationId xmlns:a16="http://schemas.microsoft.com/office/drawing/2014/main" id="{834634EA-B80D-480D-AA67-597D1C57540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41630" y="2966330"/>
                <a:ext cx="352994" cy="166840"/>
              </a:xfrm>
              <a:prstGeom prst="borderCallout2">
                <a:avLst>
                  <a:gd name="adj1" fmla="val 79120"/>
                  <a:gd name="adj2" fmla="val -23528"/>
                  <a:gd name="adj3" fmla="val 79120"/>
                  <a:gd name="adj4" fmla="val -23528"/>
                  <a:gd name="adj5" fmla="val 213185"/>
                  <a:gd name="adj6" fmla="val -130884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동해시</a:t>
                </a:r>
              </a:p>
            </p:txBody>
          </p:sp>
          <p:sp>
            <p:nvSpPr>
              <p:cNvPr id="291" name="Oval 86">
                <a:extLst>
                  <a:ext uri="{FF2B5EF4-FFF2-40B4-BE49-F238E27FC236}">
                    <a16:creationId xmlns:a16="http://schemas.microsoft.com/office/drawing/2014/main" id="{BA1FF53E-15DB-41CF-8976-346BF4453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5329" y="3297694"/>
                <a:ext cx="98302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92" name="Oval 87">
                <a:extLst>
                  <a:ext uri="{FF2B5EF4-FFF2-40B4-BE49-F238E27FC236}">
                    <a16:creationId xmlns:a16="http://schemas.microsoft.com/office/drawing/2014/main" id="{8E4D3D0A-2C0F-465A-A6A5-3B45A1218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900" y="3545638"/>
                <a:ext cx="98302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93" name="AutoShape 88">
                <a:extLst>
                  <a:ext uri="{FF2B5EF4-FFF2-40B4-BE49-F238E27FC236}">
                    <a16:creationId xmlns:a16="http://schemas.microsoft.com/office/drawing/2014/main" id="{EE0A5F4C-8B2E-4FAC-8F51-011EDF46AE4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25273" y="2470443"/>
                <a:ext cx="540662" cy="166840"/>
              </a:xfrm>
              <a:prstGeom prst="borderCallout2">
                <a:avLst>
                  <a:gd name="adj1" fmla="val 79120"/>
                  <a:gd name="adj2" fmla="val -15435"/>
                  <a:gd name="adj3" fmla="val 79120"/>
                  <a:gd name="adj4" fmla="val -29903"/>
                  <a:gd name="adj5" fmla="val 425273"/>
                  <a:gd name="adj6" fmla="val -48875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서울특별시</a:t>
                </a:r>
              </a:p>
            </p:txBody>
          </p:sp>
          <p:sp>
            <p:nvSpPr>
              <p:cNvPr id="294" name="Oval 89">
                <a:extLst>
                  <a:ext uri="{FF2B5EF4-FFF2-40B4-BE49-F238E27FC236}">
                    <a16:creationId xmlns:a16="http://schemas.microsoft.com/office/drawing/2014/main" id="{88843C08-1749-4D55-AA3D-B8872A853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855" y="3214274"/>
                <a:ext cx="96068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95" name="AutoShape 90">
                <a:extLst>
                  <a:ext uri="{FF2B5EF4-FFF2-40B4-BE49-F238E27FC236}">
                    <a16:creationId xmlns:a16="http://schemas.microsoft.com/office/drawing/2014/main" id="{C835A8A6-6B9B-4216-BD0E-ABC61B53316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94532" y="2637284"/>
                <a:ext cx="542896" cy="164523"/>
              </a:xfrm>
              <a:prstGeom prst="borderCallout2">
                <a:avLst>
                  <a:gd name="adj1" fmla="val 79120"/>
                  <a:gd name="adj2" fmla="val -15435"/>
                  <a:gd name="adj3" fmla="val 79120"/>
                  <a:gd name="adj4" fmla="val -36977"/>
                  <a:gd name="adj5" fmla="val 339560"/>
                  <a:gd name="adj6" fmla="val -65273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국토교통부</a:t>
                </a:r>
              </a:p>
            </p:txBody>
          </p:sp>
          <p:sp>
            <p:nvSpPr>
              <p:cNvPr id="296" name="Oval 91">
                <a:extLst>
                  <a:ext uri="{FF2B5EF4-FFF2-40B4-BE49-F238E27FC236}">
                    <a16:creationId xmlns:a16="http://schemas.microsoft.com/office/drawing/2014/main" id="{83C3FBD9-1D7B-4ECA-9B79-EB71EBD49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660" y="3381114"/>
                <a:ext cx="93834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97" name="AutoShape 92">
                <a:extLst>
                  <a:ext uri="{FF2B5EF4-FFF2-40B4-BE49-F238E27FC236}">
                    <a16:creationId xmlns:a16="http://schemas.microsoft.com/office/drawing/2014/main" id="{A512ED20-6DAF-4771-B65F-B160A59B7C9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94532" y="2801807"/>
                <a:ext cx="542896" cy="166840"/>
              </a:xfrm>
              <a:prstGeom prst="borderCallout2">
                <a:avLst>
                  <a:gd name="adj1" fmla="val 79120"/>
                  <a:gd name="adj2" fmla="val -15435"/>
                  <a:gd name="adj3" fmla="val 79120"/>
                  <a:gd name="adj4" fmla="val -36977"/>
                  <a:gd name="adj5" fmla="val 339560"/>
                  <a:gd name="adj6" fmla="val -65273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국토연구원</a:t>
                </a:r>
              </a:p>
            </p:txBody>
          </p:sp>
          <p:sp>
            <p:nvSpPr>
              <p:cNvPr id="298" name="AutoShape 93">
                <a:extLst>
                  <a:ext uri="{FF2B5EF4-FFF2-40B4-BE49-F238E27FC236}">
                    <a16:creationId xmlns:a16="http://schemas.microsoft.com/office/drawing/2014/main" id="{CE63E5A2-FA45-4072-A583-99F07512756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64326" y="2966330"/>
                <a:ext cx="536194" cy="166840"/>
              </a:xfrm>
              <a:prstGeom prst="borderCallout2">
                <a:avLst>
                  <a:gd name="adj1" fmla="val 79120"/>
                  <a:gd name="adj2" fmla="val -15435"/>
                  <a:gd name="adj3" fmla="val 79120"/>
                  <a:gd name="adj4" fmla="val -45338"/>
                  <a:gd name="adj5" fmla="val 154944"/>
                  <a:gd name="adj6" fmla="val -84565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의정부시</a:t>
                </a:r>
              </a:p>
            </p:txBody>
          </p:sp>
          <p:sp>
            <p:nvSpPr>
              <p:cNvPr id="299" name="Oval 96">
                <a:extLst>
                  <a:ext uri="{FF2B5EF4-FFF2-40B4-BE49-F238E27FC236}">
                    <a16:creationId xmlns:a16="http://schemas.microsoft.com/office/drawing/2014/main" id="{6BA4B7A3-6DC6-468E-B25B-3007D4881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7223" y="3049751"/>
                <a:ext cx="98302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00" name="AutoShape 97">
                <a:extLst>
                  <a:ext uri="{FF2B5EF4-FFF2-40B4-BE49-F238E27FC236}">
                    <a16:creationId xmlns:a16="http://schemas.microsoft.com/office/drawing/2014/main" id="{F7EC3757-B314-43F3-8C4B-37E6A6D02D4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11780" y="3214274"/>
                <a:ext cx="357463" cy="164523"/>
              </a:xfrm>
              <a:prstGeom prst="borderCallout2">
                <a:avLst>
                  <a:gd name="adj1" fmla="val 79120"/>
                  <a:gd name="adj2" fmla="val 123528"/>
                  <a:gd name="adj3" fmla="val 79120"/>
                  <a:gd name="adj4" fmla="val 123528"/>
                  <a:gd name="adj5" fmla="val -72528"/>
                  <a:gd name="adj6" fmla="val 130394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홍천군</a:t>
                </a:r>
              </a:p>
            </p:txBody>
          </p:sp>
          <p:sp>
            <p:nvSpPr>
              <p:cNvPr id="301" name="Oval 98">
                <a:extLst>
                  <a:ext uri="{FF2B5EF4-FFF2-40B4-BE49-F238E27FC236}">
                    <a16:creationId xmlns:a16="http://schemas.microsoft.com/office/drawing/2014/main" id="{703EEFFB-7F7B-481D-9556-823CB3198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554" y="4041525"/>
                <a:ext cx="98302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02" name="AutoShape 99">
                <a:extLst>
                  <a:ext uri="{FF2B5EF4-FFF2-40B4-BE49-F238E27FC236}">
                    <a16:creationId xmlns:a16="http://schemas.microsoft.com/office/drawing/2014/main" id="{0CA662D1-0CA5-42AE-819A-0D9F5DDA5BC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39484" y="3712478"/>
                <a:ext cx="326185" cy="166840"/>
              </a:xfrm>
              <a:prstGeom prst="borderCallout2">
                <a:avLst>
                  <a:gd name="adj1" fmla="val 79120"/>
                  <a:gd name="adj2" fmla="val -25944"/>
                  <a:gd name="adj3" fmla="val 79120"/>
                  <a:gd name="adj4" fmla="val -60542"/>
                  <a:gd name="adj5" fmla="val 226375"/>
                  <a:gd name="adj6" fmla="val -95134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안동시</a:t>
                </a:r>
              </a:p>
            </p:txBody>
          </p:sp>
          <p:sp>
            <p:nvSpPr>
              <p:cNvPr id="303" name="Oval 100">
                <a:extLst>
                  <a:ext uri="{FF2B5EF4-FFF2-40B4-BE49-F238E27FC236}">
                    <a16:creationId xmlns:a16="http://schemas.microsoft.com/office/drawing/2014/main" id="{F4C8F15A-D9D2-4508-A63A-42628EF82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8081" y="4704252"/>
                <a:ext cx="98302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04" name="AutoShape 101">
                <a:extLst>
                  <a:ext uri="{FF2B5EF4-FFF2-40B4-BE49-F238E27FC236}">
                    <a16:creationId xmlns:a16="http://schemas.microsoft.com/office/drawing/2014/main" id="{9C8A168F-C9F9-4BB3-817B-7290299EFB5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726705" y="4289468"/>
                <a:ext cx="538428" cy="166840"/>
              </a:xfrm>
              <a:prstGeom prst="borderCallout2">
                <a:avLst>
                  <a:gd name="adj1" fmla="val 79120"/>
                  <a:gd name="adj2" fmla="val -15384"/>
                  <a:gd name="adj3" fmla="val 79120"/>
                  <a:gd name="adj4" fmla="val -16667"/>
                  <a:gd name="adj5" fmla="val 265935"/>
                  <a:gd name="adj6" fmla="val -18269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대구광역시</a:t>
                </a:r>
              </a:p>
            </p:txBody>
          </p:sp>
          <p:sp>
            <p:nvSpPr>
              <p:cNvPr id="305" name="Oval 102">
                <a:extLst>
                  <a:ext uri="{FF2B5EF4-FFF2-40B4-BE49-F238E27FC236}">
                    <a16:creationId xmlns:a16="http://schemas.microsoft.com/office/drawing/2014/main" id="{C8E9A30F-7A10-4B24-865D-9C69277E0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660" y="4704252"/>
                <a:ext cx="93834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06" name="AutoShape 103">
                <a:extLst>
                  <a:ext uri="{FF2B5EF4-FFF2-40B4-BE49-F238E27FC236}">
                    <a16:creationId xmlns:a16="http://schemas.microsoft.com/office/drawing/2014/main" id="{19CE273B-2D5D-4B61-9685-B8C5E5EFD33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00254" y="4372888"/>
                <a:ext cx="317248" cy="166840"/>
              </a:xfrm>
              <a:prstGeom prst="borderCallout2">
                <a:avLst>
                  <a:gd name="adj1" fmla="val 79120"/>
                  <a:gd name="adj2" fmla="val -25944"/>
                  <a:gd name="adj3" fmla="val 79120"/>
                  <a:gd name="adj4" fmla="val -74056"/>
                  <a:gd name="adj5" fmla="val 223079"/>
                  <a:gd name="adj6" fmla="val -122704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경주시</a:t>
                </a:r>
              </a:p>
            </p:txBody>
          </p:sp>
          <p:sp>
            <p:nvSpPr>
              <p:cNvPr id="307" name="Oval 104">
                <a:extLst>
                  <a:ext uri="{FF2B5EF4-FFF2-40B4-BE49-F238E27FC236}">
                    <a16:creationId xmlns:a16="http://schemas.microsoft.com/office/drawing/2014/main" id="{150D6E45-5E68-4266-8E40-599093E69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5329" y="5283559"/>
                <a:ext cx="98302" cy="85737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08" name="AutoShape 105">
                <a:extLst>
                  <a:ext uri="{FF2B5EF4-FFF2-40B4-BE49-F238E27FC236}">
                    <a16:creationId xmlns:a16="http://schemas.microsoft.com/office/drawing/2014/main" id="{8CC63481-4D3A-46B2-8F37-34B7CDE4F58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02577" y="5366980"/>
                <a:ext cx="549599" cy="164523"/>
              </a:xfrm>
              <a:prstGeom prst="borderCallout2">
                <a:avLst>
                  <a:gd name="adj1" fmla="val 79120"/>
                  <a:gd name="adj2" fmla="val -15093"/>
                  <a:gd name="adj3" fmla="val 79120"/>
                  <a:gd name="adj4" fmla="val -42769"/>
                  <a:gd name="adj5" fmla="val -4394"/>
                  <a:gd name="adj6" fmla="val -42769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부산광역시</a:t>
                </a:r>
              </a:p>
            </p:txBody>
          </p:sp>
          <p:sp>
            <p:nvSpPr>
              <p:cNvPr id="309" name="Oval 106">
                <a:extLst>
                  <a:ext uri="{FF2B5EF4-FFF2-40B4-BE49-F238E27FC236}">
                    <a16:creationId xmlns:a16="http://schemas.microsoft.com/office/drawing/2014/main" id="{C460C38A-3AA3-4060-9352-2FA615FEC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0110" y="4982320"/>
                <a:ext cx="98302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10" name="AutoShape 107">
                <a:extLst>
                  <a:ext uri="{FF2B5EF4-FFF2-40B4-BE49-F238E27FC236}">
                    <a16:creationId xmlns:a16="http://schemas.microsoft.com/office/drawing/2014/main" id="{100C7A49-A3B2-4ABA-87A0-8492E2D2CF1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02577" y="4787672"/>
                <a:ext cx="317248" cy="164523"/>
              </a:xfrm>
              <a:prstGeom prst="borderCallout2">
                <a:avLst>
                  <a:gd name="adj1" fmla="val 79120"/>
                  <a:gd name="adj2" fmla="val -25944"/>
                  <a:gd name="adj3" fmla="val 79120"/>
                  <a:gd name="adj4" fmla="val -75676"/>
                  <a:gd name="adj5" fmla="val 116481"/>
                  <a:gd name="adj6" fmla="val -125407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밀양시</a:t>
                </a:r>
              </a:p>
            </p:txBody>
          </p:sp>
          <p:sp>
            <p:nvSpPr>
              <p:cNvPr id="311" name="Oval 108">
                <a:extLst>
                  <a:ext uri="{FF2B5EF4-FFF2-40B4-BE49-F238E27FC236}">
                    <a16:creationId xmlns:a16="http://schemas.microsoft.com/office/drawing/2014/main" id="{BF400C10-F67B-453F-A6B3-B2D6AD0D7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0833" y="5283559"/>
                <a:ext cx="100536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12" name="AutoShape 109">
                <a:extLst>
                  <a:ext uri="{FF2B5EF4-FFF2-40B4-BE49-F238E27FC236}">
                    <a16:creationId xmlns:a16="http://schemas.microsoft.com/office/drawing/2014/main" id="{5223D7EA-0A42-405D-B69F-A6A9D9C3499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781663" y="5943970"/>
                <a:ext cx="388740" cy="166840"/>
              </a:xfrm>
              <a:prstGeom prst="borderCallout2">
                <a:avLst>
                  <a:gd name="adj1" fmla="val 79120"/>
                  <a:gd name="adj2" fmla="val 121620"/>
                  <a:gd name="adj3" fmla="val 79120"/>
                  <a:gd name="adj4" fmla="val 127926"/>
                  <a:gd name="adj5" fmla="val -352745"/>
                  <a:gd name="adj6" fmla="val 141894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진주시</a:t>
                </a:r>
              </a:p>
            </p:txBody>
          </p:sp>
          <p:sp>
            <p:nvSpPr>
              <p:cNvPr id="313" name="Oval 112">
                <a:extLst>
                  <a:ext uri="{FF2B5EF4-FFF2-40B4-BE49-F238E27FC236}">
                    <a16:creationId xmlns:a16="http://schemas.microsoft.com/office/drawing/2014/main" id="{9007128A-2C81-4CAE-92CF-8659657E3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6168" y="5531503"/>
                <a:ext cx="100536" cy="90372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14" name="AutoShape 113">
                <a:extLst>
                  <a:ext uri="{FF2B5EF4-FFF2-40B4-BE49-F238E27FC236}">
                    <a16:creationId xmlns:a16="http://schemas.microsoft.com/office/drawing/2014/main" id="{6A5728CC-5176-4B3A-93D8-68C5CAEECBA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70404" y="5779446"/>
                <a:ext cx="393209" cy="166840"/>
              </a:xfrm>
              <a:prstGeom prst="borderCallout2">
                <a:avLst>
                  <a:gd name="adj1" fmla="val 79120"/>
                  <a:gd name="adj2" fmla="val 121620"/>
                  <a:gd name="adj3" fmla="val 79120"/>
                  <a:gd name="adj4" fmla="val 124773"/>
                  <a:gd name="adj5" fmla="val -126375"/>
                  <a:gd name="adj6" fmla="val 131981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거제시</a:t>
                </a:r>
              </a:p>
            </p:txBody>
          </p:sp>
          <p:sp>
            <p:nvSpPr>
              <p:cNvPr id="315" name="Oval 114">
                <a:extLst>
                  <a:ext uri="{FF2B5EF4-FFF2-40B4-BE49-F238E27FC236}">
                    <a16:creationId xmlns:a16="http://schemas.microsoft.com/office/drawing/2014/main" id="{9F1C83C0-5F70-4267-AA5E-AE731A91A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230" y="4289468"/>
                <a:ext cx="98302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16" name="AutoShape 115">
                <a:extLst>
                  <a:ext uri="{FF2B5EF4-FFF2-40B4-BE49-F238E27FC236}">
                    <a16:creationId xmlns:a16="http://schemas.microsoft.com/office/drawing/2014/main" id="{86F452E8-97A0-4797-856B-C67578C8867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11780" y="3960422"/>
                <a:ext cx="547364" cy="166840"/>
              </a:xfrm>
              <a:prstGeom prst="borderCallout2">
                <a:avLst>
                  <a:gd name="adj1" fmla="val 79120"/>
                  <a:gd name="adj2" fmla="val -15144"/>
                  <a:gd name="adj3" fmla="val 79120"/>
                  <a:gd name="adj4" fmla="val -38486"/>
                  <a:gd name="adj5" fmla="val 204394"/>
                  <a:gd name="adj6" fmla="val -61829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대전광역시</a:t>
                </a:r>
              </a:p>
            </p:txBody>
          </p:sp>
          <p:sp>
            <p:nvSpPr>
              <p:cNvPr id="317" name="Oval 116">
                <a:extLst>
                  <a:ext uri="{FF2B5EF4-FFF2-40B4-BE49-F238E27FC236}">
                    <a16:creationId xmlns:a16="http://schemas.microsoft.com/office/drawing/2014/main" id="{55A47925-7F0A-4597-9E84-AEFF45E17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2690" y="5614923"/>
                <a:ext cx="98302" cy="83420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18" name="AutoShape 117">
                <a:extLst>
                  <a:ext uri="{FF2B5EF4-FFF2-40B4-BE49-F238E27FC236}">
                    <a16:creationId xmlns:a16="http://schemas.microsoft.com/office/drawing/2014/main" id="{FFE16803-1B36-487C-A5A6-5F14CD3698A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551547" y="5200139"/>
                <a:ext cx="317248" cy="166840"/>
              </a:xfrm>
              <a:prstGeom prst="borderCallout2">
                <a:avLst>
                  <a:gd name="adj1" fmla="val 79120"/>
                  <a:gd name="adj2" fmla="val -25944"/>
                  <a:gd name="adj3" fmla="val 79120"/>
                  <a:gd name="adj4" fmla="val -99458"/>
                  <a:gd name="adj5" fmla="val 252745"/>
                  <a:gd name="adj6" fmla="val -172972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영암군</a:t>
                </a:r>
              </a:p>
            </p:txBody>
          </p:sp>
          <p:sp>
            <p:nvSpPr>
              <p:cNvPr id="319" name="Oval 120">
                <a:extLst>
                  <a:ext uri="{FF2B5EF4-FFF2-40B4-BE49-F238E27FC236}">
                    <a16:creationId xmlns:a16="http://schemas.microsoft.com/office/drawing/2014/main" id="{71A40F38-7E42-401A-BC0D-98AFDBCDA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8651" y="3793581"/>
                <a:ext cx="98302" cy="92689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20" name="AutoShape 121">
                <a:extLst>
                  <a:ext uri="{FF2B5EF4-FFF2-40B4-BE49-F238E27FC236}">
                    <a16:creationId xmlns:a16="http://schemas.microsoft.com/office/drawing/2014/main" id="{F032E2C4-07D0-49DB-A1E8-013D984BE4C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96855" y="3712478"/>
                <a:ext cx="323950" cy="166840"/>
              </a:xfrm>
              <a:prstGeom prst="borderCallout2">
                <a:avLst>
                  <a:gd name="adj1" fmla="val 79120"/>
                  <a:gd name="adj2" fmla="val -25944"/>
                  <a:gd name="adj3" fmla="val 79120"/>
                  <a:gd name="adj4" fmla="val -49190"/>
                  <a:gd name="adj5" fmla="val 73625"/>
                  <a:gd name="adj6" fmla="val -72972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당진군</a:t>
                </a:r>
              </a:p>
            </p:txBody>
          </p:sp>
          <p:sp>
            <p:nvSpPr>
              <p:cNvPr id="321" name="AutoShape 122">
                <a:extLst>
                  <a:ext uri="{FF2B5EF4-FFF2-40B4-BE49-F238E27FC236}">
                    <a16:creationId xmlns:a16="http://schemas.microsoft.com/office/drawing/2014/main" id="{59352550-3DF1-4445-B8FD-51BBA5B1DFF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057802" y="4456309"/>
                <a:ext cx="433423" cy="166840"/>
              </a:xfrm>
              <a:prstGeom prst="borderCallout2">
                <a:avLst>
                  <a:gd name="adj1" fmla="val 79120"/>
                  <a:gd name="adj2" fmla="val 119278"/>
                  <a:gd name="adj3" fmla="val 79120"/>
                  <a:gd name="adj4" fmla="val 119278"/>
                  <a:gd name="adj5" fmla="val -69231"/>
                  <a:gd name="adj6" fmla="val 132931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충청남도</a:t>
                </a:r>
              </a:p>
            </p:txBody>
          </p:sp>
          <p:sp>
            <p:nvSpPr>
              <p:cNvPr id="322" name="AutoShape 123">
                <a:extLst>
                  <a:ext uri="{FF2B5EF4-FFF2-40B4-BE49-F238E27FC236}">
                    <a16:creationId xmlns:a16="http://schemas.microsoft.com/office/drawing/2014/main" id="{119127A0-E748-410D-87E5-8898D1EC862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48687" y="3793581"/>
                <a:ext cx="478106" cy="166840"/>
              </a:xfrm>
              <a:prstGeom prst="borderCallout2">
                <a:avLst>
                  <a:gd name="adj1" fmla="val 79120"/>
                  <a:gd name="adj2" fmla="val -17519"/>
                  <a:gd name="adj3" fmla="val 79120"/>
                  <a:gd name="adj4" fmla="val -31023"/>
                  <a:gd name="adj5" fmla="val 174727"/>
                  <a:gd name="adj6" fmla="val -44889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충청북도</a:t>
                </a:r>
              </a:p>
            </p:txBody>
          </p:sp>
          <p:sp>
            <p:nvSpPr>
              <p:cNvPr id="323" name="Oval 124">
                <a:extLst>
                  <a:ext uri="{FF2B5EF4-FFF2-40B4-BE49-F238E27FC236}">
                    <a16:creationId xmlns:a16="http://schemas.microsoft.com/office/drawing/2014/main" id="{8A42EFFB-BFF2-4283-8158-8363739CB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4961" y="5614923"/>
                <a:ext cx="93834" cy="88055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24" name="AutoShape 125">
                <a:extLst>
                  <a:ext uri="{FF2B5EF4-FFF2-40B4-BE49-F238E27FC236}">
                    <a16:creationId xmlns:a16="http://schemas.microsoft.com/office/drawing/2014/main" id="{3CB67F6F-1639-45CD-81CE-FE2A3273164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06058" y="6277650"/>
                <a:ext cx="393209" cy="164523"/>
              </a:xfrm>
              <a:prstGeom prst="borderCallout2">
                <a:avLst>
                  <a:gd name="adj1" fmla="val 79120"/>
                  <a:gd name="adj2" fmla="val 121819"/>
                  <a:gd name="adj3" fmla="val 79120"/>
                  <a:gd name="adj4" fmla="val 193181"/>
                  <a:gd name="adj5" fmla="val -364833"/>
                  <a:gd name="adj6" fmla="val 450000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여수시</a:t>
                </a:r>
              </a:p>
            </p:txBody>
          </p:sp>
          <p:sp>
            <p:nvSpPr>
              <p:cNvPr id="325" name="AutoShape 126">
                <a:extLst>
                  <a:ext uri="{FF2B5EF4-FFF2-40B4-BE49-F238E27FC236}">
                    <a16:creationId xmlns:a16="http://schemas.microsoft.com/office/drawing/2014/main" id="{6F9E5501-47DA-4865-AD1F-8220673D641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8724" y="2222500"/>
                <a:ext cx="433423" cy="166840"/>
              </a:xfrm>
              <a:prstGeom prst="borderCallout2">
                <a:avLst>
                  <a:gd name="adj1" fmla="val 79120"/>
                  <a:gd name="adj2" fmla="val -19435"/>
                  <a:gd name="adj3" fmla="val 79120"/>
                  <a:gd name="adj4" fmla="val -22269"/>
                  <a:gd name="adj5" fmla="val 350551"/>
                  <a:gd name="adj6" fmla="val -123481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춘천시</a:t>
                </a:r>
              </a:p>
            </p:txBody>
          </p:sp>
          <p:sp>
            <p:nvSpPr>
              <p:cNvPr id="327" name="Oval 127">
                <a:extLst>
                  <a:ext uri="{FF2B5EF4-FFF2-40B4-BE49-F238E27FC236}">
                    <a16:creationId xmlns:a16="http://schemas.microsoft.com/office/drawing/2014/main" id="{5A593EA4-7CEB-4E5D-8E99-9673FC554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2629" y="3668451"/>
                <a:ext cx="96068" cy="81103"/>
              </a:xfrm>
              <a:prstGeom prst="ellipse">
                <a:avLst/>
              </a:prstGeom>
              <a:solidFill>
                <a:srgbClr val="FF3300"/>
              </a:solidFill>
              <a:ln w="190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ko-KR" sz="10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28" name="AutoShape 128">
                <a:extLst>
                  <a:ext uri="{FF2B5EF4-FFF2-40B4-BE49-F238E27FC236}">
                    <a16:creationId xmlns:a16="http://schemas.microsoft.com/office/drawing/2014/main" id="{7D4319B1-9EAD-4AB9-9DCD-E947539D7DD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50833" y="3545638"/>
                <a:ext cx="317248" cy="169158"/>
              </a:xfrm>
              <a:prstGeom prst="borderCallout2">
                <a:avLst>
                  <a:gd name="adj1" fmla="val 79120"/>
                  <a:gd name="adj2" fmla="val -25944"/>
                  <a:gd name="adj3" fmla="val 79120"/>
                  <a:gd name="adj4" fmla="val -43245"/>
                  <a:gd name="adj5" fmla="val 90111"/>
                  <a:gd name="adj6" fmla="val -61083"/>
                </a:avLst>
              </a:prstGeom>
              <a:gradFill rotWithShape="1">
                <a:gsLst>
                  <a:gs pos="0">
                    <a:srgbClr val="B4D0EA">
                      <a:gamma/>
                      <a:tint val="44314"/>
                      <a:invGamma/>
                    </a:srgbClr>
                  </a:gs>
                  <a:gs pos="100000">
                    <a:srgbClr val="B4D0EA"/>
                  </a:gs>
                </a:gsLst>
                <a:lin ang="2700000" scaled="1"/>
              </a:gradFill>
              <a:ln w="6350" algn="ctr">
                <a:solidFill>
                  <a:srgbClr val="587EBC"/>
                </a:solidFill>
                <a:miter lim="800000"/>
                <a:headEnd/>
                <a:tailEnd/>
              </a:ln>
              <a:effectLst>
                <a:outerShdw dist="17961" dir="2700000" algn="ctr" rotWithShape="0">
                  <a:srgbClr val="B2B2B2"/>
                </a:outerShdw>
              </a:effectLst>
            </p:spPr>
            <p:txBody>
              <a:bodyPr wrap="none" lIns="0" tIns="0" rIns="0" bIns="0" anchor="ctr"/>
              <a:lstStyle/>
              <a:p>
                <a:pPr algn="ctr"/>
                <a:r>
                  <a:rPr lang="ko-KR" altLang="en-US" sz="1000" b="1" spc="-150" dirty="0">
                    <a:ln>
                      <a:solidFill>
                        <a:srgbClr val="595959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충주시</a:t>
                </a:r>
              </a:p>
            </p:txBody>
          </p:sp>
        </p:grpSp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2DF17784-EE5E-4051-A93D-91BFDD199B32}"/>
                </a:ext>
              </a:extLst>
            </p:cNvPr>
            <p:cNvSpPr/>
            <p:nvPr/>
          </p:nvSpPr>
          <p:spPr>
            <a:xfrm>
              <a:off x="734625" y="1465329"/>
              <a:ext cx="9148705" cy="56214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b="1" dirty="0">
                  <a:solidFill>
                    <a:srgbClr val="FFFFFF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국토교통부</a:t>
              </a:r>
              <a:r>
                <a:rPr lang="en-US" altLang="ko-KR" b="1" dirty="0">
                  <a:solidFill>
                    <a:srgbClr val="FFFFFF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, </a:t>
              </a:r>
              <a:r>
                <a:rPr lang="ko-KR" altLang="en-US" b="1" dirty="0">
                  <a:solidFill>
                    <a:srgbClr val="FFFFFF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지자체 등 </a:t>
              </a:r>
              <a:r>
                <a:rPr lang="en-US" altLang="ko-KR" b="1" dirty="0">
                  <a:solidFill>
                    <a:srgbClr val="FFFFFF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70</a:t>
              </a:r>
              <a:r>
                <a:rPr lang="ko-KR" altLang="en-US" b="1" dirty="0">
                  <a:solidFill>
                    <a:srgbClr val="FFFFFF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개 공공기관의 </a:t>
              </a:r>
              <a:r>
                <a:rPr lang="en-US" altLang="ko-KR" b="1" dirty="0">
                  <a:solidFill>
                    <a:srgbClr val="FFFFFF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170</a:t>
              </a:r>
              <a:r>
                <a:rPr lang="ko-KR" altLang="en-US" b="1" dirty="0">
                  <a:solidFill>
                    <a:srgbClr val="FFFFFF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여개 공간정보시스템에서 검증된 </a:t>
              </a:r>
              <a:r>
                <a:rPr lang="en-US" altLang="ko-KR" b="1" dirty="0">
                  <a:solidFill>
                    <a:srgbClr val="FFFFFF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SW</a:t>
              </a:r>
              <a:endParaRPr lang="ko-KR" altLang="en-US" b="1" dirty="0">
                <a:solidFill>
                  <a:srgbClr val="FF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grpSp>
          <p:nvGrpSpPr>
            <p:cNvPr id="134" name="그룹 133">
              <a:extLst>
                <a:ext uri="{FF2B5EF4-FFF2-40B4-BE49-F238E27FC236}">
                  <a16:creationId xmlns:a16="http://schemas.microsoft.com/office/drawing/2014/main" id="{3B75BB8A-49C5-461A-9A0D-7717CEA08FDA}"/>
                </a:ext>
              </a:extLst>
            </p:cNvPr>
            <p:cNvGrpSpPr/>
            <p:nvPr/>
          </p:nvGrpSpPr>
          <p:grpSpPr>
            <a:xfrm>
              <a:off x="5210174" y="2158095"/>
              <a:ext cx="5321246" cy="4533755"/>
              <a:chOff x="6139998" y="727261"/>
              <a:chExt cx="3542026" cy="5455659"/>
            </a:xfrm>
          </p:grpSpPr>
          <p:grpSp>
            <p:nvGrpSpPr>
              <p:cNvPr id="171" name="그룹 170">
                <a:extLst>
                  <a:ext uri="{FF2B5EF4-FFF2-40B4-BE49-F238E27FC236}">
                    <a16:creationId xmlns:a16="http://schemas.microsoft.com/office/drawing/2014/main" id="{70FA9E62-2583-4C5A-993F-9DE2D38C235B}"/>
                  </a:ext>
                </a:extLst>
              </p:cNvPr>
              <p:cNvGrpSpPr/>
              <p:nvPr/>
            </p:nvGrpSpPr>
            <p:grpSpPr>
              <a:xfrm>
                <a:off x="6139998" y="727261"/>
                <a:ext cx="749816" cy="5455659"/>
                <a:chOff x="6867480" y="1652044"/>
                <a:chExt cx="749816" cy="4890011"/>
              </a:xfrm>
            </p:grpSpPr>
            <p:sp>
              <p:nvSpPr>
                <p:cNvPr id="175" name="Rectangle 60">
                  <a:extLst>
                    <a:ext uri="{FF2B5EF4-FFF2-40B4-BE49-F238E27FC236}">
                      <a16:creationId xmlns:a16="http://schemas.microsoft.com/office/drawing/2014/main" id="{C5052DBC-4FAB-466A-8137-9ED9521C2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6867480" y="1728841"/>
                  <a:ext cx="464961" cy="4779971"/>
                </a:xfrm>
                <a:prstGeom prst="round2SameRect">
                  <a:avLst>
                    <a:gd name="adj1" fmla="val 10271"/>
                    <a:gd name="adj2" fmla="val 12791"/>
                  </a:avLst>
                </a:prstGeom>
                <a:gradFill flip="none" rotWithShape="1">
                  <a:gsLst>
                    <a:gs pos="62000">
                      <a:schemeClr val="bg1">
                        <a:lumMod val="95000"/>
                      </a:schemeClr>
                    </a:gs>
                    <a:gs pos="82000">
                      <a:schemeClr val="bg1"/>
                    </a:gs>
                    <a:gs pos="91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  <a:gs pos="8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 defTabSz="913984"/>
                  <a:endParaRPr lang="ko-KR" altLang="ko-KR" dirty="0">
                    <a:solidFill>
                      <a:prstClr val="white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pic>
              <p:nvPicPr>
                <p:cNvPr id="176" name="Picture 66" descr="eee-01">
                  <a:extLst>
                    <a:ext uri="{FF2B5EF4-FFF2-40B4-BE49-F238E27FC236}">
                      <a16:creationId xmlns:a16="http://schemas.microsoft.com/office/drawing/2014/main" id="{C31A0018-26F3-4847-A64E-58B02F375C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-51000"/>
                          </a14:imgEffect>
                          <a14:imgEffect>
                            <a14:brightnessContrast bright="1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r="35718" b="3786"/>
                <a:stretch/>
              </p:blipFill>
              <p:spPr bwMode="auto">
                <a:xfrm flipH="1">
                  <a:off x="7324660" y="1652044"/>
                  <a:ext cx="292636" cy="48900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74" name="Rectangle 60">
                <a:extLst>
                  <a:ext uri="{FF2B5EF4-FFF2-40B4-BE49-F238E27FC236}">
                    <a16:creationId xmlns:a16="http://schemas.microsoft.com/office/drawing/2014/main" id="{3E85E43B-C272-4ECC-981B-312A24D2C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9217063" y="812943"/>
                <a:ext cx="464961" cy="5332890"/>
              </a:xfrm>
              <a:prstGeom prst="round2SameRect">
                <a:avLst>
                  <a:gd name="adj1" fmla="val 10271"/>
                  <a:gd name="adj2" fmla="val 12791"/>
                </a:avLst>
              </a:prstGeom>
              <a:gradFill flip="none" rotWithShape="1">
                <a:gsLst>
                  <a:gs pos="62000">
                    <a:schemeClr val="bg1">
                      <a:lumMod val="95000"/>
                    </a:schemeClr>
                  </a:gs>
                  <a:gs pos="82000">
                    <a:schemeClr val="bg1"/>
                  </a:gs>
                  <a:gs pos="91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  <a:gs pos="8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913984"/>
                <a:endParaRPr lang="ko-KR" altLang="ko-KR" dirty="0"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</p:grp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E74A90D5-2240-47FB-815D-B69F3D00E0F4}"/>
                </a:ext>
              </a:extLst>
            </p:cNvPr>
            <p:cNvGrpSpPr/>
            <p:nvPr/>
          </p:nvGrpSpPr>
          <p:grpSpPr>
            <a:xfrm>
              <a:off x="6066798" y="2208236"/>
              <a:ext cx="3600502" cy="4452795"/>
              <a:chOff x="6066798" y="2208236"/>
              <a:chExt cx="2965370" cy="4452795"/>
            </a:xfrm>
          </p:grpSpPr>
          <p:grpSp>
            <p:nvGrpSpPr>
              <p:cNvPr id="137" name="그룹 136">
                <a:extLst>
                  <a:ext uri="{FF2B5EF4-FFF2-40B4-BE49-F238E27FC236}">
                    <a16:creationId xmlns:a16="http://schemas.microsoft.com/office/drawing/2014/main" id="{6385218D-2AEC-472C-8B9C-045C13C20F1F}"/>
                  </a:ext>
                </a:extLst>
              </p:cNvPr>
              <p:cNvGrpSpPr/>
              <p:nvPr/>
            </p:nvGrpSpPr>
            <p:grpSpPr>
              <a:xfrm>
                <a:off x="6066798" y="2208236"/>
                <a:ext cx="2965370" cy="4452795"/>
                <a:chOff x="4972190" y="1160527"/>
                <a:chExt cx="2354226" cy="4064439"/>
              </a:xfrm>
            </p:grpSpPr>
            <p:sp>
              <p:nvSpPr>
                <p:cNvPr id="166" name="양쪽 모서리가 둥근 사각형 196">
                  <a:extLst>
                    <a:ext uri="{FF2B5EF4-FFF2-40B4-BE49-F238E27FC236}">
                      <a16:creationId xmlns:a16="http://schemas.microsoft.com/office/drawing/2014/main" id="{2D7056AA-B40D-438F-82FD-EA8424D511EF}"/>
                    </a:ext>
                  </a:extLst>
                </p:cNvPr>
                <p:cNvSpPr/>
                <p:nvPr/>
              </p:nvSpPr>
              <p:spPr>
                <a:xfrm>
                  <a:off x="4972192" y="1160527"/>
                  <a:ext cx="2354224" cy="654607"/>
                </a:xfrm>
                <a:prstGeom prst="round2SameRect">
                  <a:avLst/>
                </a:prstGeom>
                <a:solidFill>
                  <a:srgbClr val="F1641E"/>
                </a:solidFill>
                <a:ln>
                  <a:noFill/>
                </a:ln>
              </p:spPr>
              <p:txBody>
                <a:bodyPr lIns="0" tIns="0" rIns="0" bIns="0" rtlCol="0" anchor="ctr" anchorCtr="0"/>
                <a:lstStyle/>
                <a:p>
                  <a:pPr indent="-180975" algn="ctr" fontAlgn="base">
                    <a:spcAft>
                      <a:spcPts val="240"/>
                    </a:spcAft>
                  </a:pPr>
                  <a:endParaRPr lang="ko-KR" altLang="en-US" sz="1600" spc="-60">
                    <a:gradFill>
                      <a:gsLst>
                        <a:gs pos="100000">
                          <a:schemeClr val="bg1"/>
                        </a:gs>
                        <a:gs pos="0">
                          <a:schemeClr val="bg1"/>
                        </a:gs>
                      </a:gsLst>
                      <a:lin ang="8100000" scaled="1"/>
                    </a:gra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sp>
              <p:nvSpPr>
                <p:cNvPr id="167" name="양쪽 모서리가 둥근 사각형 197">
                  <a:extLst>
                    <a:ext uri="{FF2B5EF4-FFF2-40B4-BE49-F238E27FC236}">
                      <a16:creationId xmlns:a16="http://schemas.microsoft.com/office/drawing/2014/main" id="{2CE28B4E-9EA2-4859-879C-DCDF5A9D2561}"/>
                    </a:ext>
                  </a:extLst>
                </p:cNvPr>
                <p:cNvSpPr/>
                <p:nvPr/>
              </p:nvSpPr>
              <p:spPr>
                <a:xfrm>
                  <a:off x="5102482" y="1160527"/>
                  <a:ext cx="2093641" cy="432271"/>
                </a:xfrm>
                <a:prstGeom prst="round2Same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21A21752-C44B-4B70-A07E-9E206BE8DA1F}"/>
                    </a:ext>
                  </a:extLst>
                </p:cNvPr>
                <p:cNvSpPr txBox="1"/>
                <p:nvPr/>
              </p:nvSpPr>
              <p:spPr>
                <a:xfrm>
                  <a:off x="5185212" y="1222909"/>
                  <a:ext cx="1928183" cy="3075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ko-KR" altLang="en-US" spc="-60" dirty="0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8100000" scaled="1"/>
                      </a:gradFill>
                      <a:effectLst>
                        <a:outerShdw blurRad="152400" algn="ctr" rotWithShape="0">
                          <a:prstClr val="black">
                            <a:alpha val="80000"/>
                          </a:prstClr>
                        </a:outerShdw>
                      </a:effectLst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국가 주도 대형사업 </a:t>
                  </a:r>
                  <a:endParaRPr lang="en-US" altLang="ko-KR" spc="-60" dirty="0">
                    <a:gradFill>
                      <a:gsLst>
                        <a:gs pos="100000">
                          <a:schemeClr val="bg1"/>
                        </a:gs>
                        <a:gs pos="0">
                          <a:schemeClr val="bg1"/>
                        </a:gs>
                      </a:gsLst>
                      <a:lin ang="8100000" scaled="1"/>
                    </a:gradFill>
                    <a:effectLst>
                      <a:outerShdw blurRad="152400" algn="ctr" rotWithShape="0">
                        <a:prstClr val="black">
                          <a:alpha val="80000"/>
                        </a:prstClr>
                      </a:outerShdw>
                    </a:effectLst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  <a:p>
                  <a:pPr algn="ctr"/>
                  <a:r>
                    <a:rPr lang="ko-KR" altLang="en-US" spc="-60" dirty="0">
                      <a:gradFill>
                        <a:gsLst>
                          <a:gs pos="100000">
                            <a:schemeClr val="bg1"/>
                          </a:gs>
                          <a:gs pos="0">
                            <a:schemeClr val="bg1"/>
                          </a:gs>
                        </a:gsLst>
                        <a:lin ang="8100000" scaled="1"/>
                      </a:gradFill>
                      <a:effectLst>
                        <a:outerShdw blurRad="152400" algn="ctr" rotWithShape="0">
                          <a:prstClr val="black">
                            <a:alpha val="80000"/>
                          </a:prstClr>
                        </a:outerShdw>
                      </a:effectLst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표준 엔진 선정</a:t>
                  </a:r>
                </a:p>
              </p:txBody>
            </p:sp>
            <p:sp>
              <p:nvSpPr>
                <p:cNvPr id="169" name="한쪽 모서리는 잘리고 다른 쪽 모서리는 둥근 사각형 199">
                  <a:extLst>
                    <a:ext uri="{FF2B5EF4-FFF2-40B4-BE49-F238E27FC236}">
                      <a16:creationId xmlns:a16="http://schemas.microsoft.com/office/drawing/2014/main" id="{5AE16C2D-086A-4361-8A55-0C2443D75726}"/>
                    </a:ext>
                  </a:extLst>
                </p:cNvPr>
                <p:cNvSpPr/>
                <p:nvPr/>
              </p:nvSpPr>
              <p:spPr>
                <a:xfrm flipH="1" flipV="1">
                  <a:off x="4972190" y="1591178"/>
                  <a:ext cx="2350630" cy="3633788"/>
                </a:xfrm>
                <a:prstGeom prst="snipRoundRect">
                  <a:avLst>
                    <a:gd name="adj1" fmla="val 0"/>
                    <a:gd name="adj2" fmla="val 0"/>
                  </a:avLst>
                </a:prstGeom>
                <a:solidFill>
                  <a:srgbClr val="F1641E">
                    <a:alpha val="20000"/>
                  </a:srgbClr>
                </a:solidFill>
                <a:ln>
                  <a:noFill/>
                </a:ln>
              </p:spPr>
              <p:txBody>
                <a:bodyPr lIns="0" tIns="0" rIns="0" bIns="0" rtlCol="0" anchor="ctr" anchorCtr="0"/>
                <a:lstStyle/>
                <a:p>
                  <a:pPr indent="-180975" algn="ctr" fontAlgn="base">
                    <a:spcAft>
                      <a:spcPts val="240"/>
                    </a:spcAft>
                  </a:pPr>
                  <a:endParaRPr lang="ko-KR" altLang="en-US" sz="1600" spc="-60">
                    <a:gradFill>
                      <a:gsLst>
                        <a:gs pos="100000">
                          <a:schemeClr val="bg1"/>
                        </a:gs>
                        <a:gs pos="0">
                          <a:schemeClr val="bg1"/>
                        </a:gs>
                      </a:gsLst>
                      <a:lin ang="8100000" scaled="1"/>
                    </a:gra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</p:grpSp>
          <p:grpSp>
            <p:nvGrpSpPr>
              <p:cNvPr id="138" name="그룹 137">
                <a:extLst>
                  <a:ext uri="{FF2B5EF4-FFF2-40B4-BE49-F238E27FC236}">
                    <a16:creationId xmlns:a16="http://schemas.microsoft.com/office/drawing/2014/main" id="{FADC7630-7E93-4FA2-B645-4AA2249FCF0A}"/>
                  </a:ext>
                </a:extLst>
              </p:cNvPr>
              <p:cNvGrpSpPr/>
              <p:nvPr/>
            </p:nvGrpSpPr>
            <p:grpSpPr>
              <a:xfrm>
                <a:off x="6199146" y="3122036"/>
                <a:ext cx="2668906" cy="490482"/>
                <a:chOff x="10416751" y="997308"/>
                <a:chExt cx="2080042" cy="648231"/>
              </a:xfrm>
            </p:grpSpPr>
            <p:sp>
              <p:nvSpPr>
                <p:cNvPr id="164" name="모서리가 둥근 직사각형 201">
                  <a:extLst>
                    <a:ext uri="{FF2B5EF4-FFF2-40B4-BE49-F238E27FC236}">
                      <a16:creationId xmlns:a16="http://schemas.microsoft.com/office/drawing/2014/main" id="{3D38E163-1AA4-4B32-BFC0-F23AD3F63D49}"/>
                    </a:ext>
                  </a:extLst>
                </p:cNvPr>
                <p:cNvSpPr/>
                <p:nvPr/>
              </p:nvSpPr>
              <p:spPr>
                <a:xfrm>
                  <a:off x="10416751" y="997308"/>
                  <a:ext cx="2080042" cy="648231"/>
                </a:xfrm>
                <a:prstGeom prst="roundRect">
                  <a:avLst>
                    <a:gd name="adj" fmla="val 5152"/>
                  </a:avLst>
                </a:prstGeom>
                <a:solidFill>
                  <a:srgbClr val="FFCA21"/>
                </a:solidFill>
                <a:ln w="63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254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algn="ctr" latinLnBrk="0"/>
                  <a:endParaRPr lang="ko-KR" altLang="en-US" sz="1200"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sp>
              <p:nvSpPr>
                <p:cNvPr id="165" name="직사각형 164">
                  <a:extLst>
                    <a:ext uri="{FF2B5EF4-FFF2-40B4-BE49-F238E27FC236}">
                      <a16:creationId xmlns:a16="http://schemas.microsoft.com/office/drawing/2014/main" id="{9EAA03C0-FEC3-4B02-9F6B-A9D49916F599}"/>
                    </a:ext>
                  </a:extLst>
                </p:cNvPr>
                <p:cNvSpPr/>
                <p:nvPr/>
              </p:nvSpPr>
              <p:spPr>
                <a:xfrm>
                  <a:off x="10441509" y="1136234"/>
                  <a:ext cx="2055284" cy="370378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 latinLnBrk="0">
                    <a:spcAft>
                      <a:spcPts val="600"/>
                    </a:spcAft>
                    <a:buClr>
                      <a:schemeClr val="tx1">
                        <a:lumMod val="85000"/>
                        <a:lumOff val="15000"/>
                      </a:schemeClr>
                    </a:buClr>
                    <a:buSzPct val="80000"/>
                    <a:defRPr/>
                  </a:pPr>
                  <a:r>
                    <a:rPr lang="ko-KR" altLang="en-US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국토교통부</a:t>
                  </a:r>
                  <a:endParaRPr lang="en-US" altLang="ko-KR" sz="12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  <a:p>
                  <a:pPr algn="ctr" latinLnBrk="0">
                    <a:spcAft>
                      <a:spcPts val="600"/>
                    </a:spcAft>
                    <a:buClr>
                      <a:schemeClr val="tx1">
                        <a:lumMod val="85000"/>
                        <a:lumOff val="15000"/>
                      </a:schemeClr>
                    </a:buClr>
                    <a:buSzPct val="80000"/>
                    <a:defRPr/>
                  </a:pPr>
                  <a:r>
                    <a:rPr lang="ko-KR" altLang="en-US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한국토지정보시스템</a:t>
                  </a:r>
                  <a:r>
                    <a:rPr lang="en-US" altLang="ko-KR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(KLIS) </a:t>
                  </a:r>
                  <a:r>
                    <a:rPr lang="ko-KR" altLang="en-US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표준엔진</a:t>
                  </a:r>
                  <a:r>
                    <a:rPr lang="en-US" altLang="ko-KR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 </a:t>
                  </a:r>
                </a:p>
              </p:txBody>
            </p:sp>
          </p:grpSp>
          <p:grpSp>
            <p:nvGrpSpPr>
              <p:cNvPr id="139" name="그룹 138">
                <a:extLst>
                  <a:ext uri="{FF2B5EF4-FFF2-40B4-BE49-F238E27FC236}">
                    <a16:creationId xmlns:a16="http://schemas.microsoft.com/office/drawing/2014/main" id="{A6210BFE-35E5-4282-A13B-B7F00246289B}"/>
                  </a:ext>
                </a:extLst>
              </p:cNvPr>
              <p:cNvGrpSpPr/>
              <p:nvPr/>
            </p:nvGrpSpPr>
            <p:grpSpPr>
              <a:xfrm>
                <a:off x="6199146" y="3833892"/>
                <a:ext cx="2668906" cy="490482"/>
                <a:chOff x="10416751" y="997308"/>
                <a:chExt cx="2080042" cy="648231"/>
              </a:xfrm>
            </p:grpSpPr>
            <p:sp>
              <p:nvSpPr>
                <p:cNvPr id="162" name="모서리가 둥근 직사각형 205">
                  <a:extLst>
                    <a:ext uri="{FF2B5EF4-FFF2-40B4-BE49-F238E27FC236}">
                      <a16:creationId xmlns:a16="http://schemas.microsoft.com/office/drawing/2014/main" id="{02BB8622-A09F-4840-8131-EC460882F1EF}"/>
                    </a:ext>
                  </a:extLst>
                </p:cNvPr>
                <p:cNvSpPr/>
                <p:nvPr/>
              </p:nvSpPr>
              <p:spPr>
                <a:xfrm>
                  <a:off x="10416751" y="997308"/>
                  <a:ext cx="2080042" cy="648231"/>
                </a:xfrm>
                <a:prstGeom prst="roundRect">
                  <a:avLst>
                    <a:gd name="adj" fmla="val 5152"/>
                  </a:avLst>
                </a:prstGeom>
                <a:solidFill>
                  <a:srgbClr val="FFCA21"/>
                </a:solidFill>
                <a:ln w="63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254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algn="ctr" latinLnBrk="0"/>
                  <a:endParaRPr lang="ko-KR" altLang="en-US" sz="1200"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sp>
              <p:nvSpPr>
                <p:cNvPr id="163" name="직사각형 162">
                  <a:extLst>
                    <a:ext uri="{FF2B5EF4-FFF2-40B4-BE49-F238E27FC236}">
                      <a16:creationId xmlns:a16="http://schemas.microsoft.com/office/drawing/2014/main" id="{A799B3C5-5839-404A-8247-B896876F1FA9}"/>
                    </a:ext>
                  </a:extLst>
                </p:cNvPr>
                <p:cNvSpPr/>
                <p:nvPr/>
              </p:nvSpPr>
              <p:spPr>
                <a:xfrm>
                  <a:off x="10441509" y="1136234"/>
                  <a:ext cx="2055284" cy="370378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 latinLnBrk="0">
                    <a:spcAft>
                      <a:spcPts val="600"/>
                    </a:spcAft>
                    <a:buClr>
                      <a:schemeClr val="tx1">
                        <a:lumMod val="85000"/>
                        <a:lumOff val="15000"/>
                      </a:schemeClr>
                    </a:buClr>
                    <a:buSzPct val="80000"/>
                    <a:defRPr/>
                  </a:pPr>
                  <a:r>
                    <a:rPr lang="ko-KR" altLang="en-US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국토교통부</a:t>
                  </a:r>
                  <a:endParaRPr lang="en-US" altLang="ko-KR" sz="12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  <a:p>
                  <a:pPr algn="ctr" latinLnBrk="0">
                    <a:spcAft>
                      <a:spcPts val="600"/>
                    </a:spcAft>
                    <a:buClr>
                      <a:schemeClr val="tx1">
                        <a:lumMod val="85000"/>
                        <a:lumOff val="15000"/>
                      </a:schemeClr>
                    </a:buClr>
                    <a:buSzPct val="80000"/>
                    <a:defRPr/>
                  </a:pPr>
                  <a:r>
                    <a:rPr lang="ko-KR" altLang="en-US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국가공간정보통합관리체계</a:t>
                  </a:r>
                  <a:endParaRPr lang="en-US" altLang="ko-KR" sz="12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</p:grpSp>
          <p:grpSp>
            <p:nvGrpSpPr>
              <p:cNvPr id="140" name="그룹 139">
                <a:extLst>
                  <a:ext uri="{FF2B5EF4-FFF2-40B4-BE49-F238E27FC236}">
                    <a16:creationId xmlns:a16="http://schemas.microsoft.com/office/drawing/2014/main" id="{A69B0BB9-9AA5-4208-B8EC-CF87E501D588}"/>
                  </a:ext>
                </a:extLst>
              </p:cNvPr>
              <p:cNvGrpSpPr/>
              <p:nvPr/>
            </p:nvGrpSpPr>
            <p:grpSpPr>
              <a:xfrm>
                <a:off x="6199146" y="4545748"/>
                <a:ext cx="2668906" cy="490482"/>
                <a:chOff x="10416751" y="997308"/>
                <a:chExt cx="2080042" cy="648231"/>
              </a:xfrm>
            </p:grpSpPr>
            <p:sp>
              <p:nvSpPr>
                <p:cNvPr id="160" name="모서리가 둥근 직사각형 208">
                  <a:extLst>
                    <a:ext uri="{FF2B5EF4-FFF2-40B4-BE49-F238E27FC236}">
                      <a16:creationId xmlns:a16="http://schemas.microsoft.com/office/drawing/2014/main" id="{7C8AFE27-CD9D-4245-A509-40BF04F9CD2D}"/>
                    </a:ext>
                  </a:extLst>
                </p:cNvPr>
                <p:cNvSpPr/>
                <p:nvPr/>
              </p:nvSpPr>
              <p:spPr>
                <a:xfrm>
                  <a:off x="10416751" y="997308"/>
                  <a:ext cx="2080042" cy="648231"/>
                </a:xfrm>
                <a:prstGeom prst="roundRect">
                  <a:avLst>
                    <a:gd name="adj" fmla="val 5152"/>
                  </a:avLst>
                </a:prstGeom>
                <a:solidFill>
                  <a:srgbClr val="FFCA21"/>
                </a:solidFill>
                <a:ln w="63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254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algn="ctr" latinLnBrk="0"/>
                  <a:endParaRPr lang="ko-KR" altLang="en-US" sz="1200"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sp>
              <p:nvSpPr>
                <p:cNvPr id="161" name="직사각형 160">
                  <a:extLst>
                    <a:ext uri="{FF2B5EF4-FFF2-40B4-BE49-F238E27FC236}">
                      <a16:creationId xmlns:a16="http://schemas.microsoft.com/office/drawing/2014/main" id="{CBDAEBCB-31A0-43FD-9528-29D6744EE82D}"/>
                    </a:ext>
                  </a:extLst>
                </p:cNvPr>
                <p:cNvSpPr/>
                <p:nvPr/>
              </p:nvSpPr>
              <p:spPr>
                <a:xfrm>
                  <a:off x="10441509" y="1136234"/>
                  <a:ext cx="2055284" cy="370378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 latinLnBrk="0">
                    <a:spcAft>
                      <a:spcPts val="600"/>
                    </a:spcAft>
                    <a:buClr>
                      <a:schemeClr val="tx1">
                        <a:lumMod val="85000"/>
                        <a:lumOff val="15000"/>
                      </a:schemeClr>
                    </a:buClr>
                    <a:buSzPct val="80000"/>
                    <a:defRPr/>
                  </a:pPr>
                  <a:r>
                    <a:rPr lang="ko-KR" altLang="en-US" sz="1200" spc="-5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국토교통부</a:t>
                  </a:r>
                  <a:endParaRPr lang="en-US" altLang="ko-KR" sz="1200" spc="-5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  <a:p>
                  <a:pPr algn="ctr" latinLnBrk="0">
                    <a:spcAft>
                      <a:spcPts val="600"/>
                    </a:spcAft>
                    <a:buClr>
                      <a:schemeClr val="tx1">
                        <a:lumMod val="85000"/>
                        <a:lumOff val="15000"/>
                      </a:schemeClr>
                    </a:buClr>
                    <a:buSzPct val="80000"/>
                    <a:defRPr/>
                  </a:pPr>
                  <a:r>
                    <a:rPr lang="ko-KR" altLang="en-US" sz="1200" spc="-5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지하시설물통합체계</a:t>
                  </a:r>
                  <a:endParaRPr lang="en-US" altLang="ko-KR" sz="1200" spc="-5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</p:grpSp>
          <p:grpSp>
            <p:nvGrpSpPr>
              <p:cNvPr id="141" name="그룹 140">
                <a:extLst>
                  <a:ext uri="{FF2B5EF4-FFF2-40B4-BE49-F238E27FC236}">
                    <a16:creationId xmlns:a16="http://schemas.microsoft.com/office/drawing/2014/main" id="{3C770D15-0133-4345-803C-251414D7F29F}"/>
                  </a:ext>
                </a:extLst>
              </p:cNvPr>
              <p:cNvGrpSpPr/>
              <p:nvPr/>
            </p:nvGrpSpPr>
            <p:grpSpPr>
              <a:xfrm>
                <a:off x="6199146" y="5257604"/>
                <a:ext cx="2668906" cy="490482"/>
                <a:chOff x="10416751" y="997308"/>
                <a:chExt cx="2080042" cy="648231"/>
              </a:xfrm>
            </p:grpSpPr>
            <p:sp>
              <p:nvSpPr>
                <p:cNvPr id="146" name="모서리가 둥근 직사각형 211">
                  <a:extLst>
                    <a:ext uri="{FF2B5EF4-FFF2-40B4-BE49-F238E27FC236}">
                      <a16:creationId xmlns:a16="http://schemas.microsoft.com/office/drawing/2014/main" id="{A958B97B-EC2B-4BE0-B87A-92CFC4141D93}"/>
                    </a:ext>
                  </a:extLst>
                </p:cNvPr>
                <p:cNvSpPr/>
                <p:nvPr/>
              </p:nvSpPr>
              <p:spPr>
                <a:xfrm>
                  <a:off x="10416751" y="997308"/>
                  <a:ext cx="2080042" cy="648231"/>
                </a:xfrm>
                <a:prstGeom prst="roundRect">
                  <a:avLst>
                    <a:gd name="adj" fmla="val 5152"/>
                  </a:avLst>
                </a:prstGeom>
                <a:solidFill>
                  <a:srgbClr val="FFCA21"/>
                </a:solidFill>
                <a:ln w="63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254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algn="ctr" latinLnBrk="0"/>
                  <a:endParaRPr lang="ko-KR" altLang="en-US" sz="1200"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sp>
              <p:nvSpPr>
                <p:cNvPr id="159" name="직사각형 158">
                  <a:extLst>
                    <a:ext uri="{FF2B5EF4-FFF2-40B4-BE49-F238E27FC236}">
                      <a16:creationId xmlns:a16="http://schemas.microsoft.com/office/drawing/2014/main" id="{9AD3662E-FD87-4221-ACF4-5B67CCAE9F57}"/>
                    </a:ext>
                  </a:extLst>
                </p:cNvPr>
                <p:cNvSpPr/>
                <p:nvPr/>
              </p:nvSpPr>
              <p:spPr>
                <a:xfrm>
                  <a:off x="10441509" y="1136234"/>
                  <a:ext cx="2055284" cy="370378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 latinLnBrk="0">
                    <a:spcAft>
                      <a:spcPts val="600"/>
                    </a:spcAft>
                    <a:buClr>
                      <a:schemeClr val="tx1">
                        <a:lumMod val="85000"/>
                        <a:lumOff val="15000"/>
                      </a:schemeClr>
                    </a:buClr>
                    <a:buSzPct val="80000"/>
                    <a:defRPr/>
                  </a:pPr>
                  <a:r>
                    <a:rPr lang="ko-KR" altLang="en-US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국토교통부</a:t>
                  </a:r>
                  <a:endParaRPr lang="en-US" altLang="ko-KR" sz="12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  <a:p>
                  <a:pPr algn="ctr" latinLnBrk="0">
                    <a:spcAft>
                      <a:spcPts val="600"/>
                    </a:spcAft>
                    <a:buClr>
                      <a:schemeClr val="tx1">
                        <a:lumMod val="85000"/>
                        <a:lumOff val="15000"/>
                      </a:schemeClr>
                    </a:buClr>
                    <a:buSzPct val="80000"/>
                    <a:defRPr/>
                  </a:pPr>
                  <a:r>
                    <a:rPr lang="ko-KR" altLang="en-US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도시계획정보체계</a:t>
                  </a:r>
                  <a:r>
                    <a:rPr lang="en-US" altLang="ko-KR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(UPIS) </a:t>
                  </a:r>
                  <a:r>
                    <a:rPr lang="ko-KR" altLang="en-US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표준엔진</a:t>
                  </a:r>
                </a:p>
              </p:txBody>
            </p:sp>
          </p:grpSp>
          <p:grpSp>
            <p:nvGrpSpPr>
              <p:cNvPr id="142" name="그룹 141">
                <a:extLst>
                  <a:ext uri="{FF2B5EF4-FFF2-40B4-BE49-F238E27FC236}">
                    <a16:creationId xmlns:a16="http://schemas.microsoft.com/office/drawing/2014/main" id="{05ACB2A6-4960-425F-8C9A-9221CBA316D5}"/>
                  </a:ext>
                </a:extLst>
              </p:cNvPr>
              <p:cNvGrpSpPr/>
              <p:nvPr/>
            </p:nvGrpSpPr>
            <p:grpSpPr>
              <a:xfrm>
                <a:off x="6199146" y="5969459"/>
                <a:ext cx="2668906" cy="490482"/>
                <a:chOff x="10416751" y="997308"/>
                <a:chExt cx="2080042" cy="648231"/>
              </a:xfrm>
            </p:grpSpPr>
            <p:sp>
              <p:nvSpPr>
                <p:cNvPr id="143" name="모서리가 둥근 직사각형 214">
                  <a:extLst>
                    <a:ext uri="{FF2B5EF4-FFF2-40B4-BE49-F238E27FC236}">
                      <a16:creationId xmlns:a16="http://schemas.microsoft.com/office/drawing/2014/main" id="{E38BC924-EF88-4974-8C08-8FF8C07EF3E9}"/>
                    </a:ext>
                  </a:extLst>
                </p:cNvPr>
                <p:cNvSpPr/>
                <p:nvPr/>
              </p:nvSpPr>
              <p:spPr>
                <a:xfrm>
                  <a:off x="10416751" y="997308"/>
                  <a:ext cx="2080042" cy="648231"/>
                </a:xfrm>
                <a:prstGeom prst="roundRect">
                  <a:avLst>
                    <a:gd name="adj" fmla="val 5152"/>
                  </a:avLst>
                </a:prstGeom>
                <a:solidFill>
                  <a:srgbClr val="FFCA21"/>
                </a:solidFill>
                <a:ln w="635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254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algn="ctr" latinLnBrk="0"/>
                  <a:endParaRPr lang="ko-KR" altLang="en-US" sz="1200"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sp>
              <p:nvSpPr>
                <p:cNvPr id="144" name="직사각형 143">
                  <a:extLst>
                    <a:ext uri="{FF2B5EF4-FFF2-40B4-BE49-F238E27FC236}">
                      <a16:creationId xmlns:a16="http://schemas.microsoft.com/office/drawing/2014/main" id="{B29A46A2-7DF3-4DE1-BE19-540ADFFE983B}"/>
                    </a:ext>
                  </a:extLst>
                </p:cNvPr>
                <p:cNvSpPr/>
                <p:nvPr/>
              </p:nvSpPr>
              <p:spPr>
                <a:xfrm>
                  <a:off x="10441509" y="1136234"/>
                  <a:ext cx="2055284" cy="370378"/>
                </a:xfrm>
                <a:prstGeom prst="rect">
                  <a:avLst/>
                </a:prstGeom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 latinLnBrk="0">
                    <a:spcAft>
                      <a:spcPts val="600"/>
                    </a:spcAft>
                    <a:buClr>
                      <a:schemeClr val="tx1">
                        <a:lumMod val="85000"/>
                        <a:lumOff val="15000"/>
                      </a:schemeClr>
                    </a:buClr>
                    <a:buSzPct val="80000"/>
                    <a:defRPr/>
                  </a:pPr>
                  <a:r>
                    <a:rPr lang="ko-KR" altLang="en-US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행정자치부</a:t>
                  </a:r>
                  <a:endParaRPr lang="en-US" altLang="ko-KR" sz="1200" dirty="0">
                    <a:gradFill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  <a:p>
                  <a:pPr algn="ctr" latinLnBrk="0">
                    <a:spcAft>
                      <a:spcPts val="600"/>
                    </a:spcAft>
                    <a:buClr>
                      <a:schemeClr val="tx1">
                        <a:lumMod val="85000"/>
                        <a:lumOff val="15000"/>
                      </a:schemeClr>
                    </a:buClr>
                    <a:buSzPct val="80000"/>
                    <a:defRPr/>
                  </a:pPr>
                  <a:r>
                    <a:rPr lang="ko-KR" altLang="en-US" sz="1200" dirty="0">
                      <a:gradFill>
                        <a:gsLst>
                          <a:gs pos="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5400000" scaled="1"/>
                      </a:gra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행정공간정보통합체계</a:t>
                  </a:r>
                </a:p>
              </p:txBody>
            </p:sp>
          </p:grpSp>
        </p:grpSp>
      </p:grpSp>
      <p:pic>
        <p:nvPicPr>
          <p:cNvPr id="329" name="Picture 3" descr="F:\서식류\PPT탬플릿\제작\소스\logo.png">
            <a:extLst>
              <a:ext uri="{FF2B5EF4-FFF2-40B4-BE49-F238E27FC236}">
                <a16:creationId xmlns:a16="http://schemas.microsoft.com/office/drawing/2014/main" id="{B0DE4D3C-837A-46B4-A6FC-36378C631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1019" y="6769004"/>
            <a:ext cx="1188723" cy="15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0329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4">
            <a:extLst>
              <a:ext uri="{FF2B5EF4-FFF2-40B4-BE49-F238E27FC236}">
                <a16:creationId xmlns:a16="http://schemas.microsoft.com/office/drawing/2014/main" id="{354B874E-B79B-4B37-9C60-62BE3E345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081845"/>
              </p:ext>
            </p:extLst>
          </p:nvPr>
        </p:nvGraphicFramePr>
        <p:xfrm>
          <a:off x="631727" y="1931248"/>
          <a:ext cx="4464495" cy="4450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68351">
                  <a:extLst>
                    <a:ext uri="{9D8B030D-6E8A-4147-A177-3AD203B41FA5}">
                      <a16:colId xmlns:a16="http://schemas.microsoft.com/office/drawing/2014/main" val="42976874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427905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</a:rPr>
                        <a:t>특</a:t>
                      </a:r>
                      <a:r>
                        <a:rPr lang="ko-KR" altLang="en-US" sz="1600" dirty="0"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</a:rPr>
                        <a:t> 허 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</a:rPr>
                        <a:t>특허 번호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477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</a:rPr>
                        <a:t>토지현황 분석을 위한 데이터베이스 구축 장치 및 방법</a:t>
                      </a:r>
                      <a:endParaRPr lang="ko-KR" altLang="en-US" sz="1100" b="0" i="0" u="none" strike="noStrike" kern="1200" spc="-150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출원중</a:t>
                      </a:r>
                      <a:endParaRPr lang="ko-KR" altLang="en-US" sz="1100" b="0" u="none" strike="noStrike" kern="12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0741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인공지능을 활용한 공간정보 기반의 토지 관리 장치 및 방법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출원중</a:t>
                      </a:r>
                      <a:endParaRPr lang="ko-KR" altLang="en-US" sz="1100" b="0" u="none" strike="noStrike" kern="120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KoPub돋움체 Medium" panose="02020603020101020101" pitchFamily="18" charset="-127"/>
                        <a:ea typeface="KoPub돋움체 Medium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603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휴대용 단말기의 카메라 영상에 시설물 도면 투영 방법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제</a:t>
                      </a:r>
                      <a:r>
                        <a:rPr lang="en-US" altLang="ko-KR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10-1640590</a:t>
                      </a:r>
                      <a:r>
                        <a:rPr lang="ko-KR" altLang="en-US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7292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다중 문서 인터페이스를 이용한 도시 기반 시설의 지리 정보 조회 방법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제</a:t>
                      </a:r>
                      <a:r>
                        <a:rPr lang="en-US" altLang="ko-KR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10-1634105</a:t>
                      </a:r>
                      <a:r>
                        <a:rPr lang="ko-KR" altLang="en-US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1966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위치 매칭 및 공간 검색을 통한 지리 정보 조회 방법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제</a:t>
                      </a:r>
                      <a:r>
                        <a:rPr lang="en-US" altLang="ko-KR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10-1634106</a:t>
                      </a:r>
                      <a:r>
                        <a:rPr lang="ko-KR" altLang="en-US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801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동적 캐쉬를 이용한 지리 정보 제공 방법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제</a:t>
                      </a:r>
                      <a:r>
                        <a:rPr lang="en-US" altLang="ko-KR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10-1634108</a:t>
                      </a:r>
                      <a:r>
                        <a:rPr lang="ko-KR" altLang="en-US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2157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공간정보 조회 시스템 및 방법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제</a:t>
                      </a:r>
                      <a:r>
                        <a:rPr lang="en-US" altLang="ko-KR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10-1001101</a:t>
                      </a:r>
                      <a:r>
                        <a:rPr lang="ko-KR" altLang="en-US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6624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통합</a:t>
                      </a:r>
                      <a:r>
                        <a:rPr lang="en-US" altLang="ko-KR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텍스트데이터</a:t>
                      </a:r>
                      <a:r>
                        <a:rPr lang="en-US" altLang="ko-KR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+</a:t>
                      </a:r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공간데이터</a:t>
                      </a:r>
                      <a:r>
                        <a:rPr lang="en-US" altLang="ko-KR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) GIS </a:t>
                      </a:r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정보 생성방법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제</a:t>
                      </a:r>
                      <a:r>
                        <a:rPr lang="en-US" altLang="ko-KR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10-0999323</a:t>
                      </a:r>
                      <a:r>
                        <a:rPr lang="ko-KR" altLang="en-US" sz="1100" b="0" u="none" strike="noStrike" kern="120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987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GIS </a:t>
                      </a:r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정보화면 다분할 제공 시스템 및 방법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제</a:t>
                      </a:r>
                      <a:r>
                        <a:rPr lang="en-US" altLang="ko-KR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10-0989094</a:t>
                      </a:r>
                      <a:r>
                        <a:rPr lang="ko-KR" altLang="en-US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1292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0" u="none" strike="noStrike" kern="1200" spc="-150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다이너믹</a:t>
                      </a:r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 맵 서비스 시스템 및 방법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제</a:t>
                      </a:r>
                      <a:r>
                        <a:rPr lang="en-US" altLang="ko-KR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10-0986621</a:t>
                      </a:r>
                      <a:r>
                        <a:rPr lang="ko-KR" altLang="en-US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204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LBS </a:t>
                      </a:r>
                      <a:r>
                        <a:rPr lang="ko-KR" altLang="en-US" sz="1100" b="0" u="none" strike="noStrike" kern="1200" spc="-150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기반의 모바일 단말을 이용한 사고 민원처리시스템 및  방법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제</a:t>
                      </a:r>
                      <a:r>
                        <a:rPr lang="en-US" altLang="ko-KR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10-0986622</a:t>
                      </a:r>
                      <a:r>
                        <a:rPr lang="ko-KR" altLang="en-US" sz="1100" b="0" u="none" strike="noStrike" kern="120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KoPub돋움체 Medium" panose="02020603020101020101" pitchFamily="18" charset="-127"/>
                          <a:ea typeface="KoPub돋움체 Medium" panose="02020603020101020101" pitchFamily="18" charset="-127"/>
                          <a:cs typeface="+mn-cs"/>
                        </a:rPr>
                        <a:t>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224206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56587" y="505401"/>
            <a:ext cx="22076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특허 및 품질인증</a:t>
            </a:r>
            <a:endParaRPr lang="ko-KR" altLang="en-US" sz="25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3244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113" y="449779"/>
            <a:ext cx="62388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04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3E03895-F2C5-414A-8FB9-5DC6A914C05F}"/>
              </a:ext>
            </a:extLst>
          </p:cNvPr>
          <p:cNvSpPr/>
          <p:nvPr/>
        </p:nvSpPr>
        <p:spPr>
          <a:xfrm>
            <a:off x="631726" y="1185576"/>
            <a:ext cx="8880705" cy="515232"/>
          </a:xfrm>
          <a:prstGeom prst="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ko-KR" altLang="en-US" sz="240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지속적인 연구 개발을 통한 특허 출원 및 제품 신뢰도 향상</a:t>
            </a:r>
            <a:endParaRPr lang="ko-KR" altLang="en-US" sz="2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outerShdw blurRad="88900" algn="ctr" rotWithShape="0">
                  <a:prstClr val="black">
                    <a:alpha val="80000"/>
                  </a:prstClr>
                </a:outerShdw>
              </a:effectLst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115" name="그림 114">
            <a:extLst>
              <a:ext uri="{FF2B5EF4-FFF2-40B4-BE49-F238E27FC236}">
                <a16:creationId xmlns:a16="http://schemas.microsoft.com/office/drawing/2014/main" id="{61AE45B4-3E96-449F-816D-03224ED8A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782" y="1820540"/>
            <a:ext cx="4196032" cy="465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5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240240" y="3212976"/>
            <a:ext cx="2931855" cy="516524"/>
            <a:chOff x="5672286" y="3069033"/>
            <a:chExt cx="2931855" cy="516524"/>
          </a:xfrm>
        </p:grpSpPr>
        <p:grpSp>
          <p:nvGrpSpPr>
            <p:cNvPr id="3" name="그룹 2"/>
            <p:cNvGrpSpPr/>
            <p:nvPr/>
          </p:nvGrpSpPr>
          <p:grpSpPr>
            <a:xfrm>
              <a:off x="5672286" y="3069033"/>
              <a:ext cx="489236" cy="516524"/>
              <a:chOff x="5672286" y="3069033"/>
              <a:chExt cx="489236" cy="5165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672286" y="3170187"/>
                <a:ext cx="489236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02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207075" y="3131587"/>
              <a:ext cx="2397066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350" spc="-100" dirty="0" err="1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지노시스템</a:t>
              </a:r>
              <a:r>
                <a:rPr lang="ko-KR" altLang="en-US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 </a:t>
              </a:r>
              <a:r>
                <a:rPr lang="en-US" altLang="ko-KR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Culture</a:t>
              </a:r>
              <a:endParaRPr lang="ko-KR" altLang="en-US" sz="235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5240240" y="4156553"/>
            <a:ext cx="2045139" cy="516524"/>
            <a:chOff x="5672286" y="3069033"/>
            <a:chExt cx="2045139" cy="516524"/>
          </a:xfrm>
        </p:grpSpPr>
        <p:grpSp>
          <p:nvGrpSpPr>
            <p:cNvPr id="8" name="그룹 7"/>
            <p:cNvGrpSpPr/>
            <p:nvPr/>
          </p:nvGrpSpPr>
          <p:grpSpPr>
            <a:xfrm>
              <a:off x="5672286" y="3069033"/>
              <a:ext cx="489236" cy="516524"/>
              <a:chOff x="5672286" y="3069033"/>
              <a:chExt cx="489236" cy="51652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72286" y="3170187"/>
                <a:ext cx="489236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03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207075" y="3131587"/>
              <a:ext cx="1510350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채용 포지션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28014" y="2230264"/>
            <a:ext cx="663002" cy="27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7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Chapter</a:t>
            </a:r>
            <a:endParaRPr lang="ko-KR" altLang="en-US" sz="1170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2322" y="2375882"/>
            <a:ext cx="12971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채용 안내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314" y="2302274"/>
            <a:ext cx="710772" cy="73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62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rPr>
              <a:t>Ⅲ</a:t>
            </a:r>
            <a:endParaRPr lang="ko-KR" altLang="en-US" sz="4162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HY견명조" pitchFamily="18" charset="-127"/>
              <a:ea typeface="HY견명조" pitchFamily="18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5240238" y="2286016"/>
            <a:ext cx="2695958" cy="516524"/>
            <a:chOff x="5672286" y="3069033"/>
            <a:chExt cx="2695958" cy="516524"/>
          </a:xfrm>
        </p:grpSpPr>
        <p:grpSp>
          <p:nvGrpSpPr>
            <p:cNvPr id="21" name="그룹 20"/>
            <p:cNvGrpSpPr/>
            <p:nvPr/>
          </p:nvGrpSpPr>
          <p:grpSpPr>
            <a:xfrm>
              <a:off x="5672286" y="3069033"/>
              <a:ext cx="502061" cy="516524"/>
              <a:chOff x="5672286" y="3069033"/>
              <a:chExt cx="502061" cy="516524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72286" y="3170187"/>
                <a:ext cx="502061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01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207075" y="3131587"/>
              <a:ext cx="2161169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 </a:t>
              </a:r>
              <a:r>
                <a:rPr lang="ko-KR" altLang="en-US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직업 선택의 목적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838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7" y="562551"/>
            <a:ext cx="18646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직업 선택의 목적</a:t>
            </a:r>
            <a:endParaRPr lang="en-US" altLang="ko-KR" sz="21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3244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46331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01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80" name="모서리가 둥근 직사각형 27">
            <a:extLst>
              <a:ext uri="{FF2B5EF4-FFF2-40B4-BE49-F238E27FC236}">
                <a16:creationId xmlns:a16="http://schemas.microsoft.com/office/drawing/2014/main" id="{36394F1A-FD2E-42A3-AB1F-06A2A72A4EFB}"/>
              </a:ext>
            </a:extLst>
          </p:cNvPr>
          <p:cNvSpPr/>
          <p:nvPr/>
        </p:nvSpPr>
        <p:spPr>
          <a:xfrm>
            <a:off x="816998" y="1308730"/>
            <a:ext cx="8285162" cy="432000"/>
          </a:xfrm>
          <a:prstGeom prst="round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생활 그리고 행복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, 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그리고 사람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5FFEE-EF6D-4E1D-BE2B-36BE2B318DCB}"/>
              </a:ext>
            </a:extLst>
          </p:cNvPr>
          <p:cNvSpPr txBox="1"/>
          <p:nvPr/>
        </p:nvSpPr>
        <p:spPr>
          <a:xfrm>
            <a:off x="2503934" y="197954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사람들이 직업을 선택하는 기준은 무엇일까</a:t>
            </a:r>
            <a:r>
              <a:rPr lang="en-US" altLang="ko-KR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?</a:t>
            </a:r>
            <a:endParaRPr lang="ko-KR" altLang="en-US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35FA4D9C-0E8D-4804-829E-3D2A3E54E969}"/>
              </a:ext>
            </a:extLst>
          </p:cNvPr>
          <p:cNvSpPr/>
          <p:nvPr/>
        </p:nvSpPr>
        <p:spPr>
          <a:xfrm>
            <a:off x="4167491" y="2860763"/>
            <a:ext cx="1584176" cy="79208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연봉</a:t>
            </a:r>
            <a:endParaRPr lang="ko-KR" altLang="en-US" sz="24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" name="순서도: 처리 9">
            <a:extLst>
              <a:ext uri="{FF2B5EF4-FFF2-40B4-BE49-F238E27FC236}">
                <a16:creationId xmlns:a16="http://schemas.microsoft.com/office/drawing/2014/main" id="{045E97B2-5C46-4389-BA6D-30F2D58D9EB4}"/>
              </a:ext>
            </a:extLst>
          </p:cNvPr>
          <p:cNvSpPr/>
          <p:nvPr/>
        </p:nvSpPr>
        <p:spPr>
          <a:xfrm>
            <a:off x="816998" y="1844824"/>
            <a:ext cx="8285162" cy="4488376"/>
          </a:xfrm>
          <a:prstGeom prst="flowChartProcess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222">
            <a:extLst>
              <a:ext uri="{FF2B5EF4-FFF2-40B4-BE49-F238E27FC236}">
                <a16:creationId xmlns:a16="http://schemas.microsoft.com/office/drawing/2014/main" id="{C6BCE0BE-B788-4FF9-8A1D-3D9FDFC4AD97}"/>
              </a:ext>
            </a:extLst>
          </p:cNvPr>
          <p:cNvSpPr/>
          <p:nvPr/>
        </p:nvSpPr>
        <p:spPr>
          <a:xfrm>
            <a:off x="1374047" y="2602000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부모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3" name="모서리가 둥근 직사각형 222">
            <a:extLst>
              <a:ext uri="{FF2B5EF4-FFF2-40B4-BE49-F238E27FC236}">
                <a16:creationId xmlns:a16="http://schemas.microsoft.com/office/drawing/2014/main" id="{B79C6814-5DA6-4469-A751-6DADFC2CA4DC}"/>
              </a:ext>
            </a:extLst>
          </p:cNvPr>
          <p:cNvSpPr/>
          <p:nvPr/>
        </p:nvSpPr>
        <p:spPr>
          <a:xfrm>
            <a:off x="1374047" y="3059401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명예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지위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4" name="모서리가 둥근 직사각형 222">
            <a:extLst>
              <a:ext uri="{FF2B5EF4-FFF2-40B4-BE49-F238E27FC236}">
                <a16:creationId xmlns:a16="http://schemas.microsoft.com/office/drawing/2014/main" id="{8C1F8B4E-FEEC-4608-8D35-B18BEEE2C807}"/>
              </a:ext>
            </a:extLst>
          </p:cNvPr>
          <p:cNvSpPr/>
          <p:nvPr/>
        </p:nvSpPr>
        <p:spPr>
          <a:xfrm>
            <a:off x="1374047" y="3516318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인지도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근무환경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5" name="모서리가 둥근 직사각형 222">
            <a:extLst>
              <a:ext uri="{FF2B5EF4-FFF2-40B4-BE49-F238E27FC236}">
                <a16:creationId xmlns:a16="http://schemas.microsoft.com/office/drawing/2014/main" id="{15BA0693-8BE3-4B3E-BD64-9F063398C1B0}"/>
              </a:ext>
            </a:extLst>
          </p:cNvPr>
          <p:cNvSpPr/>
          <p:nvPr/>
        </p:nvSpPr>
        <p:spPr>
          <a:xfrm>
            <a:off x="1374047" y="3984897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학력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학위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전공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6" name="모서리가 둥근 직사각형 222">
            <a:extLst>
              <a:ext uri="{FF2B5EF4-FFF2-40B4-BE49-F238E27FC236}">
                <a16:creationId xmlns:a16="http://schemas.microsoft.com/office/drawing/2014/main" id="{4738BC43-264C-43F3-8A81-BCD299B5C17E}"/>
              </a:ext>
            </a:extLst>
          </p:cNvPr>
          <p:cNvSpPr/>
          <p:nvPr/>
        </p:nvSpPr>
        <p:spPr>
          <a:xfrm>
            <a:off x="1374047" y="4452390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칭찬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인정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7" name="모서리가 둥근 직사각형 222">
            <a:extLst>
              <a:ext uri="{FF2B5EF4-FFF2-40B4-BE49-F238E27FC236}">
                <a16:creationId xmlns:a16="http://schemas.microsoft.com/office/drawing/2014/main" id="{70382BFD-5A81-4042-B312-30D1D68F039C}"/>
              </a:ext>
            </a:extLst>
          </p:cNvPr>
          <p:cNvSpPr/>
          <p:nvPr/>
        </p:nvSpPr>
        <p:spPr>
          <a:xfrm>
            <a:off x="1374047" y="4916568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소속감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안정성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8" name="모서리가 둥근 직사각형 222">
            <a:extLst>
              <a:ext uri="{FF2B5EF4-FFF2-40B4-BE49-F238E27FC236}">
                <a16:creationId xmlns:a16="http://schemas.microsoft.com/office/drawing/2014/main" id="{82B39F4A-FE30-49B1-9490-DCC51B2D1700}"/>
              </a:ext>
            </a:extLst>
          </p:cNvPr>
          <p:cNvSpPr/>
          <p:nvPr/>
        </p:nvSpPr>
        <p:spPr>
          <a:xfrm>
            <a:off x="1374047" y="5381034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직무확장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경력관리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9" name="모서리가 둥근 직사각형 222">
            <a:extLst>
              <a:ext uri="{FF2B5EF4-FFF2-40B4-BE49-F238E27FC236}">
                <a16:creationId xmlns:a16="http://schemas.microsoft.com/office/drawing/2014/main" id="{13CAAA89-02A8-45EB-8E93-C9A990918012}"/>
              </a:ext>
            </a:extLst>
          </p:cNvPr>
          <p:cNvSpPr/>
          <p:nvPr/>
        </p:nvSpPr>
        <p:spPr>
          <a:xfrm>
            <a:off x="1374047" y="5847343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전망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발전가능성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0" name="모서리가 둥근 직사각형 222">
            <a:extLst>
              <a:ext uri="{FF2B5EF4-FFF2-40B4-BE49-F238E27FC236}">
                <a16:creationId xmlns:a16="http://schemas.microsoft.com/office/drawing/2014/main" id="{2830341C-567E-4936-A142-89B63807A5E1}"/>
              </a:ext>
            </a:extLst>
          </p:cNvPr>
          <p:cNvSpPr/>
          <p:nvPr/>
        </p:nvSpPr>
        <p:spPr>
          <a:xfrm>
            <a:off x="6735860" y="2602000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성격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기질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흥미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1" name="모서리가 둥근 직사각형 222">
            <a:extLst>
              <a:ext uri="{FF2B5EF4-FFF2-40B4-BE49-F238E27FC236}">
                <a16:creationId xmlns:a16="http://schemas.microsoft.com/office/drawing/2014/main" id="{7B9AE6E2-E432-4CF4-BDF1-AA7C9FAC6D84}"/>
              </a:ext>
            </a:extLst>
          </p:cNvPr>
          <p:cNvSpPr/>
          <p:nvPr/>
        </p:nvSpPr>
        <p:spPr>
          <a:xfrm>
            <a:off x="6735860" y="3059401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적성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재능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능력발휘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2" name="모서리가 둥근 직사각형 222">
            <a:extLst>
              <a:ext uri="{FF2B5EF4-FFF2-40B4-BE49-F238E27FC236}">
                <a16:creationId xmlns:a16="http://schemas.microsoft.com/office/drawing/2014/main" id="{E9CB5992-637A-423F-88D8-EAF2EE7A1C52}"/>
              </a:ext>
            </a:extLst>
          </p:cNvPr>
          <p:cNvSpPr/>
          <p:nvPr/>
        </p:nvSpPr>
        <p:spPr>
          <a:xfrm>
            <a:off x="6735860" y="3516318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성취감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보람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재미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3" name="모서리가 둥근 직사각형 222">
            <a:extLst>
              <a:ext uri="{FF2B5EF4-FFF2-40B4-BE49-F238E27FC236}">
                <a16:creationId xmlns:a16="http://schemas.microsoft.com/office/drawing/2014/main" id="{D1DAD9E7-25AC-4610-9F2A-E23A68037EC3}"/>
              </a:ext>
            </a:extLst>
          </p:cNvPr>
          <p:cNvSpPr/>
          <p:nvPr/>
        </p:nvSpPr>
        <p:spPr>
          <a:xfrm>
            <a:off x="6735860" y="3984897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가치관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4" name="모서리가 둥근 직사각형 222">
            <a:extLst>
              <a:ext uri="{FF2B5EF4-FFF2-40B4-BE49-F238E27FC236}">
                <a16:creationId xmlns:a16="http://schemas.microsoft.com/office/drawing/2014/main" id="{FCC8F207-0B23-41DE-86E4-4ADDD46604F4}"/>
              </a:ext>
            </a:extLst>
          </p:cNvPr>
          <p:cNvSpPr/>
          <p:nvPr/>
        </p:nvSpPr>
        <p:spPr>
          <a:xfrm>
            <a:off x="6735860" y="4452390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solidFill>
              <a:schemeClr val="accent6">
                <a:lumMod val="75000"/>
              </a:schemeClr>
            </a:solidFill>
            <a:prstDash val="sysDash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꿈</a:t>
            </a:r>
            <a:r>
              <a:rPr lang="en-US" altLang="ko-KR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비전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5" name="모서리가 둥근 직사각형 222">
            <a:extLst>
              <a:ext uri="{FF2B5EF4-FFF2-40B4-BE49-F238E27FC236}">
                <a16:creationId xmlns:a16="http://schemas.microsoft.com/office/drawing/2014/main" id="{09E4E7C7-D8C7-4341-B6E0-BF88B7711B71}"/>
              </a:ext>
            </a:extLst>
          </p:cNvPr>
          <p:cNvSpPr/>
          <p:nvPr/>
        </p:nvSpPr>
        <p:spPr>
          <a:xfrm>
            <a:off x="6735860" y="4916568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solidFill>
              <a:schemeClr val="accent6">
                <a:lumMod val="75000"/>
              </a:schemeClr>
            </a:solidFill>
            <a:prstDash val="sysDash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자아실현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6" name="모서리가 둥근 직사각형 222">
            <a:extLst>
              <a:ext uri="{FF2B5EF4-FFF2-40B4-BE49-F238E27FC236}">
                <a16:creationId xmlns:a16="http://schemas.microsoft.com/office/drawing/2014/main" id="{CDE358C8-3B64-4733-9717-2336338BDA0A}"/>
              </a:ext>
            </a:extLst>
          </p:cNvPr>
          <p:cNvSpPr/>
          <p:nvPr/>
        </p:nvSpPr>
        <p:spPr>
          <a:xfrm>
            <a:off x="6735860" y="5381034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solidFill>
              <a:schemeClr val="accent6">
                <a:lumMod val="75000"/>
              </a:schemeClr>
            </a:solidFill>
            <a:prstDash val="sysDash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사회공헌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7" name="모서리가 둥근 직사각형 222">
            <a:extLst>
              <a:ext uri="{FF2B5EF4-FFF2-40B4-BE49-F238E27FC236}">
                <a16:creationId xmlns:a16="http://schemas.microsoft.com/office/drawing/2014/main" id="{259ADE0B-43BC-4BE4-A477-97E8849F53A9}"/>
              </a:ext>
            </a:extLst>
          </p:cNvPr>
          <p:cNvSpPr/>
          <p:nvPr/>
        </p:nvSpPr>
        <p:spPr>
          <a:xfrm>
            <a:off x="6735860" y="5847343"/>
            <a:ext cx="1777959" cy="376369"/>
          </a:xfrm>
          <a:prstGeom prst="roundRect">
            <a:avLst>
              <a:gd name="adj" fmla="val 7961"/>
            </a:avLst>
          </a:prstGeom>
          <a:gradFill flip="none" rotWithShape="1">
            <a:gsLst>
              <a:gs pos="50000">
                <a:srgbClr val="FFFFFF"/>
              </a:gs>
              <a:gs pos="48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2700" cap="flat" cmpd="sng" algn="ctr">
            <a:gradFill>
              <a:gsLst>
                <a:gs pos="33000">
                  <a:srgbClr val="2C82C9"/>
                </a:gs>
                <a:gs pos="57000">
                  <a:srgbClr val="2C82C9"/>
                </a:gs>
              </a:gsLst>
              <a:lin ang="10800000" scaled="0"/>
            </a:gradFill>
            <a:prstDash val="solid"/>
            <a:miter lim="800000"/>
          </a:ln>
          <a:effectLst>
            <a:outerShdw blurRad="38100" dist="38100" dir="2700000" sx="98000" sy="98000" algn="tl" rotWithShape="0">
              <a:prstClr val="black">
                <a:alpha val="27000"/>
              </a:prstClr>
            </a:outerShdw>
          </a:effectLst>
        </p:spPr>
        <p:txBody>
          <a:bodyPr lIns="0" tIns="0" rIns="0" bIns="0" rtlCol="0" anchor="ctr">
            <a:scene3d>
              <a:camera prst="orthographicFront"/>
              <a:lightRig rig="threePt" dir="t"/>
            </a:scene3d>
            <a:sp3d>
              <a:bevelT h="0"/>
            </a:sp3d>
          </a:bodyPr>
          <a:lstStyle/>
          <a:p>
            <a:pPr algn="ctr" latinLnBrk="0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>
                <a:srgbClr val="969696"/>
              </a:buClr>
              <a:defRPr/>
            </a:pPr>
            <a:r>
              <a:rPr lang="ko-KR" altLang="en-US" sz="1600" b="1" kern="0" spc="-4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기타</a:t>
            </a:r>
            <a:endParaRPr lang="ko-KR" altLang="en-US" sz="1600" b="1" kern="0" spc="-4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7371E5EC-8E51-4FE6-97D0-3354494DD1F9}"/>
              </a:ext>
            </a:extLst>
          </p:cNvPr>
          <p:cNvSpPr/>
          <p:nvPr/>
        </p:nvSpPr>
        <p:spPr>
          <a:xfrm>
            <a:off x="4167491" y="4759001"/>
            <a:ext cx="1584176" cy="7920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10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직업가치관</a:t>
            </a:r>
            <a:endParaRPr lang="ko-KR" altLang="en-US" sz="2400" spc="-1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" name="화살표: 위쪽/아래쪽 2">
            <a:extLst>
              <a:ext uri="{FF2B5EF4-FFF2-40B4-BE49-F238E27FC236}">
                <a16:creationId xmlns:a16="http://schemas.microsoft.com/office/drawing/2014/main" id="{99A72154-2BD7-4022-B753-252C2733769A}"/>
              </a:ext>
            </a:extLst>
          </p:cNvPr>
          <p:cNvSpPr/>
          <p:nvPr/>
        </p:nvSpPr>
        <p:spPr>
          <a:xfrm>
            <a:off x="4728973" y="3796203"/>
            <a:ext cx="458185" cy="864096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814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69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>
            <a:extLst>
              <a:ext uri="{FF2B5EF4-FFF2-40B4-BE49-F238E27FC236}">
                <a16:creationId xmlns:a16="http://schemas.microsoft.com/office/drawing/2014/main" id="{F01C1011-9CAE-4783-B1F2-091F3A652601}"/>
              </a:ext>
            </a:extLst>
          </p:cNvPr>
          <p:cNvSpPr/>
          <p:nvPr/>
        </p:nvSpPr>
        <p:spPr>
          <a:xfrm>
            <a:off x="287023" y="2872046"/>
            <a:ext cx="9604142" cy="3461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056585" y="562551"/>
            <a:ext cx="46823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spc="-10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지노시스템</a:t>
            </a:r>
            <a:r>
              <a:rPr lang="ko-KR" altLang="en-US" sz="2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 </a:t>
            </a:r>
            <a:r>
              <a:rPr lang="en-US" altLang="ko-KR" sz="2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Culture : </a:t>
            </a:r>
            <a:r>
              <a:rPr lang="ko-KR" altLang="en-US" sz="2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행복을 주는 </a:t>
            </a:r>
            <a:r>
              <a:rPr lang="ko-KR" altLang="en-US" sz="2100" spc="-10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지노시스템</a:t>
            </a:r>
            <a:endParaRPr lang="ko-KR" altLang="en-US" sz="21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3244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46331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02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99597" y="1323076"/>
            <a:ext cx="9604142" cy="1493679"/>
          </a:xfrm>
          <a:prstGeom prst="rect">
            <a:avLst/>
          </a:prstGeom>
          <a:solidFill>
            <a:srgbClr val="F2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2" name="그룹 21"/>
          <p:cNvGrpSpPr/>
          <p:nvPr/>
        </p:nvGrpSpPr>
        <p:grpSpPr>
          <a:xfrm>
            <a:off x="775743" y="1368186"/>
            <a:ext cx="8568952" cy="1393176"/>
            <a:chOff x="909437" y="128156"/>
            <a:chExt cx="8579274" cy="1466079"/>
          </a:xfrm>
        </p:grpSpPr>
        <p:pic>
          <p:nvPicPr>
            <p:cNvPr id="23" name="Picture 3" descr="E:\backup\강세환\바탕화면\imge\02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9437" y="128156"/>
              <a:ext cx="8579274" cy="1466079"/>
            </a:xfrm>
            <a:prstGeom prst="rect">
              <a:avLst/>
            </a:prstGeom>
            <a:noFill/>
          </p:spPr>
        </p:pic>
        <p:sp>
          <p:nvSpPr>
            <p:cNvPr id="24" name="육각형 23"/>
            <p:cNvSpPr/>
            <p:nvPr/>
          </p:nvSpPr>
          <p:spPr>
            <a:xfrm rot="5400000">
              <a:off x="1041241" y="398646"/>
              <a:ext cx="1080120" cy="981240"/>
            </a:xfrm>
            <a:prstGeom prst="hexagon">
              <a:avLst/>
            </a:prstGeom>
            <a:solidFill>
              <a:srgbClr val="E57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육각형 24"/>
            <p:cNvSpPr/>
            <p:nvPr/>
          </p:nvSpPr>
          <p:spPr>
            <a:xfrm rot="5400000">
              <a:off x="3448810" y="398646"/>
              <a:ext cx="1080120" cy="981240"/>
            </a:xfrm>
            <a:prstGeom prst="hexagon">
              <a:avLst/>
            </a:prstGeom>
            <a:solidFill>
              <a:srgbClr val="83B3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육각형 25"/>
            <p:cNvSpPr/>
            <p:nvPr/>
          </p:nvSpPr>
          <p:spPr>
            <a:xfrm rot="5400000">
              <a:off x="5833245" y="398646"/>
              <a:ext cx="1080120" cy="981240"/>
            </a:xfrm>
            <a:prstGeom prst="hexagon">
              <a:avLst/>
            </a:prstGeom>
            <a:solidFill>
              <a:srgbClr val="189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육각형 26"/>
            <p:cNvSpPr/>
            <p:nvPr/>
          </p:nvSpPr>
          <p:spPr>
            <a:xfrm rot="5400000">
              <a:off x="8215134" y="398646"/>
              <a:ext cx="1080120" cy="981240"/>
            </a:xfrm>
            <a:prstGeom prst="hexagon">
              <a:avLst/>
            </a:prstGeom>
            <a:solidFill>
              <a:srgbClr val="7B5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1106922" y="1816762"/>
            <a:ext cx="727122" cy="5232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700" spc="-7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소통과 </a:t>
            </a:r>
            <a:r>
              <a:rPr lang="en-US" altLang="ko-KR" sz="1700" spc="-7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/>
            </a:r>
            <a:br>
              <a:rPr lang="en-US" altLang="ko-KR" sz="1700" spc="-7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</a:br>
            <a:r>
              <a:rPr lang="ko-KR" altLang="en-US" sz="1700" spc="-7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세대공감</a:t>
            </a:r>
            <a:endParaRPr lang="en-US" altLang="ko-KR" sz="1700" spc="-70" dirty="0"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3595894" y="1933969"/>
            <a:ext cx="545342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700" spc="-70" dirty="0" err="1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워라벨</a:t>
            </a:r>
            <a:endParaRPr lang="en-US" altLang="ko-KR" sz="1700" spc="-70" dirty="0"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5877098" y="1888770"/>
            <a:ext cx="727122" cy="5232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700" spc="-7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적극적인</a:t>
            </a:r>
            <a:r>
              <a:rPr lang="en-US" altLang="ko-KR" sz="1700" spc="-7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/>
            </a:r>
            <a:br>
              <a:rPr lang="en-US" altLang="ko-KR" sz="1700" spc="-7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</a:br>
            <a:r>
              <a:rPr lang="ko-KR" altLang="en-US" sz="1700" spc="-7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참여</a:t>
            </a:r>
            <a:endParaRPr lang="en-US" altLang="ko-KR" sz="1700" spc="-70" dirty="0"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34" name="직사각형 133">
            <a:extLst>
              <a:ext uri="{FF2B5EF4-FFF2-40B4-BE49-F238E27FC236}">
                <a16:creationId xmlns:a16="http://schemas.microsoft.com/office/drawing/2014/main" id="{290D6E48-1308-48A9-AEA2-54B8909E9F70}"/>
              </a:ext>
            </a:extLst>
          </p:cNvPr>
          <p:cNvSpPr/>
          <p:nvPr/>
        </p:nvSpPr>
        <p:spPr>
          <a:xfrm>
            <a:off x="8300930" y="1973479"/>
            <a:ext cx="727122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700" spc="-7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프로의식</a:t>
            </a:r>
            <a:endParaRPr lang="en-US" altLang="ko-KR" sz="1700" spc="-70" dirty="0"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grpSp>
        <p:nvGrpSpPr>
          <p:cNvPr id="188" name="그룹 187">
            <a:extLst>
              <a:ext uri="{FF2B5EF4-FFF2-40B4-BE49-F238E27FC236}">
                <a16:creationId xmlns:a16="http://schemas.microsoft.com/office/drawing/2014/main" id="{3A208303-0AA4-4B6D-B0EB-6752803DBFDC}"/>
              </a:ext>
            </a:extLst>
          </p:cNvPr>
          <p:cNvGrpSpPr/>
          <p:nvPr/>
        </p:nvGrpSpPr>
        <p:grpSpPr>
          <a:xfrm>
            <a:off x="492988" y="3159112"/>
            <a:ext cx="2270663" cy="215444"/>
            <a:chOff x="1890181" y="1999247"/>
            <a:chExt cx="2270663" cy="215444"/>
          </a:xfrm>
        </p:grpSpPr>
        <p:pic>
          <p:nvPicPr>
            <p:cNvPr id="189" name="Picture 4" descr="E:\backup\강세환\바탕화면\imge\027.png">
              <a:extLst>
                <a:ext uri="{FF2B5EF4-FFF2-40B4-BE49-F238E27FC236}">
                  <a16:creationId xmlns:a16="http://schemas.microsoft.com/office/drawing/2014/main" id="{6C46A898-CE09-4C97-A0CD-CCA5BB65D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227B6175-7D9A-434C-AC95-54C8FFFA1C1D}"/>
                </a:ext>
              </a:extLst>
            </p:cNvPr>
            <p:cNvSpPr/>
            <p:nvPr/>
          </p:nvSpPr>
          <p:spPr>
            <a:xfrm>
              <a:off x="2053475" y="1999247"/>
              <a:ext cx="2107369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의사소통과 세대공감 노력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93" name="그룹 192">
            <a:extLst>
              <a:ext uri="{FF2B5EF4-FFF2-40B4-BE49-F238E27FC236}">
                <a16:creationId xmlns:a16="http://schemas.microsoft.com/office/drawing/2014/main" id="{44C69ED1-8669-4A1B-8AA9-CF43D358F588}"/>
              </a:ext>
            </a:extLst>
          </p:cNvPr>
          <p:cNvGrpSpPr/>
          <p:nvPr/>
        </p:nvGrpSpPr>
        <p:grpSpPr>
          <a:xfrm>
            <a:off x="2791968" y="3159112"/>
            <a:ext cx="2325365" cy="430887"/>
            <a:chOff x="1890181" y="1999247"/>
            <a:chExt cx="2325365" cy="430887"/>
          </a:xfrm>
        </p:grpSpPr>
        <p:pic>
          <p:nvPicPr>
            <p:cNvPr id="194" name="Picture 4" descr="E:\backup\강세환\바탕화면\imge\027.png">
              <a:extLst>
                <a:ext uri="{FF2B5EF4-FFF2-40B4-BE49-F238E27FC236}">
                  <a16:creationId xmlns:a16="http://schemas.microsoft.com/office/drawing/2014/main" id="{74329F18-847C-461E-9C36-DA0227CFB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195" name="직사각형 194">
              <a:extLst>
                <a:ext uri="{FF2B5EF4-FFF2-40B4-BE49-F238E27FC236}">
                  <a16:creationId xmlns:a16="http://schemas.microsoft.com/office/drawing/2014/main" id="{6F7C23B0-83B0-4DA4-99D3-EF254395FB18}"/>
                </a:ext>
              </a:extLst>
            </p:cNvPr>
            <p:cNvSpPr/>
            <p:nvPr/>
          </p:nvSpPr>
          <p:spPr>
            <a:xfrm>
              <a:off x="2053476" y="1999247"/>
              <a:ext cx="2162070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재직자 채용 공제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점진적       확대 적용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96" name="그룹 195">
            <a:extLst>
              <a:ext uri="{FF2B5EF4-FFF2-40B4-BE49-F238E27FC236}">
                <a16:creationId xmlns:a16="http://schemas.microsoft.com/office/drawing/2014/main" id="{FF7C0F60-4677-4A18-A430-AB18FDFFA3D8}"/>
              </a:ext>
            </a:extLst>
          </p:cNvPr>
          <p:cNvGrpSpPr/>
          <p:nvPr/>
        </p:nvGrpSpPr>
        <p:grpSpPr>
          <a:xfrm>
            <a:off x="5201823" y="3159112"/>
            <a:ext cx="2198657" cy="215444"/>
            <a:chOff x="1890181" y="1999247"/>
            <a:chExt cx="2198657" cy="215444"/>
          </a:xfrm>
        </p:grpSpPr>
        <p:pic>
          <p:nvPicPr>
            <p:cNvPr id="197" name="Picture 4" descr="E:\backup\강세환\바탕화면\imge\027.png">
              <a:extLst>
                <a:ext uri="{FF2B5EF4-FFF2-40B4-BE49-F238E27FC236}">
                  <a16:creationId xmlns:a16="http://schemas.microsoft.com/office/drawing/2014/main" id="{9E03A01D-3960-4C80-9C0A-15B64A40D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198" name="직사각형 197">
              <a:extLst>
                <a:ext uri="{FF2B5EF4-FFF2-40B4-BE49-F238E27FC236}">
                  <a16:creationId xmlns:a16="http://schemas.microsoft.com/office/drawing/2014/main" id="{BE05AF20-2D67-4673-96BF-1FA1D19FBF2B}"/>
                </a:ext>
              </a:extLst>
            </p:cNvPr>
            <p:cNvSpPr/>
            <p:nvPr/>
          </p:nvSpPr>
          <p:spPr>
            <a:xfrm>
              <a:off x="2053475" y="1999247"/>
              <a:ext cx="2035363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회사일에 적극적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관심과 참여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99" name="그룹 198">
            <a:extLst>
              <a:ext uri="{FF2B5EF4-FFF2-40B4-BE49-F238E27FC236}">
                <a16:creationId xmlns:a16="http://schemas.microsoft.com/office/drawing/2014/main" id="{6C417A7E-4AED-4695-AB11-ED4E592F14EC}"/>
              </a:ext>
            </a:extLst>
          </p:cNvPr>
          <p:cNvGrpSpPr/>
          <p:nvPr/>
        </p:nvGrpSpPr>
        <p:grpSpPr>
          <a:xfrm>
            <a:off x="7608567" y="3159112"/>
            <a:ext cx="2080929" cy="430887"/>
            <a:chOff x="1890181" y="1999247"/>
            <a:chExt cx="2080929" cy="430887"/>
          </a:xfrm>
        </p:grpSpPr>
        <p:pic>
          <p:nvPicPr>
            <p:cNvPr id="200" name="Picture 4" descr="E:\backup\강세환\바탕화면\imge\027.png">
              <a:extLst>
                <a:ext uri="{FF2B5EF4-FFF2-40B4-BE49-F238E27FC236}">
                  <a16:creationId xmlns:a16="http://schemas.microsoft.com/office/drawing/2014/main" id="{248D4523-E236-4E1A-AFF9-776DC82ED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201" name="직사각형 200">
              <a:extLst>
                <a:ext uri="{FF2B5EF4-FFF2-40B4-BE49-F238E27FC236}">
                  <a16:creationId xmlns:a16="http://schemas.microsoft.com/office/drawing/2014/main" id="{03C8F89F-CACD-49AF-B110-98CECA870A1D}"/>
                </a:ext>
              </a:extLst>
            </p:cNvPr>
            <p:cNvSpPr/>
            <p:nvPr/>
          </p:nvSpPr>
          <p:spPr>
            <a:xfrm>
              <a:off x="2053476" y="1999247"/>
              <a:ext cx="191763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열심히 </a:t>
              </a:r>
              <a:r>
                <a:rPr lang="ko-KR" altLang="en-US" sz="1400" spc="-70" dirty="0" err="1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많이가</a:t>
              </a: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아닌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정확한 업무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cxnSp>
        <p:nvCxnSpPr>
          <p:cNvPr id="202" name="직선 연결선 201">
            <a:extLst>
              <a:ext uri="{FF2B5EF4-FFF2-40B4-BE49-F238E27FC236}">
                <a16:creationId xmlns:a16="http://schemas.microsoft.com/office/drawing/2014/main" id="{0615C507-3F9C-48B3-A595-C4F972AA20AE}"/>
              </a:ext>
            </a:extLst>
          </p:cNvPr>
          <p:cNvCxnSpPr/>
          <p:nvPr/>
        </p:nvCxnSpPr>
        <p:spPr>
          <a:xfrm>
            <a:off x="2619075" y="2988509"/>
            <a:ext cx="0" cy="31190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" name="그룹 204">
            <a:extLst>
              <a:ext uri="{FF2B5EF4-FFF2-40B4-BE49-F238E27FC236}">
                <a16:creationId xmlns:a16="http://schemas.microsoft.com/office/drawing/2014/main" id="{E72992CC-59ED-4A8F-A30F-3EEDF2CFE7D7}"/>
              </a:ext>
            </a:extLst>
          </p:cNvPr>
          <p:cNvGrpSpPr/>
          <p:nvPr/>
        </p:nvGrpSpPr>
        <p:grpSpPr>
          <a:xfrm>
            <a:off x="492988" y="3905642"/>
            <a:ext cx="2270663" cy="430887"/>
            <a:chOff x="1890181" y="1999247"/>
            <a:chExt cx="2270663" cy="430887"/>
          </a:xfrm>
        </p:grpSpPr>
        <p:pic>
          <p:nvPicPr>
            <p:cNvPr id="206" name="Picture 4" descr="E:\backup\강세환\바탕화면\imge\027.png">
              <a:extLst>
                <a:ext uri="{FF2B5EF4-FFF2-40B4-BE49-F238E27FC236}">
                  <a16:creationId xmlns:a16="http://schemas.microsoft.com/office/drawing/2014/main" id="{B8AA327B-8F77-4984-8757-B65EFEA53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F62A7EB1-2328-4EB8-8925-9BAFE46E7251}"/>
                </a:ext>
              </a:extLst>
            </p:cNvPr>
            <p:cNvSpPr/>
            <p:nvPr/>
          </p:nvSpPr>
          <p:spPr>
            <a:xfrm>
              <a:off x="2053475" y="1999247"/>
              <a:ext cx="2107369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자세히 설명하고</a:t>
              </a:r>
              <a:r>
                <a:rPr lang="en-US" altLang="ko-KR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정확하게 </a:t>
              </a: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지시하고 중간 피드백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08" name="그룹 207">
            <a:extLst>
              <a:ext uri="{FF2B5EF4-FFF2-40B4-BE49-F238E27FC236}">
                <a16:creationId xmlns:a16="http://schemas.microsoft.com/office/drawing/2014/main" id="{2EF00F5B-940E-4B10-829A-D3DD78F60BFC}"/>
              </a:ext>
            </a:extLst>
          </p:cNvPr>
          <p:cNvGrpSpPr/>
          <p:nvPr/>
        </p:nvGrpSpPr>
        <p:grpSpPr>
          <a:xfrm>
            <a:off x="492988" y="4725144"/>
            <a:ext cx="2270663" cy="430887"/>
            <a:chOff x="1890181" y="1999247"/>
            <a:chExt cx="2270663" cy="430887"/>
          </a:xfrm>
        </p:grpSpPr>
        <p:pic>
          <p:nvPicPr>
            <p:cNvPr id="209" name="Picture 4" descr="E:\backup\강세환\바탕화면\imge\027.png">
              <a:extLst>
                <a:ext uri="{FF2B5EF4-FFF2-40B4-BE49-F238E27FC236}">
                  <a16:creationId xmlns:a16="http://schemas.microsoft.com/office/drawing/2014/main" id="{2C361AAE-1AAC-4490-BAF1-7873CFA23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210" name="직사각형 209">
              <a:extLst>
                <a:ext uri="{FF2B5EF4-FFF2-40B4-BE49-F238E27FC236}">
                  <a16:creationId xmlns:a16="http://schemas.microsoft.com/office/drawing/2014/main" id="{F0EB3FE3-3580-43B4-AA3F-9FF7559B2340}"/>
                </a:ext>
              </a:extLst>
            </p:cNvPr>
            <p:cNvSpPr/>
            <p:nvPr/>
          </p:nvSpPr>
          <p:spPr>
            <a:xfrm>
              <a:off x="2053475" y="1999247"/>
              <a:ext cx="2107369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코칭 기능 강화와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긍정적      동기 </a:t>
              </a: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부여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11" name="그룹 210">
            <a:extLst>
              <a:ext uri="{FF2B5EF4-FFF2-40B4-BE49-F238E27FC236}">
                <a16:creationId xmlns:a16="http://schemas.microsoft.com/office/drawing/2014/main" id="{683B3A89-2B61-4174-9D17-F7DC9F41348D}"/>
              </a:ext>
            </a:extLst>
          </p:cNvPr>
          <p:cNvGrpSpPr/>
          <p:nvPr/>
        </p:nvGrpSpPr>
        <p:grpSpPr>
          <a:xfrm>
            <a:off x="492988" y="5546393"/>
            <a:ext cx="2270663" cy="215444"/>
            <a:chOff x="1890181" y="1999247"/>
            <a:chExt cx="2270663" cy="215444"/>
          </a:xfrm>
        </p:grpSpPr>
        <p:pic>
          <p:nvPicPr>
            <p:cNvPr id="212" name="Picture 4" descr="E:\backup\강세환\바탕화면\imge\027.png">
              <a:extLst>
                <a:ext uri="{FF2B5EF4-FFF2-40B4-BE49-F238E27FC236}">
                  <a16:creationId xmlns:a16="http://schemas.microsoft.com/office/drawing/2014/main" id="{7BDA3FE1-79DF-4D6A-A078-43BF6B0AD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213" name="직사각형 212">
              <a:extLst>
                <a:ext uri="{FF2B5EF4-FFF2-40B4-BE49-F238E27FC236}">
                  <a16:creationId xmlns:a16="http://schemas.microsoft.com/office/drawing/2014/main" id="{46F848A8-A290-4972-942D-DEFAD508B85A}"/>
                </a:ext>
              </a:extLst>
            </p:cNvPr>
            <p:cNvSpPr/>
            <p:nvPr/>
          </p:nvSpPr>
          <p:spPr>
            <a:xfrm>
              <a:off x="2053475" y="1999247"/>
              <a:ext cx="2107369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긍정적인 소통</a:t>
              </a:r>
              <a:r>
                <a:rPr lang="en-US" altLang="ko-KR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</a:t>
              </a: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배려와 칭찬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14" name="그룹 213">
            <a:extLst>
              <a:ext uri="{FF2B5EF4-FFF2-40B4-BE49-F238E27FC236}">
                <a16:creationId xmlns:a16="http://schemas.microsoft.com/office/drawing/2014/main" id="{60F6665E-9A19-44DF-A321-C96671344F75}"/>
              </a:ext>
            </a:extLst>
          </p:cNvPr>
          <p:cNvGrpSpPr/>
          <p:nvPr/>
        </p:nvGrpSpPr>
        <p:grpSpPr>
          <a:xfrm>
            <a:off x="2791968" y="3905642"/>
            <a:ext cx="2325365" cy="456535"/>
            <a:chOff x="1890181" y="1758318"/>
            <a:chExt cx="2325365" cy="456535"/>
          </a:xfrm>
        </p:grpSpPr>
        <p:pic>
          <p:nvPicPr>
            <p:cNvPr id="215" name="Picture 4" descr="E:\backup\강세환\바탕화면\imge\027.png">
              <a:extLst>
                <a:ext uri="{FF2B5EF4-FFF2-40B4-BE49-F238E27FC236}">
                  <a16:creationId xmlns:a16="http://schemas.microsoft.com/office/drawing/2014/main" id="{A338E1B8-3E87-4F2D-98F2-857B3DBDD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1792087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216" name="직사각형 215">
              <a:extLst>
                <a:ext uri="{FF2B5EF4-FFF2-40B4-BE49-F238E27FC236}">
                  <a16:creationId xmlns:a16="http://schemas.microsoft.com/office/drawing/2014/main" id="{13F4A0D5-CA7B-401F-9A4D-B57FAEF12725}"/>
                </a:ext>
              </a:extLst>
            </p:cNvPr>
            <p:cNvSpPr/>
            <p:nvPr/>
          </p:nvSpPr>
          <p:spPr>
            <a:xfrm>
              <a:off x="2053476" y="1758318"/>
              <a:ext cx="2162070" cy="45653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업무 시간내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업무 종결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latinLnBrk="0">
                <a:spcAft>
                  <a:spcPts val="200"/>
                </a:spcAft>
                <a:buSzPct val="50000"/>
              </a:pPr>
              <a:r>
                <a:rPr lang="en-US" altLang="ko-KR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(</a:t>
              </a: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야근은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필요시 최소한</a:t>
              </a:r>
              <a:r>
                <a:rPr lang="en-US" altLang="ko-KR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)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pic>
        <p:nvPicPr>
          <p:cNvPr id="217" name="Picture 5" descr="E:\backup\강세환\바탕화면\imge\116.png">
            <a:extLst>
              <a:ext uri="{FF2B5EF4-FFF2-40B4-BE49-F238E27FC236}">
                <a16:creationId xmlns:a16="http://schemas.microsoft.com/office/drawing/2014/main" id="{A00FA016-BA4A-4999-9480-325E53B42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87361"/>
          <a:stretch/>
        </p:blipFill>
        <p:spPr bwMode="auto">
          <a:xfrm>
            <a:off x="6604220" y="5120671"/>
            <a:ext cx="564462" cy="478151"/>
          </a:xfrm>
          <a:prstGeom prst="rect">
            <a:avLst/>
          </a:prstGeom>
          <a:noFill/>
        </p:spPr>
      </p:pic>
      <p:grpSp>
        <p:nvGrpSpPr>
          <p:cNvPr id="221" name="그룹 220">
            <a:extLst>
              <a:ext uri="{FF2B5EF4-FFF2-40B4-BE49-F238E27FC236}">
                <a16:creationId xmlns:a16="http://schemas.microsoft.com/office/drawing/2014/main" id="{11493AD2-8801-4133-A517-22EC5910A998}"/>
              </a:ext>
            </a:extLst>
          </p:cNvPr>
          <p:cNvGrpSpPr/>
          <p:nvPr/>
        </p:nvGrpSpPr>
        <p:grpSpPr>
          <a:xfrm>
            <a:off x="5201823" y="3905642"/>
            <a:ext cx="2198657" cy="430887"/>
            <a:chOff x="1890181" y="1639207"/>
            <a:chExt cx="2198657" cy="430887"/>
          </a:xfrm>
        </p:grpSpPr>
        <p:pic>
          <p:nvPicPr>
            <p:cNvPr id="222" name="Picture 4" descr="E:\backup\강세환\바탕화면\imge\027.png">
              <a:extLst>
                <a:ext uri="{FF2B5EF4-FFF2-40B4-BE49-F238E27FC236}">
                  <a16:creationId xmlns:a16="http://schemas.microsoft.com/office/drawing/2014/main" id="{F0EE4BDF-476C-45F8-B319-82BCF3DAD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167297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223" name="직사각형 222">
              <a:extLst>
                <a:ext uri="{FF2B5EF4-FFF2-40B4-BE49-F238E27FC236}">
                  <a16:creationId xmlns:a16="http://schemas.microsoft.com/office/drawing/2014/main" id="{E5A3A3E0-9D9E-4058-82C1-64D1631D1BCA}"/>
                </a:ext>
              </a:extLst>
            </p:cNvPr>
            <p:cNvSpPr/>
            <p:nvPr/>
          </p:nvSpPr>
          <p:spPr>
            <a:xfrm>
              <a:off x="2053475" y="1639207"/>
              <a:ext cx="203536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회사 결정사항에 대한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적극적 지원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26" name="그룹 225">
            <a:extLst>
              <a:ext uri="{FF2B5EF4-FFF2-40B4-BE49-F238E27FC236}">
                <a16:creationId xmlns:a16="http://schemas.microsoft.com/office/drawing/2014/main" id="{80A739A1-7CA7-4C2E-B2B9-59C6AE2910A9}"/>
              </a:ext>
            </a:extLst>
          </p:cNvPr>
          <p:cNvGrpSpPr/>
          <p:nvPr/>
        </p:nvGrpSpPr>
        <p:grpSpPr>
          <a:xfrm>
            <a:off x="5201823" y="4725144"/>
            <a:ext cx="2198657" cy="215444"/>
            <a:chOff x="1890181" y="1251525"/>
            <a:chExt cx="2198657" cy="215444"/>
          </a:xfrm>
        </p:grpSpPr>
        <p:pic>
          <p:nvPicPr>
            <p:cNvPr id="227" name="Picture 4" descr="E:\backup\강세환\바탕화면\imge\027.png">
              <a:extLst>
                <a:ext uri="{FF2B5EF4-FFF2-40B4-BE49-F238E27FC236}">
                  <a16:creationId xmlns:a16="http://schemas.microsoft.com/office/drawing/2014/main" id="{BD548857-70DB-4899-A20C-F84C6C3A2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1285294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228" name="직사각형 227">
              <a:extLst>
                <a:ext uri="{FF2B5EF4-FFF2-40B4-BE49-F238E27FC236}">
                  <a16:creationId xmlns:a16="http://schemas.microsoft.com/office/drawing/2014/main" id="{C183074E-9294-4CD3-A609-E2B0106BC447}"/>
                </a:ext>
              </a:extLst>
            </p:cNvPr>
            <p:cNvSpPr/>
            <p:nvPr/>
          </p:nvSpPr>
          <p:spPr>
            <a:xfrm>
              <a:off x="2053475" y="1251525"/>
              <a:ext cx="2035363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팀간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소통하며 공조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30" name="그룹 229">
            <a:extLst>
              <a:ext uri="{FF2B5EF4-FFF2-40B4-BE49-F238E27FC236}">
                <a16:creationId xmlns:a16="http://schemas.microsoft.com/office/drawing/2014/main" id="{22DFE98A-D6CF-4445-8D94-FA617812BF57}"/>
              </a:ext>
            </a:extLst>
          </p:cNvPr>
          <p:cNvGrpSpPr/>
          <p:nvPr/>
        </p:nvGrpSpPr>
        <p:grpSpPr>
          <a:xfrm>
            <a:off x="7608567" y="4725144"/>
            <a:ext cx="2080929" cy="456535"/>
            <a:chOff x="1890181" y="1999247"/>
            <a:chExt cx="2080929" cy="456535"/>
          </a:xfrm>
        </p:grpSpPr>
        <p:pic>
          <p:nvPicPr>
            <p:cNvPr id="231" name="Picture 4" descr="E:\backup\강세환\바탕화면\imge\027.png">
              <a:extLst>
                <a:ext uri="{FF2B5EF4-FFF2-40B4-BE49-F238E27FC236}">
                  <a16:creationId xmlns:a16="http://schemas.microsoft.com/office/drawing/2014/main" id="{D175E2E3-21CC-478D-921E-065DA5C20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232" name="직사각형 231">
              <a:extLst>
                <a:ext uri="{FF2B5EF4-FFF2-40B4-BE49-F238E27FC236}">
                  <a16:creationId xmlns:a16="http://schemas.microsoft.com/office/drawing/2014/main" id="{5C54EAB9-C3F2-4EF4-B9FC-A8CD5F362670}"/>
                </a:ext>
              </a:extLst>
            </p:cNvPr>
            <p:cNvSpPr/>
            <p:nvPr/>
          </p:nvSpPr>
          <p:spPr>
            <a:xfrm>
              <a:off x="2053476" y="1999247"/>
              <a:ext cx="1917634" cy="45653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서류와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코드는 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한번 더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검사하고 테스트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36" name="그룹 235">
            <a:extLst>
              <a:ext uri="{FF2B5EF4-FFF2-40B4-BE49-F238E27FC236}">
                <a16:creationId xmlns:a16="http://schemas.microsoft.com/office/drawing/2014/main" id="{F8F70795-A01B-48DF-9CD3-CE109D980D0D}"/>
              </a:ext>
            </a:extLst>
          </p:cNvPr>
          <p:cNvGrpSpPr/>
          <p:nvPr/>
        </p:nvGrpSpPr>
        <p:grpSpPr>
          <a:xfrm>
            <a:off x="7608567" y="3905642"/>
            <a:ext cx="2080929" cy="430887"/>
            <a:chOff x="1890181" y="1999247"/>
            <a:chExt cx="2080929" cy="430887"/>
          </a:xfrm>
        </p:grpSpPr>
        <p:pic>
          <p:nvPicPr>
            <p:cNvPr id="237" name="Picture 4" descr="E:\backup\강세환\바탕화면\imge\027.png">
              <a:extLst>
                <a:ext uri="{FF2B5EF4-FFF2-40B4-BE49-F238E27FC236}">
                  <a16:creationId xmlns:a16="http://schemas.microsoft.com/office/drawing/2014/main" id="{A16EB36F-0106-4062-AEA5-695BF1F7B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238" name="직사각형 237">
              <a:extLst>
                <a:ext uri="{FF2B5EF4-FFF2-40B4-BE49-F238E27FC236}">
                  <a16:creationId xmlns:a16="http://schemas.microsoft.com/office/drawing/2014/main" id="{18DECC03-437D-45D1-8FD0-1CD2615AC486}"/>
                </a:ext>
              </a:extLst>
            </p:cNvPr>
            <p:cNvSpPr/>
            <p:nvPr/>
          </p:nvSpPr>
          <p:spPr>
            <a:xfrm>
              <a:off x="2053476" y="1999247"/>
              <a:ext cx="191763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4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자신의 가치를 </a:t>
              </a:r>
              <a:r>
                <a:rPr lang="ko-KR" altLang="en-US" sz="14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높이는 프로의식</a:t>
              </a:r>
              <a:endParaRPr lang="en-US" altLang="ko-KR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pic>
        <p:nvPicPr>
          <p:cNvPr id="243" name="Picture 4" descr="E:\backup\강세환\바탕화면\imge\027.png">
            <a:extLst>
              <a:ext uri="{FF2B5EF4-FFF2-40B4-BE49-F238E27FC236}">
                <a16:creationId xmlns:a16="http://schemas.microsoft.com/office/drawing/2014/main" id="{ADDA9FBA-B870-4C65-9A05-2F9217079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75000"/>
          </a:blip>
          <a:srcRect/>
          <a:stretch>
            <a:fillRect/>
          </a:stretch>
        </p:blipFill>
        <p:spPr bwMode="auto">
          <a:xfrm>
            <a:off x="2791968" y="4776846"/>
            <a:ext cx="94909" cy="94909"/>
          </a:xfrm>
          <a:prstGeom prst="rect">
            <a:avLst/>
          </a:prstGeom>
          <a:noFill/>
        </p:spPr>
      </p:pic>
      <p:sp>
        <p:nvSpPr>
          <p:cNvPr id="244" name="직사각형 243">
            <a:extLst>
              <a:ext uri="{FF2B5EF4-FFF2-40B4-BE49-F238E27FC236}">
                <a16:creationId xmlns:a16="http://schemas.microsoft.com/office/drawing/2014/main" id="{F9288BD1-872D-436B-B1FD-A68401E8EDA9}"/>
              </a:ext>
            </a:extLst>
          </p:cNvPr>
          <p:cNvSpPr/>
          <p:nvPr/>
        </p:nvSpPr>
        <p:spPr>
          <a:xfrm>
            <a:off x="2935984" y="4725144"/>
            <a:ext cx="17416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spcAft>
                <a:spcPts val="200"/>
              </a:spcAft>
              <a:buSzPct val="50000"/>
            </a:pPr>
            <a:r>
              <a:rPr lang="ko-KR" altLang="en-US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의무적 </a:t>
            </a:r>
            <a:r>
              <a:rPr lang="ko-KR" altLang="en-US" sz="1400" spc="-70" dirty="0" err="1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연월차</a:t>
            </a:r>
            <a:r>
              <a:rPr lang="ko-KR" altLang="en-US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사용 </a:t>
            </a:r>
            <a:r>
              <a:rPr lang="ko-KR" altLang="en-US" sz="1400" spc="-7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평가 반영</a:t>
            </a:r>
            <a:endParaRPr lang="en-US" altLang="ko-KR" sz="1400" spc="-70" dirty="0">
              <a:ln>
                <a:solidFill>
                  <a:srgbClr val="0070C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245" name="Picture 4" descr="E:\backup\강세환\바탕화면\imge\027.png">
            <a:extLst>
              <a:ext uri="{FF2B5EF4-FFF2-40B4-BE49-F238E27FC236}">
                <a16:creationId xmlns:a16="http://schemas.microsoft.com/office/drawing/2014/main" id="{FA42A7BB-3216-4D57-93F7-3645E6C3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75000"/>
          </a:blip>
          <a:srcRect/>
          <a:stretch>
            <a:fillRect/>
          </a:stretch>
        </p:blipFill>
        <p:spPr bwMode="auto">
          <a:xfrm>
            <a:off x="2791968" y="5590785"/>
            <a:ext cx="94909" cy="94909"/>
          </a:xfrm>
          <a:prstGeom prst="rect">
            <a:avLst/>
          </a:prstGeom>
          <a:noFill/>
        </p:spPr>
      </p:pic>
      <p:sp>
        <p:nvSpPr>
          <p:cNvPr id="246" name="직사각형 245">
            <a:extLst>
              <a:ext uri="{FF2B5EF4-FFF2-40B4-BE49-F238E27FC236}">
                <a16:creationId xmlns:a16="http://schemas.microsoft.com/office/drawing/2014/main" id="{D70CBC82-69EB-4DEF-9725-E42CACF0F3E3}"/>
              </a:ext>
            </a:extLst>
          </p:cNvPr>
          <p:cNvSpPr/>
          <p:nvPr/>
        </p:nvSpPr>
        <p:spPr>
          <a:xfrm>
            <a:off x="2935984" y="5552268"/>
            <a:ext cx="174162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spcAft>
                <a:spcPts val="200"/>
              </a:spcAft>
              <a:buSzPct val="50000"/>
            </a:pPr>
            <a:r>
              <a:rPr lang="ko-KR" altLang="en-US" sz="14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소그룹 </a:t>
            </a:r>
            <a:r>
              <a:rPr lang="ko-KR" altLang="en-US" sz="1400" spc="-7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회식비 지원</a:t>
            </a:r>
            <a:endParaRPr lang="en-US" altLang="ko-KR" sz="1400" spc="-70" dirty="0">
              <a:ln>
                <a:solidFill>
                  <a:srgbClr val="0070C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E7AF1D16-7618-4438-9C39-4D7FB3BCB3D1}"/>
              </a:ext>
            </a:extLst>
          </p:cNvPr>
          <p:cNvCxnSpPr/>
          <p:nvPr/>
        </p:nvCxnSpPr>
        <p:spPr>
          <a:xfrm>
            <a:off x="4952206" y="2988509"/>
            <a:ext cx="0" cy="31190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24619E3A-8C76-4273-9B35-2AD971F8A218}"/>
              </a:ext>
            </a:extLst>
          </p:cNvPr>
          <p:cNvCxnSpPr/>
          <p:nvPr/>
        </p:nvCxnSpPr>
        <p:spPr>
          <a:xfrm>
            <a:off x="7418736" y="2988509"/>
            <a:ext cx="0" cy="31190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743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5" y="562551"/>
            <a:ext cx="35105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spc="-10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지노시스템</a:t>
            </a:r>
            <a:r>
              <a:rPr lang="ko-KR" altLang="en-US" sz="2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 </a:t>
            </a:r>
            <a:r>
              <a:rPr lang="en-US" altLang="ko-KR" sz="2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Culture : </a:t>
            </a:r>
            <a:r>
              <a:rPr lang="ko-KR" altLang="en-US" sz="21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몰입과 성장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46331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02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99597" y="1043942"/>
            <a:ext cx="9604142" cy="1493679"/>
          </a:xfrm>
          <a:prstGeom prst="rect">
            <a:avLst/>
          </a:prstGeom>
          <a:solidFill>
            <a:srgbClr val="F2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F52F3A2F-6CF1-41B8-A1C5-06B121EDD1AE}"/>
              </a:ext>
            </a:extLst>
          </p:cNvPr>
          <p:cNvSpPr/>
          <p:nvPr/>
        </p:nvSpPr>
        <p:spPr>
          <a:xfrm>
            <a:off x="280195" y="1116277"/>
            <a:ext cx="9625807" cy="5121036"/>
          </a:xfrm>
          <a:prstGeom prst="rect">
            <a:avLst/>
          </a:prstGeom>
          <a:solidFill>
            <a:srgbClr val="F2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C452D13B-1168-480F-8AD9-95F01DEFB936}"/>
              </a:ext>
            </a:extLst>
          </p:cNvPr>
          <p:cNvCxnSpPr/>
          <p:nvPr/>
        </p:nvCxnSpPr>
        <p:spPr>
          <a:xfrm>
            <a:off x="3492796" y="1209998"/>
            <a:ext cx="0" cy="5004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893402F4-C9F7-421D-9369-A854A59507F1}"/>
              </a:ext>
            </a:extLst>
          </p:cNvPr>
          <p:cNvCxnSpPr/>
          <p:nvPr/>
        </p:nvCxnSpPr>
        <p:spPr>
          <a:xfrm>
            <a:off x="6680398" y="1209998"/>
            <a:ext cx="0" cy="5004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FAE9C0C5-4FFA-4E3D-83AC-D022585DD8BF}"/>
              </a:ext>
            </a:extLst>
          </p:cNvPr>
          <p:cNvSpPr/>
          <p:nvPr/>
        </p:nvSpPr>
        <p:spPr>
          <a:xfrm>
            <a:off x="398648" y="1210001"/>
            <a:ext cx="3013587" cy="321275"/>
          </a:xfrm>
          <a:prstGeom prst="rect">
            <a:avLst/>
          </a:prstGeom>
          <a:solidFill>
            <a:srgbClr val="189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개인의 성장</a:t>
            </a: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33EC2C42-5949-413D-A1EF-2F6EB43FB72A}"/>
              </a:ext>
            </a:extLst>
          </p:cNvPr>
          <p:cNvSpPr/>
          <p:nvPr/>
        </p:nvSpPr>
        <p:spPr>
          <a:xfrm>
            <a:off x="3586304" y="1210001"/>
            <a:ext cx="3013587" cy="321275"/>
          </a:xfrm>
          <a:prstGeom prst="rect">
            <a:avLst/>
          </a:prstGeom>
          <a:solidFill>
            <a:srgbClr val="E57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몰입을 위한 환경</a:t>
            </a: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F189E4AF-8358-4B49-A2C4-C416C90054F3}"/>
              </a:ext>
            </a:extLst>
          </p:cNvPr>
          <p:cNvSpPr/>
          <p:nvPr/>
        </p:nvSpPr>
        <p:spPr>
          <a:xfrm>
            <a:off x="6824416" y="1210001"/>
            <a:ext cx="3013587" cy="321275"/>
          </a:xfrm>
          <a:prstGeom prst="rect">
            <a:avLst/>
          </a:prstGeom>
          <a:solidFill>
            <a:srgbClr val="8EB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건강 그리고 행복</a:t>
            </a: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1EB3C1A4-8F86-4EF4-9616-5136106EED11}"/>
              </a:ext>
            </a:extLst>
          </p:cNvPr>
          <p:cNvGrpSpPr/>
          <p:nvPr/>
        </p:nvGrpSpPr>
        <p:grpSpPr>
          <a:xfrm>
            <a:off x="449612" y="4063617"/>
            <a:ext cx="2943573" cy="324498"/>
            <a:chOff x="510180" y="4558124"/>
            <a:chExt cx="724551" cy="387378"/>
          </a:xfrm>
        </p:grpSpPr>
        <p:sp>
          <p:nvSpPr>
            <p:cNvPr id="67" name="모서리가 둥근 직사각형 18">
              <a:extLst>
                <a:ext uri="{FF2B5EF4-FFF2-40B4-BE49-F238E27FC236}">
                  <a16:creationId xmlns:a16="http://schemas.microsoft.com/office/drawing/2014/main" id="{B7E4825C-E8CB-44E7-8634-1BE197AEE139}"/>
                </a:ext>
              </a:extLst>
            </p:cNvPr>
            <p:cNvSpPr/>
            <p:nvPr/>
          </p:nvSpPr>
          <p:spPr>
            <a:xfrm>
              <a:off x="510180" y="4559634"/>
              <a:ext cx="724551" cy="385868"/>
            </a:xfrm>
            <a:prstGeom prst="roundRect">
              <a:avLst/>
            </a:prstGeom>
            <a:solidFill>
              <a:srgbClr val="00A0B8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tIns="36000" bIns="36000" anchor="ctr" anchorCtr="0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lvl="1" indent="-90488" algn="ctr" defTabSz="874713" eaLnBrk="0" latinLnBrk="0" hangingPunct="0">
                <a:lnSpc>
                  <a:spcPct val="90000"/>
                </a:lnSpc>
                <a:spcAft>
                  <a:spcPts val="300"/>
                </a:spcAft>
                <a:buClr>
                  <a:schemeClr val="bg1">
                    <a:lumMod val="65000"/>
                  </a:schemeClr>
                </a:buClr>
                <a:buSzPct val="80000"/>
                <a:tabLst>
                  <a:tab pos="5648325" algn="l"/>
                </a:tabLst>
                <a:defRPr/>
              </a:pPr>
              <a:endParaRPr lang="ko-KR" altLang="en-US" sz="1150" kern="0" dirty="0">
                <a:solidFill>
                  <a:schemeClr val="bg1"/>
                </a:solidFill>
                <a:effectLst>
                  <a:outerShdw blurRad="88900" sx="101000" sy="101000" algn="ctr" rotWithShape="0">
                    <a:srgbClr val="004650">
                      <a:alpha val="40000"/>
                    </a:srgbClr>
                  </a:outerShdw>
                </a:effectLst>
                <a:latin typeface="KoPub돋움체 Bold" pitchFamily="18" charset="-127"/>
                <a:ea typeface="KoPub돋움체 Bold" pitchFamily="18" charset="-127"/>
                <a:sym typeface="Monotype Sort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D37240E-E4D6-4ABA-9CB5-312FDEF7E7D4}"/>
                </a:ext>
              </a:extLst>
            </p:cNvPr>
            <p:cNvSpPr txBox="1"/>
            <p:nvPr/>
          </p:nvSpPr>
          <p:spPr>
            <a:xfrm>
              <a:off x="565904" y="4558124"/>
              <a:ext cx="616384" cy="383044"/>
            </a:xfrm>
            <a:prstGeom prst="rect">
              <a:avLst/>
            </a:prstGeom>
            <a:noFill/>
          </p:spPr>
          <p:txBody>
            <a:bodyPr wrap="none" lIns="0" rIns="0" rtlCol="0" anchor="ctr">
              <a:no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ko-KR" altLang="en-US" sz="115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시간</a:t>
              </a:r>
              <a:r>
                <a:rPr lang="en-US" altLang="ko-KR" sz="115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, </a:t>
              </a:r>
              <a:r>
                <a:rPr lang="ko-KR" altLang="en-US" sz="115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공간</a:t>
              </a:r>
              <a:r>
                <a:rPr lang="en-US" altLang="ko-KR" sz="115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, </a:t>
              </a:r>
              <a:r>
                <a:rPr lang="ko-KR" altLang="en-US" sz="115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그리고 사람</a:t>
              </a: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098E7648-26AE-4714-9972-85A970E44E7E}"/>
              </a:ext>
            </a:extLst>
          </p:cNvPr>
          <p:cNvGrpSpPr/>
          <p:nvPr/>
        </p:nvGrpSpPr>
        <p:grpSpPr>
          <a:xfrm>
            <a:off x="3636186" y="4063617"/>
            <a:ext cx="2943573" cy="324498"/>
            <a:chOff x="510180" y="4558124"/>
            <a:chExt cx="724551" cy="387378"/>
          </a:xfrm>
        </p:grpSpPr>
        <p:sp>
          <p:nvSpPr>
            <p:cNvPr id="70" name="모서리가 둥근 직사각형 21">
              <a:extLst>
                <a:ext uri="{FF2B5EF4-FFF2-40B4-BE49-F238E27FC236}">
                  <a16:creationId xmlns:a16="http://schemas.microsoft.com/office/drawing/2014/main" id="{AC9D3EF7-940F-4353-B4F6-F361DD28C7CC}"/>
                </a:ext>
              </a:extLst>
            </p:cNvPr>
            <p:cNvSpPr/>
            <p:nvPr/>
          </p:nvSpPr>
          <p:spPr>
            <a:xfrm>
              <a:off x="510180" y="4559634"/>
              <a:ext cx="724551" cy="385868"/>
            </a:xfrm>
            <a:prstGeom prst="roundRect">
              <a:avLst/>
            </a:prstGeom>
            <a:solidFill>
              <a:srgbClr val="00A0B8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tIns="36000" bIns="36000" anchor="ctr" anchorCtr="0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lvl="1" indent="-90488" algn="ctr" defTabSz="874713" eaLnBrk="0" latinLnBrk="0" hangingPunct="0">
                <a:lnSpc>
                  <a:spcPct val="90000"/>
                </a:lnSpc>
                <a:spcAft>
                  <a:spcPts val="300"/>
                </a:spcAft>
                <a:buClr>
                  <a:schemeClr val="bg1">
                    <a:lumMod val="65000"/>
                  </a:schemeClr>
                </a:buClr>
                <a:buSzPct val="80000"/>
                <a:tabLst>
                  <a:tab pos="5648325" algn="l"/>
                </a:tabLst>
                <a:defRPr/>
              </a:pPr>
              <a:endParaRPr lang="ko-KR" altLang="en-US" sz="1150" kern="0" dirty="0">
                <a:solidFill>
                  <a:schemeClr val="bg1"/>
                </a:solidFill>
                <a:effectLst>
                  <a:outerShdw blurRad="88900" sx="101000" sy="101000" algn="ctr" rotWithShape="0">
                    <a:srgbClr val="004650">
                      <a:alpha val="40000"/>
                    </a:srgbClr>
                  </a:outerShdw>
                </a:effectLst>
                <a:latin typeface="KoPub돋움체 Bold" pitchFamily="18" charset="-127"/>
                <a:ea typeface="KoPub돋움체 Bold" pitchFamily="18" charset="-127"/>
                <a:sym typeface="Monotype Sort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A6BD0CD-6E4E-4743-A6BD-7D1964835D3E}"/>
                </a:ext>
              </a:extLst>
            </p:cNvPr>
            <p:cNvSpPr txBox="1"/>
            <p:nvPr/>
          </p:nvSpPr>
          <p:spPr>
            <a:xfrm>
              <a:off x="565904" y="4558124"/>
              <a:ext cx="616384" cy="383044"/>
            </a:xfrm>
            <a:prstGeom prst="rect">
              <a:avLst/>
            </a:prstGeom>
            <a:noFill/>
          </p:spPr>
          <p:txBody>
            <a:bodyPr wrap="none" lIns="0" rIns="0" rtlCol="0" anchor="ctr">
              <a:no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ko-KR" altLang="en-US" sz="115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몰입 저해 요소 제거</a:t>
              </a: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FA69B7E0-438A-4A86-895E-6911EF1C62F4}"/>
              </a:ext>
            </a:extLst>
          </p:cNvPr>
          <p:cNvGrpSpPr/>
          <p:nvPr/>
        </p:nvGrpSpPr>
        <p:grpSpPr>
          <a:xfrm>
            <a:off x="6824416" y="4063617"/>
            <a:ext cx="2943573" cy="324498"/>
            <a:chOff x="510180" y="4558124"/>
            <a:chExt cx="724551" cy="387378"/>
          </a:xfrm>
        </p:grpSpPr>
        <p:sp>
          <p:nvSpPr>
            <p:cNvPr id="73" name="모서리가 둥근 직사각형 24">
              <a:extLst>
                <a:ext uri="{FF2B5EF4-FFF2-40B4-BE49-F238E27FC236}">
                  <a16:creationId xmlns:a16="http://schemas.microsoft.com/office/drawing/2014/main" id="{FB2B30E4-4863-4709-8A22-8A2D7D23FEBB}"/>
                </a:ext>
              </a:extLst>
            </p:cNvPr>
            <p:cNvSpPr/>
            <p:nvPr/>
          </p:nvSpPr>
          <p:spPr>
            <a:xfrm>
              <a:off x="510180" y="4559634"/>
              <a:ext cx="724551" cy="385868"/>
            </a:xfrm>
            <a:prstGeom prst="roundRect">
              <a:avLst/>
            </a:prstGeom>
            <a:solidFill>
              <a:srgbClr val="00A0B8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tIns="36000" bIns="36000" anchor="ctr" anchorCtr="0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lvl="1" indent="-90488" algn="ctr" defTabSz="874713" eaLnBrk="0" latinLnBrk="0" hangingPunct="0">
                <a:lnSpc>
                  <a:spcPct val="90000"/>
                </a:lnSpc>
                <a:spcAft>
                  <a:spcPts val="300"/>
                </a:spcAft>
                <a:buClr>
                  <a:schemeClr val="bg1">
                    <a:lumMod val="65000"/>
                  </a:schemeClr>
                </a:buClr>
                <a:buSzPct val="80000"/>
                <a:tabLst>
                  <a:tab pos="5648325" algn="l"/>
                </a:tabLst>
                <a:defRPr/>
              </a:pPr>
              <a:endParaRPr lang="ko-KR" altLang="en-US" sz="1150" kern="0" dirty="0">
                <a:solidFill>
                  <a:schemeClr val="bg1"/>
                </a:solidFill>
                <a:effectLst>
                  <a:outerShdw blurRad="88900" sx="101000" sy="101000" algn="ctr" rotWithShape="0">
                    <a:srgbClr val="004650">
                      <a:alpha val="40000"/>
                    </a:srgbClr>
                  </a:outerShdw>
                </a:effectLst>
                <a:latin typeface="KoPub돋움체 Bold" pitchFamily="18" charset="-127"/>
                <a:ea typeface="KoPub돋움체 Bold" pitchFamily="18" charset="-127"/>
                <a:sym typeface="Monotype Sort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08A3E6D-302D-4555-A29F-33BE8C3BBB86}"/>
                </a:ext>
              </a:extLst>
            </p:cNvPr>
            <p:cNvSpPr txBox="1"/>
            <p:nvPr/>
          </p:nvSpPr>
          <p:spPr>
            <a:xfrm>
              <a:off x="565904" y="4558124"/>
              <a:ext cx="616384" cy="383044"/>
            </a:xfrm>
            <a:prstGeom prst="rect">
              <a:avLst/>
            </a:prstGeom>
            <a:noFill/>
          </p:spPr>
          <p:txBody>
            <a:bodyPr wrap="none" lIns="0" rIns="0" rtlCol="0" anchor="ctr">
              <a:no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ko-KR" altLang="en-US" sz="1150" dirty="0"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</a:rPr>
                <a:t>행복한 사람이 더 좋은 성과</a:t>
              </a:r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74ED427A-95FC-4DFE-8625-6CBD6620CFB3}"/>
              </a:ext>
            </a:extLst>
          </p:cNvPr>
          <p:cNvGrpSpPr/>
          <p:nvPr/>
        </p:nvGrpSpPr>
        <p:grpSpPr>
          <a:xfrm>
            <a:off x="464113" y="4586598"/>
            <a:ext cx="3034947" cy="184666"/>
            <a:chOff x="1890181" y="1999247"/>
            <a:chExt cx="3034947" cy="184666"/>
          </a:xfrm>
        </p:grpSpPr>
        <p:pic>
          <p:nvPicPr>
            <p:cNvPr id="82" name="Picture 4" descr="E:\backup\강세환\바탕화면\imge\027.png">
              <a:extLst>
                <a:ext uri="{FF2B5EF4-FFF2-40B4-BE49-F238E27FC236}">
                  <a16:creationId xmlns:a16="http://schemas.microsoft.com/office/drawing/2014/main" id="{26E8D018-8404-4302-86A5-00F2C1AE5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AFB15447-BF78-4A12-A77B-E3295FDB4F54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최적의 업무 시간과 공간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개인별 조성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51FF59BF-677A-43C0-AA32-40E8AC013E4B}"/>
              </a:ext>
            </a:extLst>
          </p:cNvPr>
          <p:cNvGrpSpPr/>
          <p:nvPr/>
        </p:nvGrpSpPr>
        <p:grpSpPr>
          <a:xfrm>
            <a:off x="464113" y="4956338"/>
            <a:ext cx="3034947" cy="184666"/>
            <a:chOff x="1890181" y="1999247"/>
            <a:chExt cx="3034947" cy="184666"/>
          </a:xfrm>
        </p:grpSpPr>
        <p:pic>
          <p:nvPicPr>
            <p:cNvPr id="85" name="Picture 4" descr="E:\backup\강세환\바탕화면\imge\027.png">
              <a:extLst>
                <a:ext uri="{FF2B5EF4-FFF2-40B4-BE49-F238E27FC236}">
                  <a16:creationId xmlns:a16="http://schemas.microsoft.com/office/drawing/2014/main" id="{B55FB77C-5895-44D2-B325-576A4FC1B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3E9CF761-7036-4BA4-B373-9ACA69498AE3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분기별 우수사원 포상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CCD986FF-8B76-45ED-B0F2-C5524B1164A1}"/>
              </a:ext>
            </a:extLst>
          </p:cNvPr>
          <p:cNvGrpSpPr/>
          <p:nvPr/>
        </p:nvGrpSpPr>
        <p:grpSpPr>
          <a:xfrm>
            <a:off x="464113" y="5316454"/>
            <a:ext cx="3034947" cy="184666"/>
            <a:chOff x="1890181" y="1999247"/>
            <a:chExt cx="3034947" cy="184666"/>
          </a:xfrm>
        </p:grpSpPr>
        <p:pic>
          <p:nvPicPr>
            <p:cNvPr id="88" name="Picture 4" descr="E:\backup\강세환\바탕화면\imge\027.png">
              <a:extLst>
                <a:ext uri="{FF2B5EF4-FFF2-40B4-BE49-F238E27FC236}">
                  <a16:creationId xmlns:a16="http://schemas.microsoft.com/office/drawing/2014/main" id="{D1F4457B-5794-4CC4-A1DA-B89C2E85C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4ACCBFE7-3AF7-491C-BA87-2FE0FE9532C7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세미나</a:t>
              </a:r>
              <a:r>
                <a:rPr lang="en-US" altLang="ko-KR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스터디</a:t>
              </a: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교육비 지원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8260BAF5-20E3-41B6-A5F4-A446E7731D96}"/>
              </a:ext>
            </a:extLst>
          </p:cNvPr>
          <p:cNvGrpSpPr/>
          <p:nvPr/>
        </p:nvGrpSpPr>
        <p:grpSpPr>
          <a:xfrm>
            <a:off x="3649971" y="4586598"/>
            <a:ext cx="3034947" cy="184666"/>
            <a:chOff x="1890181" y="1999247"/>
            <a:chExt cx="3034947" cy="184666"/>
          </a:xfrm>
        </p:grpSpPr>
        <p:pic>
          <p:nvPicPr>
            <p:cNvPr id="91" name="Picture 4" descr="E:\backup\강세환\바탕화면\imge\027.png">
              <a:extLst>
                <a:ext uri="{FF2B5EF4-FFF2-40B4-BE49-F238E27FC236}">
                  <a16:creationId xmlns:a16="http://schemas.microsoft.com/office/drawing/2014/main" id="{949951AF-B34E-4886-B5B3-A64F4F5B1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17566EB6-126B-45B4-B586-87F21C578FF2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점심시간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자율시간 보장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E25B459B-2114-4CBA-8104-D0643D90C9E6}"/>
              </a:ext>
            </a:extLst>
          </p:cNvPr>
          <p:cNvGrpSpPr/>
          <p:nvPr/>
        </p:nvGrpSpPr>
        <p:grpSpPr>
          <a:xfrm>
            <a:off x="3649971" y="4956338"/>
            <a:ext cx="3034947" cy="184666"/>
            <a:chOff x="1890181" y="1999247"/>
            <a:chExt cx="3034947" cy="184666"/>
          </a:xfrm>
        </p:grpSpPr>
        <p:pic>
          <p:nvPicPr>
            <p:cNvPr id="94" name="Picture 4" descr="E:\backup\강세환\바탕화면\imge\027.png">
              <a:extLst>
                <a:ext uri="{FF2B5EF4-FFF2-40B4-BE49-F238E27FC236}">
                  <a16:creationId xmlns:a16="http://schemas.microsoft.com/office/drawing/2014/main" id="{7541821B-82E7-4FCE-9452-8BF6B8924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B8FD1894-304A-4077-983D-FD0A006A207C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몰입할 수 있는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사무 환경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CB34C467-C5DE-47B3-A0AF-79D2D27B401D}"/>
              </a:ext>
            </a:extLst>
          </p:cNvPr>
          <p:cNvGrpSpPr/>
          <p:nvPr/>
        </p:nvGrpSpPr>
        <p:grpSpPr>
          <a:xfrm>
            <a:off x="3649971" y="5316454"/>
            <a:ext cx="3034947" cy="184666"/>
            <a:chOff x="1890181" y="1999247"/>
            <a:chExt cx="3034947" cy="184666"/>
          </a:xfrm>
        </p:grpSpPr>
        <p:pic>
          <p:nvPicPr>
            <p:cNvPr id="97" name="Picture 4" descr="E:\backup\강세환\바탕화면\imge\027.png">
              <a:extLst>
                <a:ext uri="{FF2B5EF4-FFF2-40B4-BE49-F238E27FC236}">
                  <a16:creationId xmlns:a16="http://schemas.microsoft.com/office/drawing/2014/main" id="{37ECFD17-E1AD-4B37-8D9D-0A20E16CE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967FB629-A4C3-4700-81C2-65F2F628FF19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회의는 적게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그리고 간단하게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67F03933-01DA-4D13-827A-4151BB3D2C0A}"/>
              </a:ext>
            </a:extLst>
          </p:cNvPr>
          <p:cNvGrpSpPr/>
          <p:nvPr/>
        </p:nvGrpSpPr>
        <p:grpSpPr>
          <a:xfrm>
            <a:off x="6869311" y="4586598"/>
            <a:ext cx="3034947" cy="184666"/>
            <a:chOff x="1890181" y="1999247"/>
            <a:chExt cx="3034947" cy="184666"/>
          </a:xfrm>
        </p:grpSpPr>
        <p:pic>
          <p:nvPicPr>
            <p:cNvPr id="100" name="Picture 4" descr="E:\backup\강세환\바탕화면\imge\027.png">
              <a:extLst>
                <a:ext uri="{FF2B5EF4-FFF2-40B4-BE49-F238E27FC236}">
                  <a16:creationId xmlns:a16="http://schemas.microsoft.com/office/drawing/2014/main" id="{4D694596-A0D4-4B5F-A019-5831DE6BA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F4B0E60D-B590-4101-8702-934BEFE0B9E6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행복한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사람이 몰입도 높음</a:t>
              </a:r>
              <a:r>
                <a:rPr lang="en-US" altLang="ko-KR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9BC96EBD-E575-4232-B41C-649BCB16AAB5}"/>
              </a:ext>
            </a:extLst>
          </p:cNvPr>
          <p:cNvGrpSpPr/>
          <p:nvPr/>
        </p:nvGrpSpPr>
        <p:grpSpPr>
          <a:xfrm>
            <a:off x="6869311" y="4956338"/>
            <a:ext cx="3034947" cy="184666"/>
            <a:chOff x="1890181" y="1999247"/>
            <a:chExt cx="3034947" cy="184666"/>
          </a:xfrm>
        </p:grpSpPr>
        <p:pic>
          <p:nvPicPr>
            <p:cNvPr id="103" name="Picture 4" descr="E:\backup\강세환\바탕화면\imge\027.png">
              <a:extLst>
                <a:ext uri="{FF2B5EF4-FFF2-40B4-BE49-F238E27FC236}">
                  <a16:creationId xmlns:a16="http://schemas.microsoft.com/office/drawing/2014/main" id="{D75AAD55-1454-4A43-945B-3E7C4307D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B7CCBF06-CE19-43FF-9EAD-7257B85A0BFB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일에서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행복을 느끼는 사람들이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모인 곳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76958927-BBAB-4634-B184-E5624F7B8E2F}"/>
              </a:ext>
            </a:extLst>
          </p:cNvPr>
          <p:cNvGrpSpPr/>
          <p:nvPr/>
        </p:nvGrpSpPr>
        <p:grpSpPr>
          <a:xfrm>
            <a:off x="6869311" y="5316454"/>
            <a:ext cx="3034947" cy="184666"/>
            <a:chOff x="1890181" y="1999247"/>
            <a:chExt cx="3034947" cy="184666"/>
          </a:xfrm>
        </p:grpSpPr>
        <p:pic>
          <p:nvPicPr>
            <p:cNvPr id="106" name="Picture 4" descr="E:\backup\강세환\바탕화면\imge\027.png">
              <a:extLst>
                <a:ext uri="{FF2B5EF4-FFF2-40B4-BE49-F238E27FC236}">
                  <a16:creationId xmlns:a16="http://schemas.microsoft.com/office/drawing/2014/main" id="{5FA93269-979C-43B5-8BE4-F1704942B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404905C5-A902-4A89-B992-739245AA0F0D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종합건강검진 지원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5B5D5BB9-AEAB-4666-AEE3-75466B8285DE}"/>
              </a:ext>
            </a:extLst>
          </p:cNvPr>
          <p:cNvGrpSpPr/>
          <p:nvPr/>
        </p:nvGrpSpPr>
        <p:grpSpPr>
          <a:xfrm>
            <a:off x="464113" y="5679584"/>
            <a:ext cx="3034947" cy="184666"/>
            <a:chOff x="1890181" y="1999247"/>
            <a:chExt cx="3034947" cy="184666"/>
          </a:xfrm>
        </p:grpSpPr>
        <p:pic>
          <p:nvPicPr>
            <p:cNvPr id="110" name="Picture 4" descr="E:\backup\강세환\바탕화면\imge\027.png">
              <a:extLst>
                <a:ext uri="{FF2B5EF4-FFF2-40B4-BE49-F238E27FC236}">
                  <a16:creationId xmlns:a16="http://schemas.microsoft.com/office/drawing/2014/main" id="{33A6996E-8F26-4F6E-B08F-D7358EFD7C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5876043C-C052-4BB3-9A3F-4D291B05F3A3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도서</a:t>
              </a:r>
              <a:r>
                <a:rPr lang="en-US" altLang="ko-KR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논문</a:t>
              </a: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</a:t>
              </a:r>
              <a:r>
                <a:rPr lang="ko-KR" altLang="en-US" sz="1200" spc="-70" err="1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구매비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지원</a:t>
              </a: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문화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활동 지원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7A32DA48-5456-482D-9C19-17EBA55CD023}"/>
              </a:ext>
            </a:extLst>
          </p:cNvPr>
          <p:cNvGrpSpPr/>
          <p:nvPr/>
        </p:nvGrpSpPr>
        <p:grpSpPr>
          <a:xfrm>
            <a:off x="3649971" y="5679584"/>
            <a:ext cx="3034947" cy="184666"/>
            <a:chOff x="1890181" y="1999247"/>
            <a:chExt cx="3034947" cy="184666"/>
          </a:xfrm>
        </p:grpSpPr>
        <p:pic>
          <p:nvPicPr>
            <p:cNvPr id="113" name="Picture 4" descr="E:\backup\강세환\바탕화면\imge\027.png">
              <a:extLst>
                <a:ext uri="{FF2B5EF4-FFF2-40B4-BE49-F238E27FC236}">
                  <a16:creationId xmlns:a16="http://schemas.microsoft.com/office/drawing/2014/main" id="{036811BD-E0E6-427C-8238-8FC1E7FB4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114" name="직사각형 113">
              <a:extLst>
                <a:ext uri="{FF2B5EF4-FFF2-40B4-BE49-F238E27FC236}">
                  <a16:creationId xmlns:a16="http://schemas.microsoft.com/office/drawing/2014/main" id="{7ADE7735-3BAA-4A0C-AA6D-61CFE5385918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팀별 오전 중 짧은 </a:t>
              </a:r>
              <a:r>
                <a:rPr lang="en-US" altLang="ko-KR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Tea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미팅 실시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53EC3971-904B-4D3F-B2BB-B972F49CEFBC}"/>
              </a:ext>
            </a:extLst>
          </p:cNvPr>
          <p:cNvGrpSpPr/>
          <p:nvPr/>
        </p:nvGrpSpPr>
        <p:grpSpPr>
          <a:xfrm>
            <a:off x="6869311" y="5679584"/>
            <a:ext cx="3034947" cy="184666"/>
            <a:chOff x="1890181" y="1999247"/>
            <a:chExt cx="3034947" cy="184666"/>
          </a:xfrm>
        </p:grpSpPr>
        <p:pic>
          <p:nvPicPr>
            <p:cNvPr id="116" name="Picture 4" descr="E:\backup\강세환\바탕화면\imge\027.png">
              <a:extLst>
                <a:ext uri="{FF2B5EF4-FFF2-40B4-BE49-F238E27FC236}">
                  <a16:creationId xmlns:a16="http://schemas.microsoft.com/office/drawing/2014/main" id="{C693FE0B-0C73-4448-9661-CA195A213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1890181" y="2033016"/>
              <a:ext cx="104400" cy="104400"/>
            </a:xfrm>
            <a:prstGeom prst="rect">
              <a:avLst/>
            </a:prstGeom>
            <a:noFill/>
          </p:spPr>
        </p:pic>
        <p:sp>
          <p:nvSpPr>
            <p:cNvPr id="117" name="직사각형 116">
              <a:extLst>
                <a:ext uri="{FF2B5EF4-FFF2-40B4-BE49-F238E27FC236}">
                  <a16:creationId xmlns:a16="http://schemas.microsoft.com/office/drawing/2014/main" id="{F1A43EB7-B31E-4AAA-8D94-EBF6A8E2F492}"/>
                </a:ext>
              </a:extLst>
            </p:cNvPr>
            <p:cNvSpPr/>
            <p:nvPr/>
          </p:nvSpPr>
          <p:spPr>
            <a:xfrm>
              <a:off x="2053475" y="1999247"/>
              <a:ext cx="287165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spcAft>
                  <a:spcPts val="200"/>
                </a:spcAft>
                <a:buSzPct val="50000"/>
              </a:pP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상조회 운영 및 경조사비 지원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pic>
        <p:nvPicPr>
          <p:cNvPr id="120" name="Picture 10" descr="http://malki.co.kr/wp-content/uploads/2015/07/%EB%B9%85%EB%8D%B0%EC%9D%B4%ED%84%B0_03.jpg">
            <a:extLst>
              <a:ext uri="{FF2B5EF4-FFF2-40B4-BE49-F238E27FC236}">
                <a16:creationId xmlns:a16="http://schemas.microsoft.com/office/drawing/2014/main" id="{DDDA0156-387D-419F-8CF8-290B3678EB5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34" y="1920973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44DFAA9-9ED2-45A2-8C14-A4FA4B7D734B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6120" y="1916473"/>
            <a:ext cx="2880000" cy="1800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CC9404F-A9DF-4837-B9BC-955715EC8954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843815" y="1922273"/>
            <a:ext cx="288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99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5" y="562551"/>
            <a:ext cx="14334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채용 포지션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46331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03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99597" y="1043942"/>
            <a:ext cx="9604142" cy="1493679"/>
          </a:xfrm>
          <a:prstGeom prst="rect">
            <a:avLst/>
          </a:prstGeom>
          <a:solidFill>
            <a:srgbClr val="F2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8F47C866-C8F2-48A2-9524-9EA0811C8877}"/>
              </a:ext>
            </a:extLst>
          </p:cNvPr>
          <p:cNvGrpSpPr/>
          <p:nvPr/>
        </p:nvGrpSpPr>
        <p:grpSpPr>
          <a:xfrm>
            <a:off x="939825" y="1648388"/>
            <a:ext cx="8315076" cy="4572459"/>
            <a:chOff x="939825" y="1134464"/>
            <a:chExt cx="8315076" cy="4980586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326433BD-EF56-4CCB-8CD4-250781100B2A}"/>
                </a:ext>
              </a:extLst>
            </p:cNvPr>
            <p:cNvSpPr/>
            <p:nvPr/>
          </p:nvSpPr>
          <p:spPr>
            <a:xfrm>
              <a:off x="3219699" y="1454676"/>
              <a:ext cx="6029076" cy="4660374"/>
            </a:xfrm>
            <a:prstGeom prst="rect">
              <a:avLst/>
            </a:prstGeom>
            <a:noFill/>
            <a:ln w="12700">
              <a:solidFill>
                <a:srgbClr val="1A9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8A0C08C3-604B-429F-B56F-DD6ADF80193A}"/>
                </a:ext>
              </a:extLst>
            </p:cNvPr>
            <p:cNvSpPr/>
            <p:nvPr/>
          </p:nvSpPr>
          <p:spPr>
            <a:xfrm>
              <a:off x="939826" y="1426874"/>
              <a:ext cx="2041500" cy="4660374"/>
            </a:xfrm>
            <a:prstGeom prst="rect">
              <a:avLst/>
            </a:prstGeom>
            <a:noFill/>
            <a:ln w="12700">
              <a:solidFill>
                <a:srgbClr val="83B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D0F01514-E0FE-4C75-B9A7-24C9D6D2BAE9}"/>
                </a:ext>
              </a:extLst>
            </p:cNvPr>
            <p:cNvSpPr/>
            <p:nvPr/>
          </p:nvSpPr>
          <p:spPr>
            <a:xfrm>
              <a:off x="3219699" y="1134464"/>
              <a:ext cx="6035202" cy="397180"/>
            </a:xfrm>
            <a:prstGeom prst="rect">
              <a:avLst/>
            </a:prstGeom>
            <a:solidFill>
              <a:srgbClr val="189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GIS SW </a:t>
              </a:r>
              <a:r>
                <a:rPr lang="ko-KR" altLang="en-US" sz="16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시스템 엔지니어 채용</a:t>
              </a: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F62A570D-58F4-405E-A669-67B57CA985BD}"/>
                </a:ext>
              </a:extLst>
            </p:cNvPr>
            <p:cNvSpPr/>
            <p:nvPr/>
          </p:nvSpPr>
          <p:spPr>
            <a:xfrm>
              <a:off x="939825" y="1134508"/>
              <a:ext cx="2055465" cy="394404"/>
            </a:xfrm>
            <a:prstGeom prst="rect">
              <a:avLst/>
            </a:prstGeom>
            <a:solidFill>
              <a:srgbClr val="83B3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채용절차</a:t>
              </a: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4A78E5D7-0A84-4485-967F-EF6AC9C9B062}"/>
                </a:ext>
              </a:extLst>
            </p:cNvPr>
            <p:cNvSpPr/>
            <p:nvPr/>
          </p:nvSpPr>
          <p:spPr>
            <a:xfrm rot="5400000">
              <a:off x="1771382" y="2249014"/>
              <a:ext cx="35318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/>
              <a:r>
                <a:rPr lang="ko-KR" altLang="en-US" sz="1600" spc="-60" dirty="0">
                  <a:solidFill>
                    <a:schemeClr val="accent1">
                      <a:lumMod val="7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▶</a:t>
              </a:r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1B6ACDFE-50C1-43FC-B7E0-2E44A97FB0F8}"/>
                </a:ext>
              </a:extLst>
            </p:cNvPr>
            <p:cNvGrpSpPr/>
            <p:nvPr/>
          </p:nvGrpSpPr>
          <p:grpSpPr>
            <a:xfrm>
              <a:off x="1109015" y="1772816"/>
              <a:ext cx="1731849" cy="333751"/>
              <a:chOff x="556061" y="3116790"/>
              <a:chExt cx="2178944" cy="333751"/>
            </a:xfrm>
          </p:grpSpPr>
          <p:sp>
            <p:nvSpPr>
              <p:cNvPr id="118" name="직사각형 117">
                <a:extLst>
                  <a:ext uri="{FF2B5EF4-FFF2-40B4-BE49-F238E27FC236}">
                    <a16:creationId xmlns:a16="http://schemas.microsoft.com/office/drawing/2014/main" id="{27E360F8-088F-46BE-B107-EB285D622482}"/>
                  </a:ext>
                </a:extLst>
              </p:cNvPr>
              <p:cNvSpPr/>
              <p:nvPr/>
            </p:nvSpPr>
            <p:spPr>
              <a:xfrm>
                <a:off x="556061" y="3116790"/>
                <a:ext cx="2178944" cy="33375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19" name="직사각형 118">
                <a:extLst>
                  <a:ext uri="{FF2B5EF4-FFF2-40B4-BE49-F238E27FC236}">
                    <a16:creationId xmlns:a16="http://schemas.microsoft.com/office/drawing/2014/main" id="{8A8FD891-C087-4AF3-9CC1-45660EBD1A8A}"/>
                  </a:ext>
                </a:extLst>
              </p:cNvPr>
              <p:cNvSpPr/>
              <p:nvPr/>
            </p:nvSpPr>
            <p:spPr>
              <a:xfrm>
                <a:off x="588725" y="3175943"/>
                <a:ext cx="2146278" cy="234673"/>
              </a:xfrm>
              <a:prstGeom prst="rect">
                <a:avLst/>
              </a:prstGeom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marL="92075" indent="-92075" algn="ctr" latinLnBrk="0">
                  <a:spcAft>
                    <a:spcPts val="200"/>
                  </a:spcAft>
                  <a:buSzPct val="50000"/>
                </a:pPr>
                <a:r>
                  <a:rPr lang="ko-KR" altLang="en-US" sz="1400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채용 설명회</a:t>
                </a:r>
              </a:p>
            </p:txBody>
          </p:sp>
        </p:grp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0B45F21A-746C-4EAE-83EE-6070B6E314B8}"/>
                </a:ext>
              </a:extLst>
            </p:cNvPr>
            <p:cNvGrpSpPr/>
            <p:nvPr/>
          </p:nvGrpSpPr>
          <p:grpSpPr>
            <a:xfrm>
              <a:off x="1109015" y="2736719"/>
              <a:ext cx="1731849" cy="333751"/>
              <a:chOff x="556061" y="3116790"/>
              <a:chExt cx="2178944" cy="333751"/>
            </a:xfrm>
          </p:grpSpPr>
          <p:sp>
            <p:nvSpPr>
              <p:cNvPr id="116" name="직사각형 115">
                <a:extLst>
                  <a:ext uri="{FF2B5EF4-FFF2-40B4-BE49-F238E27FC236}">
                    <a16:creationId xmlns:a16="http://schemas.microsoft.com/office/drawing/2014/main" id="{22300ACD-ED82-4DDB-A59B-40096C9E92A2}"/>
                  </a:ext>
                </a:extLst>
              </p:cNvPr>
              <p:cNvSpPr/>
              <p:nvPr/>
            </p:nvSpPr>
            <p:spPr>
              <a:xfrm>
                <a:off x="556061" y="3116790"/>
                <a:ext cx="2178944" cy="33375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17" name="직사각형 116">
                <a:extLst>
                  <a:ext uri="{FF2B5EF4-FFF2-40B4-BE49-F238E27FC236}">
                    <a16:creationId xmlns:a16="http://schemas.microsoft.com/office/drawing/2014/main" id="{BEB87F70-7B87-4A9B-BBC4-F7D499D03EB8}"/>
                  </a:ext>
                </a:extLst>
              </p:cNvPr>
              <p:cNvSpPr/>
              <p:nvPr/>
            </p:nvSpPr>
            <p:spPr>
              <a:xfrm>
                <a:off x="588725" y="3175943"/>
                <a:ext cx="2146278" cy="234673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marL="92075" indent="-92075" algn="ctr" latinLnBrk="0">
                  <a:spcAft>
                    <a:spcPts val="200"/>
                  </a:spcAft>
                  <a:buSzPct val="50000"/>
                </a:pPr>
                <a:r>
                  <a:rPr lang="ko-KR" altLang="en-US" sz="1400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서류 전형</a:t>
                </a:r>
              </a:p>
            </p:txBody>
          </p:sp>
        </p:grp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97214396-04E5-4F96-8021-BE9163BFF8EC}"/>
                </a:ext>
              </a:extLst>
            </p:cNvPr>
            <p:cNvSpPr/>
            <p:nvPr/>
          </p:nvSpPr>
          <p:spPr>
            <a:xfrm rot="5400000">
              <a:off x="1771382" y="4156396"/>
              <a:ext cx="35318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/>
              <a:r>
                <a:rPr lang="ko-KR" altLang="en-US" sz="1600" spc="-60" dirty="0">
                  <a:solidFill>
                    <a:schemeClr val="accent1">
                      <a:lumMod val="7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▶</a:t>
              </a:r>
            </a:p>
          </p:txBody>
        </p: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0922FB16-64A3-4D6B-8AC0-63393B5DB6DC}"/>
                </a:ext>
              </a:extLst>
            </p:cNvPr>
            <p:cNvGrpSpPr/>
            <p:nvPr/>
          </p:nvGrpSpPr>
          <p:grpSpPr>
            <a:xfrm>
              <a:off x="1109015" y="3700622"/>
              <a:ext cx="1731849" cy="333751"/>
              <a:chOff x="556061" y="3116790"/>
              <a:chExt cx="2178944" cy="333751"/>
            </a:xfrm>
          </p:grpSpPr>
          <p:sp>
            <p:nvSpPr>
              <p:cNvPr id="114" name="직사각형 113">
                <a:extLst>
                  <a:ext uri="{FF2B5EF4-FFF2-40B4-BE49-F238E27FC236}">
                    <a16:creationId xmlns:a16="http://schemas.microsoft.com/office/drawing/2014/main" id="{50F2554D-CF4F-4736-8598-3BED7E3DB2EB}"/>
                  </a:ext>
                </a:extLst>
              </p:cNvPr>
              <p:cNvSpPr/>
              <p:nvPr/>
            </p:nvSpPr>
            <p:spPr>
              <a:xfrm>
                <a:off x="556061" y="3116790"/>
                <a:ext cx="2178944" cy="33375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15" name="직사각형 114">
                <a:extLst>
                  <a:ext uri="{FF2B5EF4-FFF2-40B4-BE49-F238E27FC236}">
                    <a16:creationId xmlns:a16="http://schemas.microsoft.com/office/drawing/2014/main" id="{49B517CC-CECD-4CA6-99C2-8F7303AEE238}"/>
                  </a:ext>
                </a:extLst>
              </p:cNvPr>
              <p:cNvSpPr/>
              <p:nvPr/>
            </p:nvSpPr>
            <p:spPr>
              <a:xfrm>
                <a:off x="588725" y="3175943"/>
                <a:ext cx="2146278" cy="2346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92075" indent="-92075" algn="ctr" latinLnBrk="0">
                  <a:spcAft>
                    <a:spcPts val="200"/>
                  </a:spcAft>
                  <a:buSzPct val="50000"/>
                </a:pPr>
                <a:r>
                  <a:rPr lang="ko-KR" altLang="en-US" sz="1400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직무 및 </a:t>
                </a:r>
                <a:r>
                  <a:rPr lang="ko-KR" altLang="en-US" sz="1400" dirty="0" err="1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컬쳐핏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면접</a:t>
                </a:r>
              </a:p>
            </p:txBody>
          </p:sp>
        </p:grp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9842BC8A-D53D-4A56-93DF-5A5E7B59E0F4}"/>
                </a:ext>
              </a:extLst>
            </p:cNvPr>
            <p:cNvSpPr/>
            <p:nvPr/>
          </p:nvSpPr>
          <p:spPr>
            <a:xfrm rot="5400000">
              <a:off x="1771382" y="5122480"/>
              <a:ext cx="35318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/>
              <a:r>
                <a:rPr lang="ko-KR" altLang="en-US" sz="1600" spc="-60" dirty="0">
                  <a:solidFill>
                    <a:schemeClr val="accent1">
                      <a:lumMod val="7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▶</a:t>
              </a:r>
            </a:p>
          </p:txBody>
        </p:sp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442FD4F3-2A75-4916-87A1-1E89304ED96B}"/>
                </a:ext>
              </a:extLst>
            </p:cNvPr>
            <p:cNvGrpSpPr/>
            <p:nvPr/>
          </p:nvGrpSpPr>
          <p:grpSpPr>
            <a:xfrm>
              <a:off x="1109015" y="4664525"/>
              <a:ext cx="1731849" cy="333751"/>
              <a:chOff x="556061" y="3116790"/>
              <a:chExt cx="2178944" cy="333751"/>
            </a:xfrm>
          </p:grpSpPr>
          <p:sp>
            <p:nvSpPr>
              <p:cNvPr id="112" name="직사각형 111">
                <a:extLst>
                  <a:ext uri="{FF2B5EF4-FFF2-40B4-BE49-F238E27FC236}">
                    <a16:creationId xmlns:a16="http://schemas.microsoft.com/office/drawing/2014/main" id="{5BEF4B4A-34B0-4EC1-B6A7-4D2E3947A285}"/>
                  </a:ext>
                </a:extLst>
              </p:cNvPr>
              <p:cNvSpPr/>
              <p:nvPr/>
            </p:nvSpPr>
            <p:spPr>
              <a:xfrm>
                <a:off x="556061" y="3116790"/>
                <a:ext cx="2178944" cy="33375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13" name="직사각형 112">
                <a:extLst>
                  <a:ext uri="{FF2B5EF4-FFF2-40B4-BE49-F238E27FC236}">
                    <a16:creationId xmlns:a16="http://schemas.microsoft.com/office/drawing/2014/main" id="{77897453-AAC7-4EE6-9DC9-B52E2EA1D277}"/>
                  </a:ext>
                </a:extLst>
              </p:cNvPr>
              <p:cNvSpPr/>
              <p:nvPr/>
            </p:nvSpPr>
            <p:spPr>
              <a:xfrm>
                <a:off x="588725" y="3175943"/>
                <a:ext cx="2146278" cy="2346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92075" indent="-92075" algn="ctr" latinLnBrk="0">
                  <a:spcAft>
                    <a:spcPts val="200"/>
                  </a:spcAft>
                  <a:buSzPct val="50000"/>
                </a:pPr>
                <a:r>
                  <a:rPr lang="ko-KR" altLang="en-US" sz="1400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최종 합격</a:t>
                </a:r>
              </a:p>
            </p:txBody>
          </p:sp>
        </p:grp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9331E7AC-C002-41B9-8005-5A8B7AF1E007}"/>
                </a:ext>
              </a:extLst>
            </p:cNvPr>
            <p:cNvGrpSpPr/>
            <p:nvPr/>
          </p:nvGrpSpPr>
          <p:grpSpPr>
            <a:xfrm>
              <a:off x="1109015" y="5628428"/>
              <a:ext cx="1731849" cy="333751"/>
              <a:chOff x="556061" y="3116790"/>
              <a:chExt cx="2178944" cy="333751"/>
            </a:xfrm>
          </p:grpSpPr>
          <p:sp>
            <p:nvSpPr>
              <p:cNvPr id="110" name="직사각형 109">
                <a:extLst>
                  <a:ext uri="{FF2B5EF4-FFF2-40B4-BE49-F238E27FC236}">
                    <a16:creationId xmlns:a16="http://schemas.microsoft.com/office/drawing/2014/main" id="{05E3B7E7-3897-42E5-B3C3-5B982253BACD}"/>
                  </a:ext>
                </a:extLst>
              </p:cNvPr>
              <p:cNvSpPr/>
              <p:nvPr/>
            </p:nvSpPr>
            <p:spPr>
              <a:xfrm>
                <a:off x="556061" y="3116790"/>
                <a:ext cx="2178944" cy="33375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11" name="직사각형 110">
                <a:extLst>
                  <a:ext uri="{FF2B5EF4-FFF2-40B4-BE49-F238E27FC236}">
                    <a16:creationId xmlns:a16="http://schemas.microsoft.com/office/drawing/2014/main" id="{D9BD8063-92A6-4341-BA67-CB191EDE6D96}"/>
                  </a:ext>
                </a:extLst>
              </p:cNvPr>
              <p:cNvSpPr/>
              <p:nvPr/>
            </p:nvSpPr>
            <p:spPr>
              <a:xfrm>
                <a:off x="588725" y="3175943"/>
                <a:ext cx="2146278" cy="2346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92075" indent="-92075" algn="ctr" latinLnBrk="0">
                  <a:spcAft>
                    <a:spcPts val="200"/>
                  </a:spcAft>
                  <a:buSzPct val="50000"/>
                </a:pPr>
                <a:r>
                  <a:rPr lang="ko-KR" altLang="en-US" sz="1400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수습 기간</a:t>
                </a:r>
              </a:p>
            </p:txBody>
          </p:sp>
        </p:grp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4F347F13-D889-4D9D-AF4B-1D22868F208B}"/>
                </a:ext>
              </a:extLst>
            </p:cNvPr>
            <p:cNvSpPr/>
            <p:nvPr/>
          </p:nvSpPr>
          <p:spPr>
            <a:xfrm rot="5400000">
              <a:off x="1771382" y="3215098"/>
              <a:ext cx="35318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/>
              <a:r>
                <a:rPr lang="ko-KR" altLang="en-US" sz="1600" spc="-60" dirty="0">
                  <a:solidFill>
                    <a:schemeClr val="accent1">
                      <a:lumMod val="7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▶</a:t>
              </a: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1C37EF9E-5B7D-464B-9BD8-ECDE2F0D0852}"/>
                </a:ext>
              </a:extLst>
            </p:cNvPr>
            <p:cNvSpPr/>
            <p:nvPr/>
          </p:nvSpPr>
          <p:spPr>
            <a:xfrm>
              <a:off x="3396858" y="2057400"/>
              <a:ext cx="2789312" cy="1777471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17B5F354-7852-470E-943D-FB309989B6CF}"/>
                </a:ext>
              </a:extLst>
            </p:cNvPr>
            <p:cNvSpPr/>
            <p:nvPr/>
          </p:nvSpPr>
          <p:spPr>
            <a:xfrm>
              <a:off x="3389238" y="1753766"/>
              <a:ext cx="2809962" cy="3507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주요 </a:t>
              </a:r>
              <a:r>
                <a:rPr lang="ko-KR" altLang="en-US" sz="14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업무</a:t>
              </a: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B6CBA876-3554-4FD1-A2EE-A09FE74C1A1C}"/>
                </a:ext>
              </a:extLst>
            </p:cNvPr>
            <p:cNvSpPr/>
            <p:nvPr/>
          </p:nvSpPr>
          <p:spPr>
            <a:xfrm>
              <a:off x="3396858" y="4308588"/>
              <a:ext cx="2789312" cy="1720737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`</a:t>
              </a:r>
              <a:endParaRPr lang="ko-KR" altLang="en-US" sz="14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511F2833-C8AB-45C7-8B21-70EF88BE172F}"/>
                </a:ext>
              </a:extLst>
            </p:cNvPr>
            <p:cNvSpPr/>
            <p:nvPr/>
          </p:nvSpPr>
          <p:spPr>
            <a:xfrm>
              <a:off x="3389238" y="3959949"/>
              <a:ext cx="2809962" cy="3507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자격 요건</a:t>
              </a: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C8952780-037D-4FB1-858E-54EAB16F8FCC}"/>
                </a:ext>
              </a:extLst>
            </p:cNvPr>
            <p:cNvSpPr/>
            <p:nvPr/>
          </p:nvSpPr>
          <p:spPr>
            <a:xfrm>
              <a:off x="6305550" y="2057400"/>
              <a:ext cx="2781641" cy="1777471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E2872F26-F379-44BF-B66E-8131F8785CCA}"/>
                </a:ext>
              </a:extLst>
            </p:cNvPr>
            <p:cNvSpPr/>
            <p:nvPr/>
          </p:nvSpPr>
          <p:spPr>
            <a:xfrm>
              <a:off x="6305550" y="4308588"/>
              <a:ext cx="2781641" cy="1720737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`</a:t>
              </a:r>
              <a:endParaRPr lang="ko-KR" altLang="en-US" sz="14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20E7FD7F-0F42-405F-9E46-B1AFF617E00B}"/>
                </a:ext>
              </a:extLst>
            </p:cNvPr>
            <p:cNvSpPr/>
            <p:nvPr/>
          </p:nvSpPr>
          <p:spPr>
            <a:xfrm>
              <a:off x="6287554" y="1753766"/>
              <a:ext cx="2809962" cy="3507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우대 사항</a:t>
              </a:r>
              <a:endParaRPr lang="ko-KR" altLang="en-US" sz="14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FCB03658-653D-45D5-A828-4705C3D9EEDB}"/>
                </a:ext>
              </a:extLst>
            </p:cNvPr>
            <p:cNvSpPr/>
            <p:nvPr/>
          </p:nvSpPr>
          <p:spPr>
            <a:xfrm>
              <a:off x="6287554" y="3959949"/>
              <a:ext cx="2809962" cy="3507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참고사항</a:t>
              </a:r>
              <a:endParaRPr lang="ko-KR" altLang="en-US" sz="14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25E01F74-1B56-4B37-BBBC-6B432C18FD56}"/>
                </a:ext>
              </a:extLst>
            </p:cNvPr>
            <p:cNvSpPr/>
            <p:nvPr/>
          </p:nvSpPr>
          <p:spPr>
            <a:xfrm>
              <a:off x="3514036" y="2200135"/>
              <a:ext cx="2508240" cy="8884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GIS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소프트웨어 개발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및 업그레이드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고객사 맞춤형 시스템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개발 지원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시스템 운영지원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제안서 기술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부분 작성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1CC389FC-F956-47BF-9E57-BAC33339126C}"/>
                </a:ext>
              </a:extLst>
            </p:cNvPr>
            <p:cNvSpPr/>
            <p:nvPr/>
          </p:nvSpPr>
          <p:spPr>
            <a:xfrm>
              <a:off x="6438615" y="2147714"/>
              <a:ext cx="2508240" cy="1575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GIS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관련 교육기관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출신 우대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en-US" altLang="ko-KR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jquery</a:t>
              </a: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 HTML5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기반 웹 인터페이스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및 </a:t>
              </a:r>
              <a:endParaRPr lang="en-US" altLang="ko-KR" sz="1200" spc="-7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latinLnBrk="0">
                <a:spcAft>
                  <a:spcPts val="200"/>
                </a:spcAft>
                <a:buSzPct val="50000"/>
              </a:pPr>
              <a:r>
                <a:rPr lang="en-US" altLang="ko-KR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    javascript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기반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개발 경험자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전자정부 프레임워크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및 </a:t>
              </a:r>
              <a:r>
                <a:rPr lang="en-US" altLang="ko-KR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Spring </a:t>
              </a:r>
            </a:p>
            <a:p>
              <a:pPr latinLnBrk="0">
                <a:spcAft>
                  <a:spcPts val="200"/>
                </a:spcAft>
                <a:buSzPct val="50000"/>
              </a:pPr>
              <a:r>
                <a:rPr lang="en-US" altLang="ko-KR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   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프레임워크 개발 경험자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Java, JSP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프로그래밍 가능자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Oracle, MSSQL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활용 경험 보유</a:t>
              </a: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0A85817F-B711-45CE-8506-EF523EF781E2}"/>
                </a:ext>
              </a:extLst>
            </p:cNvPr>
            <p:cNvSpPr/>
            <p:nvPr/>
          </p:nvSpPr>
          <p:spPr>
            <a:xfrm>
              <a:off x="3487284" y="4418327"/>
              <a:ext cx="2703146" cy="11174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공간정보에 관심이 많고</a:t>
              </a: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지구를 사랑하는 분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새로운 기술에 관심이 많고</a:t>
              </a: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자기 개발을 위해           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latinLnBrk="0">
                <a:spcAft>
                  <a:spcPts val="200"/>
                </a:spcAft>
                <a:buSzPct val="50000"/>
              </a:pP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   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노력하시는 분</a:t>
              </a:r>
            </a:p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자기주도성</a:t>
              </a: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적극적인 커뮤니케이션</a:t>
              </a: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,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빠른 </a:t>
              </a:r>
              <a:endParaRPr lang="en-US" altLang="ko-KR" sz="1200" spc="-70" dirty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latinLnBrk="0">
                <a:spcAft>
                  <a:spcPts val="200"/>
                </a:spcAft>
                <a:buSzPct val="50000"/>
              </a:pP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    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실행력</a:t>
              </a: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12B1FEDC-E1C0-415B-9AEC-B256B071F84C}"/>
                </a:ext>
              </a:extLst>
            </p:cNvPr>
            <p:cNvSpPr/>
            <p:nvPr/>
          </p:nvSpPr>
          <p:spPr>
            <a:xfrm>
              <a:off x="6367106" y="4418327"/>
              <a:ext cx="2720085" cy="6593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정규직 채용의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경우 </a:t>
              </a:r>
              <a:r>
                <a:rPr lang="en-US" altLang="ko-KR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3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개월의 수습기간</a:t>
              </a:r>
            </a:p>
            <a:p>
              <a:pPr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l"/>
              </a:pP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평가 결과에 따라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수습 기간이</a:t>
              </a:r>
              <a:endParaRPr lang="en-US" altLang="ko-KR" sz="1200" spc="-7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latinLnBrk="0">
                <a:spcAft>
                  <a:spcPts val="200"/>
                </a:spcAft>
                <a:buSzPct val="50000"/>
              </a:pPr>
              <a:r>
                <a:rPr lang="en-US" altLang="ko-KR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    </a:t>
              </a:r>
              <a:r>
                <a:rPr lang="ko-KR" altLang="en-US" sz="1200" spc="-7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연장되거나 </a:t>
              </a:r>
              <a:r>
                <a:rPr lang="ko-KR" altLang="en-US" sz="1200" spc="-7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채용이 취소될 수 있음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707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8014" y="2230264"/>
            <a:ext cx="663002" cy="27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7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Chapter</a:t>
            </a:r>
            <a:endParaRPr lang="ko-KR" altLang="en-US" sz="1170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2322" y="2375882"/>
            <a:ext cx="15568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질의와 응답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314" y="2302274"/>
            <a:ext cx="710772" cy="73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62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rPr>
              <a:t>Ⅳ</a:t>
            </a:r>
            <a:endParaRPr lang="ko-KR" altLang="en-US" sz="4162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4568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7" y="505401"/>
            <a:ext cx="8274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Q&amp;A</a:t>
            </a:r>
            <a:endParaRPr lang="ko-KR" altLang="en-US" sz="25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3244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79" name="그림 78">
            <a:extLst>
              <a:ext uri="{FF2B5EF4-FFF2-40B4-BE49-F238E27FC236}">
                <a16:creationId xmlns:a16="http://schemas.microsoft.com/office/drawing/2014/main" id="{EE8C5CD2-C210-4BBC-911A-15FA3531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135" y="1484784"/>
            <a:ext cx="7588142" cy="4173478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BB3B1EFF-58FF-4C9C-AF7D-F8D51830AE71}"/>
              </a:ext>
            </a:extLst>
          </p:cNvPr>
          <p:cNvSpPr txBox="1"/>
          <p:nvPr/>
        </p:nvSpPr>
        <p:spPr>
          <a:xfrm>
            <a:off x="1148660" y="5713939"/>
            <a:ext cx="3103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SI</a:t>
            </a:r>
            <a:r>
              <a:rPr lang="ko-KR" altLang="en-US" sz="2000" b="1" dirty="0" smtClean="0"/>
              <a:t>사업부 </a:t>
            </a:r>
            <a:r>
              <a:rPr lang="ko-KR" altLang="en-US" sz="2000" b="1" dirty="0" err="1" smtClean="0"/>
              <a:t>윤근호</a:t>
            </a:r>
            <a:r>
              <a:rPr lang="ko-KR" altLang="en-US" sz="2000" b="1" dirty="0" smtClean="0"/>
              <a:t> 부장</a:t>
            </a:r>
            <a:endParaRPr lang="en-US" altLang="ko-KR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z="2000" dirty="0" smtClean="0">
                <a:hlinkClick r:id="rId4"/>
              </a:rPr>
              <a:t>ghyoon@g-inno.com</a:t>
            </a:r>
            <a:endParaRPr lang="en-US" altLang="ko-KR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z="2000" dirty="0" smtClean="0"/>
              <a:t>010-2828-7859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03602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E30785-787B-4C1E-A16B-3F6200F5C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" y="0"/>
            <a:ext cx="9899156" cy="705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48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5373211" y="692696"/>
            <a:ext cx="2237499" cy="516524"/>
            <a:chOff x="5672286" y="3069033"/>
            <a:chExt cx="2237499" cy="516524"/>
          </a:xfrm>
        </p:grpSpPr>
        <p:grpSp>
          <p:nvGrpSpPr>
            <p:cNvPr id="14" name="그룹 13"/>
            <p:cNvGrpSpPr/>
            <p:nvPr/>
          </p:nvGrpSpPr>
          <p:grpSpPr>
            <a:xfrm>
              <a:off x="5672286" y="3069033"/>
              <a:ext cx="502061" cy="516524"/>
              <a:chOff x="5672286" y="3069033"/>
              <a:chExt cx="502061" cy="5165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672286" y="3170187"/>
                <a:ext cx="502061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01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207075" y="3131587"/>
              <a:ext cx="1702710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GIS </a:t>
              </a:r>
              <a:r>
                <a:rPr lang="ko-KR" altLang="en-US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강소기업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373211" y="1484748"/>
            <a:ext cx="1795070" cy="516524"/>
            <a:chOff x="5672286" y="3069033"/>
            <a:chExt cx="1795070" cy="516524"/>
          </a:xfrm>
        </p:grpSpPr>
        <p:grpSp>
          <p:nvGrpSpPr>
            <p:cNvPr id="20" name="그룹 19"/>
            <p:cNvGrpSpPr/>
            <p:nvPr/>
          </p:nvGrpSpPr>
          <p:grpSpPr>
            <a:xfrm>
              <a:off x="5672286" y="3069033"/>
              <a:ext cx="489236" cy="516524"/>
              <a:chOff x="5672286" y="3069033"/>
              <a:chExt cx="489236" cy="516524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672286" y="3170187"/>
                <a:ext cx="489236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02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207075" y="3131587"/>
              <a:ext cx="126028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기업 현황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28014" y="2230264"/>
            <a:ext cx="663002" cy="27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70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Chapter</a:t>
            </a:r>
            <a:endParaRPr lang="ko-KR" altLang="en-US" sz="1170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32324" y="2375882"/>
            <a:ext cx="20762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5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지노시스템</a:t>
            </a:r>
            <a:r>
              <a:rPr lang="ko-KR" altLang="en-US" sz="2500" spc="-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 소개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5314" y="2302274"/>
            <a:ext cx="710772" cy="73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62" spc="-6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rPr>
              <a:t>Ⅰ</a:t>
            </a:r>
            <a:endParaRPr lang="ko-KR" altLang="en-US" sz="4162" spc="-6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HY견명조" pitchFamily="18" charset="-127"/>
              <a:ea typeface="HY견명조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5373209" y="2363523"/>
            <a:ext cx="1795070" cy="516524"/>
            <a:chOff x="5672286" y="3069033"/>
            <a:chExt cx="1795070" cy="516524"/>
          </a:xfrm>
        </p:grpSpPr>
        <p:grpSp>
          <p:nvGrpSpPr>
            <p:cNvPr id="16" name="그룹 15"/>
            <p:cNvGrpSpPr/>
            <p:nvPr/>
          </p:nvGrpSpPr>
          <p:grpSpPr>
            <a:xfrm>
              <a:off x="5672286" y="3069033"/>
              <a:ext cx="489236" cy="516524"/>
              <a:chOff x="5672286" y="3069033"/>
              <a:chExt cx="489236" cy="516524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72286" y="3170187"/>
                <a:ext cx="489236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03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207075" y="3131587"/>
              <a:ext cx="126028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주변 환경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3D5EEA7D-0057-4841-8D7E-1E520D31EBE1}"/>
              </a:ext>
            </a:extLst>
          </p:cNvPr>
          <p:cNvGrpSpPr/>
          <p:nvPr/>
        </p:nvGrpSpPr>
        <p:grpSpPr>
          <a:xfrm>
            <a:off x="5370808" y="3140968"/>
            <a:ext cx="2065721" cy="516524"/>
            <a:chOff x="5672286" y="3069033"/>
            <a:chExt cx="2065721" cy="516524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4856565C-AE2E-42CB-8E1E-A4053039B207}"/>
                </a:ext>
              </a:extLst>
            </p:cNvPr>
            <p:cNvGrpSpPr/>
            <p:nvPr/>
          </p:nvGrpSpPr>
          <p:grpSpPr>
            <a:xfrm>
              <a:off x="5672286" y="3069033"/>
              <a:ext cx="489236" cy="516524"/>
              <a:chOff x="5672286" y="3069033"/>
              <a:chExt cx="489236" cy="516524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F42EA4-0BA4-466D-8AB9-88A901FAA57F}"/>
                  </a:ext>
                </a:extLst>
              </p:cNvPr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664616-2180-4697-A76A-4CC7F798FFA8}"/>
                  </a:ext>
                </a:extLst>
              </p:cNvPr>
              <p:cNvSpPr txBox="1"/>
              <p:nvPr/>
            </p:nvSpPr>
            <p:spPr>
              <a:xfrm>
                <a:off x="5672286" y="3170187"/>
                <a:ext cx="489236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04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56E933-7BC7-43E7-9920-047A64EDA6CC}"/>
                </a:ext>
              </a:extLst>
            </p:cNvPr>
            <p:cNvSpPr txBox="1"/>
            <p:nvPr/>
          </p:nvSpPr>
          <p:spPr>
            <a:xfrm>
              <a:off x="6207075" y="3131587"/>
              <a:ext cx="1530932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Milestones</a:t>
              </a:r>
              <a:endParaRPr lang="ko-KR" altLang="en-US" sz="235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B38AE3B8-86D9-43F6-80F1-ED6582C195E9}"/>
              </a:ext>
            </a:extLst>
          </p:cNvPr>
          <p:cNvGrpSpPr/>
          <p:nvPr/>
        </p:nvGrpSpPr>
        <p:grpSpPr>
          <a:xfrm>
            <a:off x="5370808" y="3933020"/>
            <a:ext cx="2045139" cy="516524"/>
            <a:chOff x="5672286" y="3069033"/>
            <a:chExt cx="2045139" cy="516524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3582FE54-C2D0-491A-8EE2-0B8407BB86A0}"/>
                </a:ext>
              </a:extLst>
            </p:cNvPr>
            <p:cNvGrpSpPr/>
            <p:nvPr/>
          </p:nvGrpSpPr>
          <p:grpSpPr>
            <a:xfrm>
              <a:off x="5672286" y="3069033"/>
              <a:ext cx="489236" cy="516524"/>
              <a:chOff x="5672286" y="3069033"/>
              <a:chExt cx="489236" cy="516524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E3B76F7-7419-4FDD-8266-B285C668A46A}"/>
                  </a:ext>
                </a:extLst>
              </p:cNvPr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561C7E8-1085-4DD6-B2D6-08668EF07E72}"/>
                  </a:ext>
                </a:extLst>
              </p:cNvPr>
              <p:cNvSpPr txBox="1"/>
              <p:nvPr/>
            </p:nvSpPr>
            <p:spPr>
              <a:xfrm>
                <a:off x="5672286" y="3170187"/>
                <a:ext cx="489236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05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70CB7DF-C822-4976-99BE-105817C69314}"/>
                </a:ext>
              </a:extLst>
            </p:cNvPr>
            <p:cNvSpPr txBox="1"/>
            <p:nvPr/>
          </p:nvSpPr>
          <p:spPr>
            <a:xfrm>
              <a:off x="6207075" y="3131587"/>
              <a:ext cx="1510350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350" spc="-1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성장 스토리</a:t>
              </a: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48FAF033-61EB-4BE7-8CB4-8A1740ED07A2}"/>
              </a:ext>
            </a:extLst>
          </p:cNvPr>
          <p:cNvGrpSpPr/>
          <p:nvPr/>
        </p:nvGrpSpPr>
        <p:grpSpPr>
          <a:xfrm>
            <a:off x="5370808" y="4811795"/>
            <a:ext cx="1795070" cy="516524"/>
            <a:chOff x="5672286" y="3069033"/>
            <a:chExt cx="1795070" cy="516524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33996985-9561-4BFA-876C-4A6ABD78F5AD}"/>
                </a:ext>
              </a:extLst>
            </p:cNvPr>
            <p:cNvGrpSpPr/>
            <p:nvPr/>
          </p:nvGrpSpPr>
          <p:grpSpPr>
            <a:xfrm>
              <a:off x="5672286" y="3069033"/>
              <a:ext cx="489236" cy="516524"/>
              <a:chOff x="5672286" y="3069033"/>
              <a:chExt cx="489236" cy="51652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C30AC8E-D9BC-4E7F-AEC6-34DB5ED48DCD}"/>
                  </a:ext>
                </a:extLst>
              </p:cNvPr>
              <p:cNvSpPr txBox="1"/>
              <p:nvPr/>
            </p:nvSpPr>
            <p:spPr>
              <a:xfrm>
                <a:off x="5737845" y="3069033"/>
                <a:ext cx="359394" cy="1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56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TAKE</a:t>
                </a:r>
                <a:endParaRPr lang="ko-KR" altLang="en-US" sz="56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015270"/>
                  </a:solidFill>
                  <a:latin typeface="KoPub돋움체 Bold" pitchFamily="18" charset="-127"/>
                  <a:ea typeface="KoPub돋움체 Bold" pitchFamily="18" charset="-127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9711CA8-9D67-4BEC-92F3-3B4F8920895C}"/>
                  </a:ext>
                </a:extLst>
              </p:cNvPr>
              <p:cNvSpPr txBox="1"/>
              <p:nvPr/>
            </p:nvSpPr>
            <p:spPr>
              <a:xfrm>
                <a:off x="5672286" y="3170187"/>
                <a:ext cx="489236" cy="415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99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rgbClr val="015270"/>
                    </a:solidFill>
                    <a:latin typeface="KoPub돋움체 Bold" pitchFamily="18" charset="-127"/>
                    <a:ea typeface="KoPub돋움체 Bold" pitchFamily="18" charset="-127"/>
                  </a:rPr>
                  <a:t>06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930A3AB-D43B-419F-980C-45EC01BD2930}"/>
                </a:ext>
              </a:extLst>
            </p:cNvPr>
            <p:cNvSpPr txBox="1"/>
            <p:nvPr/>
          </p:nvSpPr>
          <p:spPr>
            <a:xfrm>
              <a:off x="6207075" y="3131587"/>
              <a:ext cx="126028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35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itchFamily="18" charset="-127"/>
                  <a:ea typeface="KoPub돋움체 Bold" pitchFamily="18" charset="-127"/>
                </a:rPr>
                <a:t>외부 평가</a:t>
              </a:r>
              <a:endParaRPr lang="ko-KR" altLang="en-US" sz="235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24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7" y="505401"/>
            <a:ext cx="18020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GIS</a:t>
            </a:r>
            <a:r>
              <a:rPr lang="ko-KR" altLang="en-US" sz="25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 강소기업</a:t>
            </a:r>
            <a:endParaRPr lang="ko-KR" altLang="en-US" sz="25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3244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46331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01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0FAC2145-02F8-4258-BC69-3AB0D6FF52A4}"/>
              </a:ext>
            </a:extLst>
          </p:cNvPr>
          <p:cNvGrpSpPr>
            <a:grpSpLocks noChangeAspect="1"/>
          </p:cNvGrpSpPr>
          <p:nvPr/>
        </p:nvGrpSpPr>
        <p:grpSpPr>
          <a:xfrm>
            <a:off x="2172851" y="3458360"/>
            <a:ext cx="1177636" cy="1146592"/>
            <a:chOff x="2892280" y="4040466"/>
            <a:chExt cx="1649570" cy="781562"/>
          </a:xfrm>
        </p:grpSpPr>
        <p:cxnSp>
          <p:nvCxnSpPr>
            <p:cNvPr id="9" name="꺾인 연결선 409">
              <a:extLst>
                <a:ext uri="{FF2B5EF4-FFF2-40B4-BE49-F238E27FC236}">
                  <a16:creationId xmlns:a16="http://schemas.microsoft.com/office/drawing/2014/main" id="{B51C0D92-4BC1-49CB-9BB4-744BD6DCFF2B}"/>
                </a:ext>
              </a:extLst>
            </p:cNvPr>
            <p:cNvCxnSpPr/>
            <p:nvPr/>
          </p:nvCxnSpPr>
          <p:spPr>
            <a:xfrm rot="16200000" flipH="1">
              <a:off x="3547278" y="3385468"/>
              <a:ext cx="339574" cy="1649570"/>
            </a:xfrm>
            <a:prstGeom prst="bentConnector2">
              <a:avLst/>
            </a:prstGeom>
            <a:ln w="34925">
              <a:solidFill>
                <a:schemeClr val="bg1">
                  <a:lumMod val="65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꺾인 연결선 410">
              <a:extLst>
                <a:ext uri="{FF2B5EF4-FFF2-40B4-BE49-F238E27FC236}">
                  <a16:creationId xmlns:a16="http://schemas.microsoft.com/office/drawing/2014/main" id="{0EE685F4-7B99-48D9-BB71-C23090C4A406}"/>
                </a:ext>
              </a:extLst>
            </p:cNvPr>
            <p:cNvCxnSpPr/>
            <p:nvPr/>
          </p:nvCxnSpPr>
          <p:spPr>
            <a:xfrm rot="5400000" flipH="1" flipV="1">
              <a:off x="3547278" y="3827456"/>
              <a:ext cx="339574" cy="1649570"/>
            </a:xfrm>
            <a:prstGeom prst="bentConnector2">
              <a:avLst/>
            </a:prstGeom>
            <a:ln w="34925">
              <a:solidFill>
                <a:schemeClr val="bg1">
                  <a:lumMod val="65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995EF68-2CB4-465B-9963-F12977DC83B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752406" y="3472667"/>
            <a:ext cx="1177636" cy="1146592"/>
            <a:chOff x="2892280" y="4040466"/>
            <a:chExt cx="1649570" cy="781562"/>
          </a:xfrm>
        </p:grpSpPr>
        <p:cxnSp>
          <p:nvCxnSpPr>
            <p:cNvPr id="12" name="꺾인 연결선 407">
              <a:extLst>
                <a:ext uri="{FF2B5EF4-FFF2-40B4-BE49-F238E27FC236}">
                  <a16:creationId xmlns:a16="http://schemas.microsoft.com/office/drawing/2014/main" id="{B2F6BFE4-764C-4BF3-99E2-989BD29B3500}"/>
                </a:ext>
              </a:extLst>
            </p:cNvPr>
            <p:cNvCxnSpPr/>
            <p:nvPr/>
          </p:nvCxnSpPr>
          <p:spPr>
            <a:xfrm rot="16200000" flipH="1">
              <a:off x="3547278" y="3385468"/>
              <a:ext cx="339574" cy="1649570"/>
            </a:xfrm>
            <a:prstGeom prst="bentConnector2">
              <a:avLst/>
            </a:prstGeom>
            <a:ln w="34925">
              <a:solidFill>
                <a:schemeClr val="bg1">
                  <a:lumMod val="65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꺾인 연결선 408">
              <a:extLst>
                <a:ext uri="{FF2B5EF4-FFF2-40B4-BE49-F238E27FC236}">
                  <a16:creationId xmlns:a16="http://schemas.microsoft.com/office/drawing/2014/main" id="{1E50C7EF-1B1E-417E-B154-57A652BE769C}"/>
                </a:ext>
              </a:extLst>
            </p:cNvPr>
            <p:cNvCxnSpPr/>
            <p:nvPr/>
          </p:nvCxnSpPr>
          <p:spPr>
            <a:xfrm rot="5400000" flipH="1" flipV="1">
              <a:off x="3547278" y="3827456"/>
              <a:ext cx="339574" cy="1649570"/>
            </a:xfrm>
            <a:prstGeom prst="bentConnector2">
              <a:avLst/>
            </a:prstGeom>
            <a:ln w="34925">
              <a:solidFill>
                <a:schemeClr val="bg1">
                  <a:lumMod val="65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A1C8E60-0976-44AF-A81D-1B1F24C40292}"/>
              </a:ext>
            </a:extLst>
          </p:cNvPr>
          <p:cNvGrpSpPr>
            <a:grpSpLocks noChangeAspect="1"/>
          </p:cNvGrpSpPr>
          <p:nvPr/>
        </p:nvGrpSpPr>
        <p:grpSpPr>
          <a:xfrm>
            <a:off x="3568035" y="2398340"/>
            <a:ext cx="3038373" cy="3045778"/>
            <a:chOff x="4368133" y="2240355"/>
            <a:chExt cx="2147854" cy="215308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24D0AFC-C136-4DAA-ADD8-9E7EFED49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975" y="2242448"/>
              <a:ext cx="1031012" cy="1229887"/>
            </a:xfrm>
            <a:custGeom>
              <a:avLst/>
              <a:gdLst>
                <a:gd name="T0" fmla="*/ 75 w 368"/>
                <a:gd name="T1" fmla="*/ 92 h 438"/>
                <a:gd name="T2" fmla="*/ 1 w 368"/>
                <a:gd name="T3" fmla="*/ 172 h 438"/>
                <a:gd name="T4" fmla="*/ 195 w 368"/>
                <a:gd name="T5" fmla="*/ 366 h 438"/>
                <a:gd name="T6" fmla="*/ 284 w 368"/>
                <a:gd name="T7" fmla="*/ 438 h 438"/>
                <a:gd name="T8" fmla="*/ 368 w 368"/>
                <a:gd name="T9" fmla="*/ 369 h 438"/>
                <a:gd name="T10" fmla="*/ 0 w 368"/>
                <a:gd name="T11" fmla="*/ 0 h 438"/>
                <a:gd name="T12" fmla="*/ 75 w 368"/>
                <a:gd name="T13" fmla="*/ 9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8" h="438">
                  <a:moveTo>
                    <a:pt x="75" y="92"/>
                  </a:moveTo>
                  <a:cubicBezTo>
                    <a:pt x="1" y="172"/>
                    <a:pt x="1" y="172"/>
                    <a:pt x="1" y="172"/>
                  </a:cubicBezTo>
                  <a:cubicBezTo>
                    <a:pt x="104" y="180"/>
                    <a:pt x="187" y="262"/>
                    <a:pt x="195" y="366"/>
                  </a:cubicBezTo>
                  <a:cubicBezTo>
                    <a:pt x="284" y="438"/>
                    <a:pt x="284" y="438"/>
                    <a:pt x="284" y="438"/>
                  </a:cubicBezTo>
                  <a:cubicBezTo>
                    <a:pt x="368" y="369"/>
                    <a:pt x="368" y="369"/>
                    <a:pt x="368" y="369"/>
                  </a:cubicBezTo>
                  <a:cubicBezTo>
                    <a:pt x="361" y="168"/>
                    <a:pt x="200" y="7"/>
                    <a:pt x="0" y="0"/>
                  </a:cubicBezTo>
                  <a:lnTo>
                    <a:pt x="75" y="9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2AFFEF2-3833-4952-9BDA-DDD7EDBE1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133" y="2240355"/>
              <a:ext cx="1251868" cy="1049853"/>
            </a:xfrm>
            <a:custGeom>
              <a:avLst/>
              <a:gdLst>
                <a:gd name="T0" fmla="*/ 84 w 447"/>
                <a:gd name="T1" fmla="*/ 305 h 374"/>
                <a:gd name="T2" fmla="*/ 173 w 447"/>
                <a:gd name="T3" fmla="*/ 374 h 374"/>
                <a:gd name="T4" fmla="*/ 372 w 447"/>
                <a:gd name="T5" fmla="*/ 173 h 374"/>
                <a:gd name="T6" fmla="*/ 447 w 447"/>
                <a:gd name="T7" fmla="*/ 92 h 374"/>
                <a:gd name="T8" fmla="*/ 373 w 447"/>
                <a:gd name="T9" fmla="*/ 0 h 374"/>
                <a:gd name="T10" fmla="*/ 0 w 447"/>
                <a:gd name="T11" fmla="*/ 373 h 374"/>
                <a:gd name="T12" fmla="*/ 84 w 447"/>
                <a:gd name="T13" fmla="*/ 305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74">
                  <a:moveTo>
                    <a:pt x="84" y="305"/>
                  </a:moveTo>
                  <a:cubicBezTo>
                    <a:pt x="173" y="374"/>
                    <a:pt x="173" y="374"/>
                    <a:pt x="173" y="374"/>
                  </a:cubicBezTo>
                  <a:cubicBezTo>
                    <a:pt x="178" y="266"/>
                    <a:pt x="264" y="179"/>
                    <a:pt x="372" y="173"/>
                  </a:cubicBezTo>
                  <a:cubicBezTo>
                    <a:pt x="447" y="92"/>
                    <a:pt x="447" y="92"/>
                    <a:pt x="447" y="92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170" y="6"/>
                    <a:pt x="6" y="170"/>
                    <a:pt x="0" y="373"/>
                  </a:cubicBezTo>
                  <a:lnTo>
                    <a:pt x="84" y="3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06CC16D-E19C-4DF5-8CA9-B753D4C7D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273" y="3169836"/>
              <a:ext cx="1046712" cy="1223607"/>
            </a:xfrm>
            <a:custGeom>
              <a:avLst/>
              <a:gdLst>
                <a:gd name="T0" fmla="*/ 313 w 374"/>
                <a:gd name="T1" fmla="*/ 351 h 436"/>
                <a:gd name="T2" fmla="*/ 373 w 374"/>
                <a:gd name="T3" fmla="*/ 264 h 436"/>
                <a:gd name="T4" fmla="*/ 172 w 374"/>
                <a:gd name="T5" fmla="*/ 69 h 436"/>
                <a:gd name="T6" fmla="*/ 83 w 374"/>
                <a:gd name="T7" fmla="*/ 0 h 436"/>
                <a:gd name="T8" fmla="*/ 0 w 374"/>
                <a:gd name="T9" fmla="*/ 68 h 436"/>
                <a:gd name="T10" fmla="*/ 374 w 374"/>
                <a:gd name="T11" fmla="*/ 436 h 436"/>
                <a:gd name="T12" fmla="*/ 313 w 374"/>
                <a:gd name="T13" fmla="*/ 351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436">
                  <a:moveTo>
                    <a:pt x="313" y="351"/>
                  </a:moveTo>
                  <a:cubicBezTo>
                    <a:pt x="373" y="264"/>
                    <a:pt x="373" y="264"/>
                    <a:pt x="373" y="264"/>
                  </a:cubicBezTo>
                  <a:cubicBezTo>
                    <a:pt x="267" y="259"/>
                    <a:pt x="181" y="175"/>
                    <a:pt x="172" y="69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8" y="270"/>
                    <a:pt x="172" y="432"/>
                    <a:pt x="374" y="436"/>
                  </a:cubicBezTo>
                  <a:lnTo>
                    <a:pt x="313" y="3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0F840F5-6FF4-41C6-9E1D-F76AB7307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7500" y="3346730"/>
              <a:ext cx="1198486" cy="1046713"/>
            </a:xfrm>
            <a:custGeom>
              <a:avLst/>
              <a:gdLst>
                <a:gd name="T0" fmla="*/ 344 w 428"/>
                <a:gd name="T1" fmla="*/ 72 h 373"/>
                <a:gd name="T2" fmla="*/ 256 w 428"/>
                <a:gd name="T3" fmla="*/ 0 h 373"/>
                <a:gd name="T4" fmla="*/ 60 w 428"/>
                <a:gd name="T5" fmla="*/ 200 h 373"/>
                <a:gd name="T6" fmla="*/ 0 w 428"/>
                <a:gd name="T7" fmla="*/ 288 h 373"/>
                <a:gd name="T8" fmla="*/ 61 w 428"/>
                <a:gd name="T9" fmla="*/ 373 h 373"/>
                <a:gd name="T10" fmla="*/ 61 w 428"/>
                <a:gd name="T11" fmla="*/ 373 h 373"/>
                <a:gd name="T12" fmla="*/ 428 w 428"/>
                <a:gd name="T13" fmla="*/ 2 h 373"/>
                <a:gd name="T14" fmla="*/ 344 w 428"/>
                <a:gd name="T15" fmla="*/ 72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8" h="373">
                  <a:moveTo>
                    <a:pt x="344" y="72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51" y="107"/>
                    <a:pt x="166" y="193"/>
                    <a:pt x="60" y="200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261" y="365"/>
                    <a:pt x="422" y="203"/>
                    <a:pt x="428" y="2"/>
                  </a:cubicBezTo>
                  <a:lnTo>
                    <a:pt x="344" y="72"/>
                  </a:lnTo>
                  <a:close/>
                </a:path>
              </a:pathLst>
            </a:custGeom>
            <a:solidFill>
              <a:srgbClr val="0F3E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0B68D4BE-5006-4C66-9011-40E4BCB5D012}"/>
                </a:ext>
              </a:extLst>
            </p:cNvPr>
            <p:cNvSpPr/>
            <p:nvPr/>
          </p:nvSpPr>
          <p:spPr>
            <a:xfrm>
              <a:off x="4468684" y="2343523"/>
              <a:ext cx="1946753" cy="19467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C32300C-1197-439E-B074-DA64B5441FBB}"/>
              </a:ext>
            </a:extLst>
          </p:cNvPr>
          <p:cNvGrpSpPr>
            <a:grpSpLocks noChangeAspect="1"/>
          </p:cNvGrpSpPr>
          <p:nvPr/>
        </p:nvGrpSpPr>
        <p:grpSpPr>
          <a:xfrm>
            <a:off x="1563323" y="4731149"/>
            <a:ext cx="1208678" cy="1205002"/>
            <a:chOff x="1144848" y="4545639"/>
            <a:chExt cx="1326210" cy="1105236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5953AB40-6CCB-4B3B-AA14-722F8F869125}"/>
                </a:ext>
              </a:extLst>
            </p:cNvPr>
            <p:cNvGrpSpPr/>
            <p:nvPr/>
          </p:nvGrpSpPr>
          <p:grpSpPr>
            <a:xfrm>
              <a:off x="1144848" y="4545639"/>
              <a:ext cx="649030" cy="1105236"/>
              <a:chOff x="2542219" y="3273422"/>
              <a:chExt cx="964311" cy="1950343"/>
            </a:xfrm>
          </p:grpSpPr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124AF88A-7E25-4A18-9D07-5F2F65A68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2219" y="3273422"/>
                <a:ext cx="964311" cy="1950343"/>
              </a:xfrm>
              <a:prstGeom prst="rect">
                <a:avLst/>
              </a:prstGeom>
            </p:spPr>
          </p:pic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9B2DAF2D-97E9-467A-9E28-7E99EE20F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3442" y="3521792"/>
                <a:ext cx="868895" cy="1529173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2281CF15-3332-47F4-AF6A-63F0F951FAB6}"/>
                </a:ext>
              </a:extLst>
            </p:cNvPr>
            <p:cNvGrpSpPr/>
            <p:nvPr/>
          </p:nvGrpSpPr>
          <p:grpSpPr>
            <a:xfrm>
              <a:off x="1822028" y="4545639"/>
              <a:ext cx="649030" cy="1105236"/>
              <a:chOff x="3640787" y="3292742"/>
              <a:chExt cx="964311" cy="1950343"/>
            </a:xfrm>
          </p:grpSpPr>
          <p:pic>
            <p:nvPicPr>
              <p:cNvPr id="25" name="그림 24">
                <a:extLst>
                  <a:ext uri="{FF2B5EF4-FFF2-40B4-BE49-F238E27FC236}">
                    <a16:creationId xmlns:a16="http://schemas.microsoft.com/office/drawing/2014/main" id="{448C2D7E-EFD9-4E9D-A7C9-861A9AADC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0787" y="3292742"/>
                <a:ext cx="964311" cy="1950343"/>
              </a:xfrm>
              <a:prstGeom prst="rect">
                <a:avLst/>
              </a:prstGeom>
            </p:spPr>
          </p:pic>
          <p:pic>
            <p:nvPicPr>
              <p:cNvPr id="26" name="그림 25">
                <a:extLst>
                  <a:ext uri="{FF2B5EF4-FFF2-40B4-BE49-F238E27FC236}">
                    <a16:creationId xmlns:a16="http://schemas.microsoft.com/office/drawing/2014/main" id="{BA037463-6763-4869-97C4-B532474BA329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7246" y="3474823"/>
                <a:ext cx="867906" cy="15829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9" name="타원 28">
            <a:extLst>
              <a:ext uri="{FF2B5EF4-FFF2-40B4-BE49-F238E27FC236}">
                <a16:creationId xmlns:a16="http://schemas.microsoft.com/office/drawing/2014/main" id="{8CC35D95-64A9-4F6E-B9BB-E93961A93DD5}"/>
              </a:ext>
            </a:extLst>
          </p:cNvPr>
          <p:cNvSpPr>
            <a:spLocks noChangeAspect="1"/>
          </p:cNvSpPr>
          <p:nvPr/>
        </p:nvSpPr>
        <p:spPr>
          <a:xfrm>
            <a:off x="4542874" y="3980127"/>
            <a:ext cx="215825" cy="215825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endParaRPr lang="ko-KR" altLang="en-US" sz="2800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9CE625AA-5775-4557-9707-233F9D33C81E}"/>
              </a:ext>
            </a:extLst>
          </p:cNvPr>
          <p:cNvCxnSpPr>
            <a:cxnSpLocks noChangeAspect="1"/>
          </p:cNvCxnSpPr>
          <p:nvPr/>
        </p:nvCxnSpPr>
        <p:spPr>
          <a:xfrm>
            <a:off x="4812658" y="4252716"/>
            <a:ext cx="515014" cy="0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타원 30">
            <a:extLst>
              <a:ext uri="{FF2B5EF4-FFF2-40B4-BE49-F238E27FC236}">
                <a16:creationId xmlns:a16="http://schemas.microsoft.com/office/drawing/2014/main" id="{6D5209BB-AA5E-4D55-8174-94787F8037B0}"/>
              </a:ext>
            </a:extLst>
          </p:cNvPr>
          <p:cNvSpPr>
            <a:spLocks noChangeAspect="1"/>
          </p:cNvSpPr>
          <p:nvPr/>
        </p:nvSpPr>
        <p:spPr>
          <a:xfrm>
            <a:off x="6100209" y="4117825"/>
            <a:ext cx="215825" cy="215825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/>
            <a:endParaRPr lang="ko-KR" altLang="en-US" sz="2800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2EA9ABB1-A602-4774-8CBB-9213A0951F89}"/>
              </a:ext>
            </a:extLst>
          </p:cNvPr>
          <p:cNvCxnSpPr>
            <a:cxnSpLocks noChangeAspect="1"/>
          </p:cNvCxnSpPr>
          <p:nvPr/>
        </p:nvCxnSpPr>
        <p:spPr>
          <a:xfrm>
            <a:off x="5456432" y="4252716"/>
            <a:ext cx="515014" cy="0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5" descr="G:\☆참고잡동(변화)☆\connected-web-mesh.png">
            <a:extLst>
              <a:ext uri="{FF2B5EF4-FFF2-40B4-BE49-F238E27FC236}">
                <a16:creationId xmlns:a16="http://schemas.microsoft.com/office/drawing/2014/main" id="{12F1DF8B-4595-4B14-8553-C4E1AF19B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-1" r="12365" b="3455"/>
          <a:stretch/>
        </p:blipFill>
        <p:spPr bwMode="auto">
          <a:xfrm>
            <a:off x="3745834" y="2554640"/>
            <a:ext cx="2711818" cy="268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12">
            <a:extLst>
              <a:ext uri="{FF2B5EF4-FFF2-40B4-BE49-F238E27FC236}">
                <a16:creationId xmlns:a16="http://schemas.microsoft.com/office/drawing/2014/main" id="{1180F66F-C238-4D45-B0AF-EC39CF1294AF}"/>
              </a:ext>
            </a:extLst>
          </p:cNvPr>
          <p:cNvSpPr>
            <a:spLocks noChangeAspect="1"/>
          </p:cNvSpPr>
          <p:nvPr/>
        </p:nvSpPr>
        <p:spPr bwMode="auto">
          <a:xfrm>
            <a:off x="4417822" y="3282816"/>
            <a:ext cx="1325175" cy="1313469"/>
          </a:xfrm>
          <a:prstGeom prst="ellipse">
            <a:avLst/>
          </a:prstGeom>
          <a:solidFill>
            <a:srgbClr val="F1571B"/>
          </a:solidFill>
          <a:ln>
            <a:noFill/>
          </a:ln>
          <a:effectLst/>
        </p:spPr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0"/>
              <a:bevelB w="0" h="0"/>
            </a:sp3d>
          </a:bodyPr>
          <a:lstStyle/>
          <a:p>
            <a:pPr algn="ctr" defTabSz="914302" fontAlgn="base">
              <a:tabLst>
                <a:tab pos="820308" algn="l"/>
                <a:tab pos="6562466" algn="r"/>
              </a:tabLst>
            </a:pPr>
            <a:endParaRPr lang="ko-KR" altLang="en-US" sz="1400"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C6930AF8-17CA-4727-806A-819759C531A5}"/>
              </a:ext>
            </a:extLst>
          </p:cNvPr>
          <p:cNvSpPr>
            <a:spLocks noChangeAspect="1"/>
          </p:cNvSpPr>
          <p:nvPr/>
        </p:nvSpPr>
        <p:spPr bwMode="auto">
          <a:xfrm>
            <a:off x="4482803" y="3465559"/>
            <a:ext cx="967112" cy="831578"/>
          </a:xfrm>
          <a:custGeom>
            <a:avLst/>
            <a:gdLst>
              <a:gd name="T0" fmla="*/ 373 w 597"/>
              <a:gd name="T1" fmla="*/ 0 h 561"/>
              <a:gd name="T2" fmla="*/ 27 w 597"/>
              <a:gd name="T3" fmla="*/ 268 h 561"/>
              <a:gd name="T4" fmla="*/ 80 w 597"/>
              <a:gd name="T5" fmla="*/ 561 h 561"/>
              <a:gd name="T6" fmla="*/ 597 w 597"/>
              <a:gd name="T7" fmla="*/ 78 h 561"/>
              <a:gd name="T8" fmla="*/ 463 w 597"/>
              <a:gd name="T9" fmla="*/ 12 h 561"/>
              <a:gd name="T10" fmla="*/ 373 w 597"/>
              <a:gd name="T11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7" h="561">
                <a:moveTo>
                  <a:pt x="373" y="0"/>
                </a:moveTo>
                <a:cubicBezTo>
                  <a:pt x="214" y="0"/>
                  <a:pt x="69" y="107"/>
                  <a:pt x="27" y="268"/>
                </a:cubicBezTo>
                <a:cubicBezTo>
                  <a:pt x="0" y="373"/>
                  <a:pt x="23" y="479"/>
                  <a:pt x="80" y="561"/>
                </a:cubicBezTo>
                <a:cubicBezTo>
                  <a:pt x="280" y="526"/>
                  <a:pt x="536" y="414"/>
                  <a:pt x="597" y="78"/>
                </a:cubicBezTo>
                <a:cubicBezTo>
                  <a:pt x="559" y="48"/>
                  <a:pt x="513" y="25"/>
                  <a:pt x="463" y="12"/>
                </a:cubicBezTo>
                <a:cubicBezTo>
                  <a:pt x="433" y="4"/>
                  <a:pt x="403" y="0"/>
                  <a:pt x="373" y="0"/>
                </a:cubicBezTo>
              </a:path>
            </a:pathLst>
          </a:custGeom>
          <a:gradFill>
            <a:gsLst>
              <a:gs pos="0">
                <a:schemeClr val="bg1">
                  <a:lumMod val="95000"/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2614">
              <a:defRPr/>
            </a:pPr>
            <a:endParaRPr lang="ko-KR" altLang="en-US" sz="1500">
              <a:solidFill>
                <a:srgbClr val="FFC000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37" name="Picture 5" descr="ê´ë ¨ ì´ë¯¸ì§">
            <a:extLst>
              <a:ext uri="{FF2B5EF4-FFF2-40B4-BE49-F238E27FC236}">
                <a16:creationId xmlns:a16="http://schemas.microsoft.com/office/drawing/2014/main" id="{58B4D81F-19D7-4808-A384-B8B68250E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10873" y="2617519"/>
            <a:ext cx="938560" cy="62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60FC4E6-0ED5-418E-867F-FB767E29E41A}"/>
              </a:ext>
            </a:extLst>
          </p:cNvPr>
          <p:cNvSpPr txBox="1">
            <a:spLocks noChangeAspect="1"/>
          </p:cNvSpPr>
          <p:nvPr/>
        </p:nvSpPr>
        <p:spPr>
          <a:xfrm>
            <a:off x="4458644" y="3521737"/>
            <a:ext cx="1223042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2400" spc="-5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</a:t>
            </a:r>
          </a:p>
          <a:p>
            <a:pPr algn="ctr"/>
            <a:r>
              <a:rPr lang="en-US" altLang="ko-KR" sz="2400" spc="-5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Products</a:t>
            </a:r>
            <a:endParaRPr lang="ko-KR" altLang="en-US" sz="2400" spc="-50" dirty="0">
              <a:ln>
                <a:solidFill>
                  <a:schemeClr val="accent6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9" name="직각 삼각형 38">
            <a:extLst>
              <a:ext uri="{FF2B5EF4-FFF2-40B4-BE49-F238E27FC236}">
                <a16:creationId xmlns:a16="http://schemas.microsoft.com/office/drawing/2014/main" id="{B4A3B56C-C94D-457F-BE77-D311671D8FAE}"/>
              </a:ext>
            </a:extLst>
          </p:cNvPr>
          <p:cNvSpPr>
            <a:spLocks noChangeAspect="1"/>
          </p:cNvSpPr>
          <p:nvPr/>
        </p:nvSpPr>
        <p:spPr>
          <a:xfrm rot="5605072">
            <a:off x="6588077" y="3754319"/>
            <a:ext cx="136310" cy="13631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0" name="직각 삼각형 39">
            <a:extLst>
              <a:ext uri="{FF2B5EF4-FFF2-40B4-BE49-F238E27FC236}">
                <a16:creationId xmlns:a16="http://schemas.microsoft.com/office/drawing/2014/main" id="{97A6C7E4-A478-476D-9655-287D6373AEF9}"/>
              </a:ext>
            </a:extLst>
          </p:cNvPr>
          <p:cNvSpPr>
            <a:spLocks noChangeAspect="1"/>
          </p:cNvSpPr>
          <p:nvPr/>
        </p:nvSpPr>
        <p:spPr>
          <a:xfrm rot="16591986">
            <a:off x="3480707" y="3938140"/>
            <a:ext cx="136310" cy="13631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1" name="직각 삼각형 40">
            <a:extLst>
              <a:ext uri="{FF2B5EF4-FFF2-40B4-BE49-F238E27FC236}">
                <a16:creationId xmlns:a16="http://schemas.microsoft.com/office/drawing/2014/main" id="{DC5C6490-97BC-4A50-A0F4-416C7F61A2F2}"/>
              </a:ext>
            </a:extLst>
          </p:cNvPr>
          <p:cNvSpPr>
            <a:spLocks noChangeAspect="1"/>
          </p:cNvSpPr>
          <p:nvPr/>
        </p:nvSpPr>
        <p:spPr>
          <a:xfrm rot="382443">
            <a:off x="4931393" y="2271375"/>
            <a:ext cx="136310" cy="13631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19520F48-78FC-49DB-B89B-974D4FCA884F}"/>
              </a:ext>
            </a:extLst>
          </p:cNvPr>
          <p:cNvGrpSpPr>
            <a:grpSpLocks noChangeAspect="1"/>
          </p:cNvGrpSpPr>
          <p:nvPr/>
        </p:nvGrpSpPr>
        <p:grpSpPr>
          <a:xfrm>
            <a:off x="5796631" y="2240651"/>
            <a:ext cx="1085044" cy="1237926"/>
            <a:chOff x="5952263" y="2556433"/>
            <a:chExt cx="1513961" cy="172727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987DB204-BD0F-40D0-9E70-EB7C4CD32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263" y="2556433"/>
              <a:ext cx="1513961" cy="1727278"/>
            </a:xfrm>
            <a:custGeom>
              <a:avLst/>
              <a:gdLst>
                <a:gd name="T0" fmla="*/ 80 w 436"/>
                <a:gd name="T1" fmla="*/ 1377 h 492"/>
                <a:gd name="T2" fmla="*/ 7 w 436"/>
                <a:gd name="T3" fmla="*/ 1257 h 492"/>
                <a:gd name="T4" fmla="*/ 0 w 436"/>
                <a:gd name="T5" fmla="*/ 518 h 492"/>
                <a:gd name="T6" fmla="*/ 68 w 436"/>
                <a:gd name="T7" fmla="*/ 400 h 492"/>
                <a:gd name="T8" fmla="*/ 700 w 436"/>
                <a:gd name="T9" fmla="*/ 24 h 492"/>
                <a:gd name="T10" fmla="*/ 840 w 436"/>
                <a:gd name="T11" fmla="*/ 21 h 492"/>
                <a:gd name="T12" fmla="*/ 1476 w 436"/>
                <a:gd name="T13" fmla="*/ 383 h 492"/>
                <a:gd name="T14" fmla="*/ 1549 w 436"/>
                <a:gd name="T15" fmla="*/ 504 h 492"/>
                <a:gd name="T16" fmla="*/ 1556 w 436"/>
                <a:gd name="T17" fmla="*/ 1242 h 492"/>
                <a:gd name="T18" fmla="*/ 1489 w 436"/>
                <a:gd name="T19" fmla="*/ 1361 h 492"/>
                <a:gd name="T20" fmla="*/ 856 w 436"/>
                <a:gd name="T21" fmla="*/ 1736 h 492"/>
                <a:gd name="T22" fmla="*/ 716 w 436"/>
                <a:gd name="T23" fmla="*/ 1740 h 492"/>
                <a:gd name="T24" fmla="*/ 80 w 436"/>
                <a:gd name="T25" fmla="*/ 1377 h 4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6"/>
                <a:gd name="T40" fmla="*/ 0 h 492"/>
                <a:gd name="T41" fmla="*/ 436 w 436"/>
                <a:gd name="T42" fmla="*/ 492 h 4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6" h="492">
                  <a:moveTo>
                    <a:pt x="22" y="385"/>
                  </a:moveTo>
                  <a:cubicBezTo>
                    <a:pt x="11" y="379"/>
                    <a:pt x="2" y="363"/>
                    <a:pt x="2" y="35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8" y="118"/>
                    <a:pt x="19" y="112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207" y="1"/>
                    <a:pt x="224" y="0"/>
                    <a:pt x="235" y="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5" y="113"/>
                    <a:pt x="434" y="129"/>
                    <a:pt x="434" y="141"/>
                  </a:cubicBezTo>
                  <a:cubicBezTo>
                    <a:pt x="436" y="347"/>
                    <a:pt x="436" y="347"/>
                    <a:pt x="436" y="347"/>
                  </a:cubicBezTo>
                  <a:cubicBezTo>
                    <a:pt x="436" y="359"/>
                    <a:pt x="428" y="374"/>
                    <a:pt x="417" y="380"/>
                  </a:cubicBezTo>
                  <a:cubicBezTo>
                    <a:pt x="240" y="485"/>
                    <a:pt x="240" y="485"/>
                    <a:pt x="240" y="485"/>
                  </a:cubicBezTo>
                  <a:cubicBezTo>
                    <a:pt x="229" y="491"/>
                    <a:pt x="212" y="492"/>
                    <a:pt x="201" y="486"/>
                  </a:cubicBezTo>
                  <a:lnTo>
                    <a:pt x="22" y="385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35979" tIns="467722" rIns="35979" bIns="45692"/>
            <a:lstStyle/>
            <a:p>
              <a:pPr marL="126410" indent="-126410" defTabSz="818117" latinLnBrk="0">
                <a:spcAft>
                  <a:spcPts val="538"/>
                </a:spcAft>
                <a:buFont typeface="Arial" panose="020B0604020202020204" pitchFamily="34" charset="0"/>
                <a:buChar char="•"/>
                <a:tabLst>
                  <a:tab pos="103684" algn="l"/>
                </a:tabLst>
                <a:defRPr/>
              </a:pPr>
              <a:endParaRPr lang="ko-KR" altLang="en-US" sz="1600" spc="-134" dirty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rgbClr val="00518E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9761DEB4-5C90-4308-957B-E1F3BDA2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053" y="2621748"/>
              <a:ext cx="1396411" cy="1596660"/>
            </a:xfrm>
            <a:custGeom>
              <a:avLst/>
              <a:gdLst>
                <a:gd name="T0" fmla="*/ 80 w 436"/>
                <a:gd name="T1" fmla="*/ 1377 h 492"/>
                <a:gd name="T2" fmla="*/ 7 w 436"/>
                <a:gd name="T3" fmla="*/ 1257 h 492"/>
                <a:gd name="T4" fmla="*/ 0 w 436"/>
                <a:gd name="T5" fmla="*/ 518 h 492"/>
                <a:gd name="T6" fmla="*/ 68 w 436"/>
                <a:gd name="T7" fmla="*/ 400 h 492"/>
                <a:gd name="T8" fmla="*/ 700 w 436"/>
                <a:gd name="T9" fmla="*/ 24 h 492"/>
                <a:gd name="T10" fmla="*/ 840 w 436"/>
                <a:gd name="T11" fmla="*/ 21 h 492"/>
                <a:gd name="T12" fmla="*/ 1476 w 436"/>
                <a:gd name="T13" fmla="*/ 383 h 492"/>
                <a:gd name="T14" fmla="*/ 1549 w 436"/>
                <a:gd name="T15" fmla="*/ 504 h 492"/>
                <a:gd name="T16" fmla="*/ 1556 w 436"/>
                <a:gd name="T17" fmla="*/ 1242 h 492"/>
                <a:gd name="T18" fmla="*/ 1489 w 436"/>
                <a:gd name="T19" fmla="*/ 1361 h 492"/>
                <a:gd name="T20" fmla="*/ 856 w 436"/>
                <a:gd name="T21" fmla="*/ 1736 h 492"/>
                <a:gd name="T22" fmla="*/ 716 w 436"/>
                <a:gd name="T23" fmla="*/ 1740 h 492"/>
                <a:gd name="T24" fmla="*/ 80 w 436"/>
                <a:gd name="T25" fmla="*/ 1377 h 4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6"/>
                <a:gd name="T40" fmla="*/ 0 h 492"/>
                <a:gd name="T41" fmla="*/ 436 w 436"/>
                <a:gd name="T42" fmla="*/ 492 h 4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6" h="492">
                  <a:moveTo>
                    <a:pt x="22" y="385"/>
                  </a:moveTo>
                  <a:cubicBezTo>
                    <a:pt x="11" y="379"/>
                    <a:pt x="2" y="363"/>
                    <a:pt x="2" y="35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8" y="118"/>
                    <a:pt x="19" y="112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207" y="1"/>
                    <a:pt x="224" y="0"/>
                    <a:pt x="235" y="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5" y="113"/>
                    <a:pt x="434" y="129"/>
                    <a:pt x="434" y="141"/>
                  </a:cubicBezTo>
                  <a:cubicBezTo>
                    <a:pt x="436" y="347"/>
                    <a:pt x="436" y="347"/>
                    <a:pt x="436" y="347"/>
                  </a:cubicBezTo>
                  <a:cubicBezTo>
                    <a:pt x="436" y="359"/>
                    <a:pt x="428" y="374"/>
                    <a:pt x="417" y="380"/>
                  </a:cubicBezTo>
                  <a:cubicBezTo>
                    <a:pt x="240" y="485"/>
                    <a:pt x="240" y="485"/>
                    <a:pt x="240" y="485"/>
                  </a:cubicBezTo>
                  <a:cubicBezTo>
                    <a:pt x="229" y="491"/>
                    <a:pt x="212" y="492"/>
                    <a:pt x="201" y="486"/>
                  </a:cubicBezTo>
                  <a:lnTo>
                    <a:pt x="22" y="385"/>
                  </a:lnTo>
                  <a:close/>
                </a:path>
              </a:pathLst>
            </a:custGeom>
            <a:solidFill>
              <a:srgbClr val="0072BB"/>
            </a:solidFill>
            <a:ln w="12700">
              <a:gradFill>
                <a:gsLst>
                  <a:gs pos="43000">
                    <a:srgbClr val="023D84"/>
                  </a:gs>
                  <a:gs pos="50000">
                    <a:schemeClr val="bg1"/>
                  </a:gs>
                  <a:gs pos="57000">
                    <a:srgbClr val="023D84"/>
                  </a:gs>
                </a:gsLst>
                <a:lin ang="10800000" scaled="0"/>
              </a:gra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 latinLnBrk="0">
                <a:buClr>
                  <a:srgbClr val="969696"/>
                </a:buClr>
                <a:tabLst>
                  <a:tab pos="914400" algn="l"/>
                  <a:tab pos="7315200" algn="r"/>
                </a:tabLst>
              </a:pPr>
              <a:endParaRPr lang="ko-KR" altLang="en-US" sz="1100" kern="0" dirty="0">
                <a:solidFill>
                  <a:sysClr val="window" lastClr="FFFFFF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E912175F-114C-44B3-845F-2B4D78079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9202" y="2675595"/>
              <a:ext cx="951356" cy="1281678"/>
            </a:xfrm>
            <a:custGeom>
              <a:avLst/>
              <a:gdLst/>
              <a:ahLst/>
              <a:cxnLst/>
              <a:rect l="l" t="t" r="r" b="b"/>
              <a:pathLst>
                <a:path w="365264" h="492088">
                  <a:moveTo>
                    <a:pt x="240904" y="36"/>
                  </a:moveTo>
                  <a:cubicBezTo>
                    <a:pt x="248729" y="-248"/>
                    <a:pt x="256555" y="1168"/>
                    <a:pt x="262703" y="4566"/>
                  </a:cubicBezTo>
                  <a:cubicBezTo>
                    <a:pt x="305323" y="28934"/>
                    <a:pt x="338866" y="48111"/>
                    <a:pt x="365264" y="63203"/>
                  </a:cubicBezTo>
                  <a:lnTo>
                    <a:pt x="324461" y="59090"/>
                  </a:lnTo>
                  <a:cubicBezTo>
                    <a:pt x="179502" y="59090"/>
                    <a:pt x="61990" y="176602"/>
                    <a:pt x="61990" y="321561"/>
                  </a:cubicBezTo>
                  <a:cubicBezTo>
                    <a:pt x="61990" y="387011"/>
                    <a:pt x="85946" y="446865"/>
                    <a:pt x="126434" y="492088"/>
                  </a:cubicBezTo>
                  <a:lnTo>
                    <a:pt x="24593" y="433863"/>
                  </a:lnTo>
                  <a:cubicBezTo>
                    <a:pt x="12297" y="427067"/>
                    <a:pt x="2236" y="408944"/>
                    <a:pt x="2236" y="395351"/>
                  </a:cubicBezTo>
                  <a:cubicBezTo>
                    <a:pt x="0" y="162013"/>
                    <a:pt x="0" y="162013"/>
                    <a:pt x="0" y="162013"/>
                  </a:cubicBezTo>
                  <a:cubicBezTo>
                    <a:pt x="0" y="148420"/>
                    <a:pt x="8943" y="131430"/>
                    <a:pt x="21240" y="124634"/>
                  </a:cubicBezTo>
                  <a:cubicBezTo>
                    <a:pt x="219106" y="5699"/>
                    <a:pt x="219106" y="5699"/>
                    <a:pt x="219106" y="5699"/>
                  </a:cubicBezTo>
                  <a:cubicBezTo>
                    <a:pt x="225254" y="2301"/>
                    <a:pt x="233079" y="319"/>
                    <a:pt x="240904" y="3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cene3d>
                <a:camera prst="orthographicFront"/>
                <a:lightRig rig="threePt" dir="t"/>
              </a:scene3d>
              <a:sp3d>
                <a:bevelT w="0"/>
                <a:bevelB w="0" h="0"/>
              </a:sp3d>
            </a:bodyPr>
            <a:lstStyle/>
            <a:p>
              <a:pPr algn="ctr">
                <a:buClr>
                  <a:srgbClr val="969696"/>
                </a:buClr>
                <a:tabLst>
                  <a:tab pos="818599" algn="l"/>
                  <a:tab pos="6548807" algn="r"/>
                </a:tabLst>
              </a:pPr>
              <a:endParaRPr lang="ko-KR" altLang="en-US" sz="16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332B29A8-136B-4CB7-A89F-4FBA2A62C416}"/>
                </a:ext>
              </a:extLst>
            </p:cNvPr>
            <p:cNvSpPr/>
            <p:nvPr/>
          </p:nvSpPr>
          <p:spPr>
            <a:xfrm flipH="1">
              <a:off x="6524659" y="3112037"/>
              <a:ext cx="400363" cy="6012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algn="ctr" defTabSz="1093157" latinLnBrk="0"/>
              <a:r>
                <a:rPr kumimoji="1" lang="en-US" altLang="ko-KR" sz="1400" dirty="0">
                  <a:ln>
                    <a:solidFill>
                      <a:schemeClr val="accent6">
                        <a:lumMod val="7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ixMGo EB" charset="0"/>
                </a:rPr>
                <a:t>3D</a:t>
              </a:r>
            </a:p>
            <a:p>
              <a:pPr algn="ctr" defTabSz="1093157" latinLnBrk="0"/>
              <a:r>
                <a:rPr kumimoji="1" lang="en-US" altLang="ko-KR" sz="1400" dirty="0">
                  <a:ln>
                    <a:solidFill>
                      <a:schemeClr val="accent6">
                        <a:lumMod val="7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ixMGo EB" charset="0"/>
                </a:rPr>
                <a:t>GIS</a:t>
              </a:r>
              <a:endParaRPr kumimoji="1" lang="ko-KR" altLang="en-US" sz="140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ixMGo EB" charset="0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A8C10755-8D57-4491-9D4B-ABBB4AE65D50}"/>
              </a:ext>
            </a:extLst>
          </p:cNvPr>
          <p:cNvGrpSpPr>
            <a:grpSpLocks noChangeAspect="1"/>
          </p:cNvGrpSpPr>
          <p:nvPr/>
        </p:nvGrpSpPr>
        <p:grpSpPr>
          <a:xfrm>
            <a:off x="3482500" y="2233909"/>
            <a:ext cx="1085044" cy="1237926"/>
            <a:chOff x="3515084" y="2556433"/>
            <a:chExt cx="1513961" cy="1727278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9CA19FC8-2D23-4D5A-90A4-96F9189B9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084" y="2556433"/>
              <a:ext cx="1513961" cy="1727278"/>
            </a:xfrm>
            <a:custGeom>
              <a:avLst/>
              <a:gdLst>
                <a:gd name="T0" fmla="*/ 80 w 436"/>
                <a:gd name="T1" fmla="*/ 1377 h 492"/>
                <a:gd name="T2" fmla="*/ 7 w 436"/>
                <a:gd name="T3" fmla="*/ 1257 h 492"/>
                <a:gd name="T4" fmla="*/ 0 w 436"/>
                <a:gd name="T5" fmla="*/ 518 h 492"/>
                <a:gd name="T6" fmla="*/ 68 w 436"/>
                <a:gd name="T7" fmla="*/ 400 h 492"/>
                <a:gd name="T8" fmla="*/ 700 w 436"/>
                <a:gd name="T9" fmla="*/ 24 h 492"/>
                <a:gd name="T10" fmla="*/ 840 w 436"/>
                <a:gd name="T11" fmla="*/ 21 h 492"/>
                <a:gd name="T12" fmla="*/ 1476 w 436"/>
                <a:gd name="T13" fmla="*/ 383 h 492"/>
                <a:gd name="T14" fmla="*/ 1549 w 436"/>
                <a:gd name="T15" fmla="*/ 504 h 492"/>
                <a:gd name="T16" fmla="*/ 1556 w 436"/>
                <a:gd name="T17" fmla="*/ 1242 h 492"/>
                <a:gd name="T18" fmla="*/ 1489 w 436"/>
                <a:gd name="T19" fmla="*/ 1361 h 492"/>
                <a:gd name="T20" fmla="*/ 856 w 436"/>
                <a:gd name="T21" fmla="*/ 1736 h 492"/>
                <a:gd name="T22" fmla="*/ 716 w 436"/>
                <a:gd name="T23" fmla="*/ 1740 h 492"/>
                <a:gd name="T24" fmla="*/ 80 w 436"/>
                <a:gd name="T25" fmla="*/ 1377 h 4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6"/>
                <a:gd name="T40" fmla="*/ 0 h 492"/>
                <a:gd name="T41" fmla="*/ 436 w 436"/>
                <a:gd name="T42" fmla="*/ 492 h 4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6" h="492">
                  <a:moveTo>
                    <a:pt x="22" y="385"/>
                  </a:moveTo>
                  <a:cubicBezTo>
                    <a:pt x="11" y="379"/>
                    <a:pt x="2" y="363"/>
                    <a:pt x="2" y="35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8" y="118"/>
                    <a:pt x="19" y="112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207" y="1"/>
                    <a:pt x="224" y="0"/>
                    <a:pt x="235" y="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5" y="113"/>
                    <a:pt x="434" y="129"/>
                    <a:pt x="434" y="141"/>
                  </a:cubicBezTo>
                  <a:cubicBezTo>
                    <a:pt x="436" y="347"/>
                    <a:pt x="436" y="347"/>
                    <a:pt x="436" y="347"/>
                  </a:cubicBezTo>
                  <a:cubicBezTo>
                    <a:pt x="436" y="359"/>
                    <a:pt x="428" y="374"/>
                    <a:pt x="417" y="380"/>
                  </a:cubicBezTo>
                  <a:cubicBezTo>
                    <a:pt x="240" y="485"/>
                    <a:pt x="240" y="485"/>
                    <a:pt x="240" y="485"/>
                  </a:cubicBezTo>
                  <a:cubicBezTo>
                    <a:pt x="229" y="491"/>
                    <a:pt x="212" y="492"/>
                    <a:pt x="201" y="486"/>
                  </a:cubicBezTo>
                  <a:lnTo>
                    <a:pt x="22" y="385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35979" tIns="467722" rIns="35979" bIns="45692"/>
            <a:lstStyle/>
            <a:p>
              <a:pPr marL="126410" indent="-126410" defTabSz="818117" latinLnBrk="0">
                <a:spcAft>
                  <a:spcPts val="538"/>
                </a:spcAft>
                <a:buFont typeface="Arial" panose="020B0604020202020204" pitchFamily="34" charset="0"/>
                <a:buChar char="•"/>
                <a:tabLst>
                  <a:tab pos="103684" algn="l"/>
                </a:tabLst>
                <a:defRPr/>
              </a:pPr>
              <a:endParaRPr lang="ko-KR" altLang="en-US" sz="1600" spc="-134" dirty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rgbClr val="00518E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F9B79E08-23C8-4E82-BE56-5B096EAD3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874" y="2621748"/>
              <a:ext cx="1396411" cy="1596660"/>
            </a:xfrm>
            <a:custGeom>
              <a:avLst/>
              <a:gdLst>
                <a:gd name="T0" fmla="*/ 80 w 436"/>
                <a:gd name="T1" fmla="*/ 1377 h 492"/>
                <a:gd name="T2" fmla="*/ 7 w 436"/>
                <a:gd name="T3" fmla="*/ 1257 h 492"/>
                <a:gd name="T4" fmla="*/ 0 w 436"/>
                <a:gd name="T5" fmla="*/ 518 h 492"/>
                <a:gd name="T6" fmla="*/ 68 w 436"/>
                <a:gd name="T7" fmla="*/ 400 h 492"/>
                <a:gd name="T8" fmla="*/ 700 w 436"/>
                <a:gd name="T9" fmla="*/ 24 h 492"/>
                <a:gd name="T10" fmla="*/ 840 w 436"/>
                <a:gd name="T11" fmla="*/ 21 h 492"/>
                <a:gd name="T12" fmla="*/ 1476 w 436"/>
                <a:gd name="T13" fmla="*/ 383 h 492"/>
                <a:gd name="T14" fmla="*/ 1549 w 436"/>
                <a:gd name="T15" fmla="*/ 504 h 492"/>
                <a:gd name="T16" fmla="*/ 1556 w 436"/>
                <a:gd name="T17" fmla="*/ 1242 h 492"/>
                <a:gd name="T18" fmla="*/ 1489 w 436"/>
                <a:gd name="T19" fmla="*/ 1361 h 492"/>
                <a:gd name="T20" fmla="*/ 856 w 436"/>
                <a:gd name="T21" fmla="*/ 1736 h 492"/>
                <a:gd name="T22" fmla="*/ 716 w 436"/>
                <a:gd name="T23" fmla="*/ 1740 h 492"/>
                <a:gd name="T24" fmla="*/ 80 w 436"/>
                <a:gd name="T25" fmla="*/ 1377 h 4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6"/>
                <a:gd name="T40" fmla="*/ 0 h 492"/>
                <a:gd name="T41" fmla="*/ 436 w 436"/>
                <a:gd name="T42" fmla="*/ 492 h 4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6" h="492">
                  <a:moveTo>
                    <a:pt x="22" y="385"/>
                  </a:moveTo>
                  <a:cubicBezTo>
                    <a:pt x="11" y="379"/>
                    <a:pt x="2" y="363"/>
                    <a:pt x="2" y="35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8" y="118"/>
                    <a:pt x="19" y="112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207" y="1"/>
                    <a:pt x="224" y="0"/>
                    <a:pt x="235" y="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5" y="113"/>
                    <a:pt x="434" y="129"/>
                    <a:pt x="434" y="141"/>
                  </a:cubicBezTo>
                  <a:cubicBezTo>
                    <a:pt x="436" y="347"/>
                    <a:pt x="436" y="347"/>
                    <a:pt x="436" y="347"/>
                  </a:cubicBezTo>
                  <a:cubicBezTo>
                    <a:pt x="436" y="359"/>
                    <a:pt x="428" y="374"/>
                    <a:pt x="417" y="380"/>
                  </a:cubicBezTo>
                  <a:cubicBezTo>
                    <a:pt x="240" y="485"/>
                    <a:pt x="240" y="485"/>
                    <a:pt x="240" y="485"/>
                  </a:cubicBezTo>
                  <a:cubicBezTo>
                    <a:pt x="229" y="491"/>
                    <a:pt x="212" y="492"/>
                    <a:pt x="201" y="486"/>
                  </a:cubicBezTo>
                  <a:lnTo>
                    <a:pt x="22" y="385"/>
                  </a:lnTo>
                  <a:close/>
                </a:path>
              </a:pathLst>
            </a:custGeom>
            <a:solidFill>
              <a:srgbClr val="0072BB"/>
            </a:solidFill>
            <a:ln w="12700">
              <a:gradFill>
                <a:gsLst>
                  <a:gs pos="43000">
                    <a:srgbClr val="023D84"/>
                  </a:gs>
                  <a:gs pos="50000">
                    <a:schemeClr val="bg1"/>
                  </a:gs>
                  <a:gs pos="57000">
                    <a:srgbClr val="023D84"/>
                  </a:gs>
                </a:gsLst>
                <a:lin ang="10800000" scaled="0"/>
              </a:gra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 latinLnBrk="0">
                <a:buClr>
                  <a:srgbClr val="969696"/>
                </a:buClr>
                <a:tabLst>
                  <a:tab pos="914400" algn="l"/>
                  <a:tab pos="7315200" algn="r"/>
                </a:tabLst>
              </a:pPr>
              <a:endParaRPr lang="ko-KR" altLang="en-US" sz="1100" kern="0" dirty="0">
                <a:solidFill>
                  <a:sysClr val="window" lastClr="FFFFFF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E83B4A23-40C3-48FA-BEB0-FA8397079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022" y="2675595"/>
              <a:ext cx="951356" cy="1281678"/>
            </a:xfrm>
            <a:custGeom>
              <a:avLst/>
              <a:gdLst/>
              <a:ahLst/>
              <a:cxnLst/>
              <a:rect l="l" t="t" r="r" b="b"/>
              <a:pathLst>
                <a:path w="365264" h="492088">
                  <a:moveTo>
                    <a:pt x="240904" y="36"/>
                  </a:moveTo>
                  <a:cubicBezTo>
                    <a:pt x="248729" y="-248"/>
                    <a:pt x="256555" y="1168"/>
                    <a:pt x="262703" y="4566"/>
                  </a:cubicBezTo>
                  <a:cubicBezTo>
                    <a:pt x="305323" y="28934"/>
                    <a:pt x="338866" y="48111"/>
                    <a:pt x="365264" y="63203"/>
                  </a:cubicBezTo>
                  <a:lnTo>
                    <a:pt x="324461" y="59090"/>
                  </a:lnTo>
                  <a:cubicBezTo>
                    <a:pt x="179502" y="59090"/>
                    <a:pt x="61990" y="176602"/>
                    <a:pt x="61990" y="321561"/>
                  </a:cubicBezTo>
                  <a:cubicBezTo>
                    <a:pt x="61990" y="387011"/>
                    <a:pt x="85946" y="446865"/>
                    <a:pt x="126434" y="492088"/>
                  </a:cubicBezTo>
                  <a:lnTo>
                    <a:pt x="24593" y="433863"/>
                  </a:lnTo>
                  <a:cubicBezTo>
                    <a:pt x="12297" y="427067"/>
                    <a:pt x="2236" y="408944"/>
                    <a:pt x="2236" y="395351"/>
                  </a:cubicBezTo>
                  <a:cubicBezTo>
                    <a:pt x="0" y="162013"/>
                    <a:pt x="0" y="162013"/>
                    <a:pt x="0" y="162013"/>
                  </a:cubicBezTo>
                  <a:cubicBezTo>
                    <a:pt x="0" y="148420"/>
                    <a:pt x="8943" y="131430"/>
                    <a:pt x="21240" y="124634"/>
                  </a:cubicBezTo>
                  <a:cubicBezTo>
                    <a:pt x="219106" y="5699"/>
                    <a:pt x="219106" y="5699"/>
                    <a:pt x="219106" y="5699"/>
                  </a:cubicBezTo>
                  <a:cubicBezTo>
                    <a:pt x="225254" y="2301"/>
                    <a:pt x="233079" y="319"/>
                    <a:pt x="240904" y="3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cene3d>
                <a:camera prst="orthographicFront"/>
                <a:lightRig rig="threePt" dir="t"/>
              </a:scene3d>
              <a:sp3d>
                <a:bevelT w="0"/>
                <a:bevelB w="0" h="0"/>
              </a:sp3d>
            </a:bodyPr>
            <a:lstStyle/>
            <a:p>
              <a:pPr algn="ctr">
                <a:buClr>
                  <a:srgbClr val="969696"/>
                </a:buClr>
                <a:tabLst>
                  <a:tab pos="818599" algn="l"/>
                  <a:tab pos="6548807" algn="r"/>
                </a:tabLst>
              </a:pPr>
              <a:endParaRPr lang="ko-KR" altLang="en-US" sz="16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2C45DA6D-0777-4D52-ABFC-DA359BEBCE45}"/>
                </a:ext>
              </a:extLst>
            </p:cNvPr>
            <p:cNvSpPr/>
            <p:nvPr/>
          </p:nvSpPr>
          <p:spPr>
            <a:xfrm>
              <a:off x="3838227" y="3112037"/>
              <a:ext cx="805201" cy="6012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algn="ctr" defTabSz="1093157" latinLnBrk="0"/>
              <a:r>
                <a:rPr kumimoji="1" lang="en-US" altLang="ko-KR" sz="1400" dirty="0">
                  <a:ln>
                    <a:solidFill>
                      <a:schemeClr val="accent6">
                        <a:lumMod val="7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ixMGo EB" charset="0"/>
                </a:rPr>
                <a:t>GIS</a:t>
              </a:r>
            </a:p>
            <a:p>
              <a:pPr algn="ctr" defTabSz="1093157" latinLnBrk="0"/>
              <a:r>
                <a:rPr kumimoji="1" lang="en-US" altLang="ko-KR" sz="1400" dirty="0">
                  <a:ln>
                    <a:solidFill>
                      <a:schemeClr val="accent6">
                        <a:lumMod val="7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ixMGo EB" charset="0"/>
                </a:rPr>
                <a:t>Server</a:t>
              </a:r>
              <a:endParaRPr kumimoji="1" lang="ko-KR" altLang="en-US" sz="140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ixMGo EB" charset="0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10246AFA-C0C4-48ED-824B-5279FF3A7CC3}"/>
              </a:ext>
            </a:extLst>
          </p:cNvPr>
          <p:cNvGrpSpPr>
            <a:grpSpLocks noChangeAspect="1"/>
          </p:cNvGrpSpPr>
          <p:nvPr/>
        </p:nvGrpSpPr>
        <p:grpSpPr>
          <a:xfrm>
            <a:off x="3494386" y="4273852"/>
            <a:ext cx="1085044" cy="1237926"/>
            <a:chOff x="3515084" y="4585069"/>
            <a:chExt cx="1513961" cy="1727278"/>
          </a:xfrm>
        </p:grpSpPr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7F7C9097-C64A-4399-9041-D5507FD44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084" y="4585069"/>
              <a:ext cx="1513961" cy="1727278"/>
            </a:xfrm>
            <a:custGeom>
              <a:avLst/>
              <a:gdLst>
                <a:gd name="T0" fmla="*/ 80 w 436"/>
                <a:gd name="T1" fmla="*/ 1377 h 492"/>
                <a:gd name="T2" fmla="*/ 7 w 436"/>
                <a:gd name="T3" fmla="*/ 1257 h 492"/>
                <a:gd name="T4" fmla="*/ 0 w 436"/>
                <a:gd name="T5" fmla="*/ 518 h 492"/>
                <a:gd name="T6" fmla="*/ 68 w 436"/>
                <a:gd name="T7" fmla="*/ 400 h 492"/>
                <a:gd name="T8" fmla="*/ 700 w 436"/>
                <a:gd name="T9" fmla="*/ 24 h 492"/>
                <a:gd name="T10" fmla="*/ 840 w 436"/>
                <a:gd name="T11" fmla="*/ 21 h 492"/>
                <a:gd name="T12" fmla="*/ 1476 w 436"/>
                <a:gd name="T13" fmla="*/ 383 h 492"/>
                <a:gd name="T14" fmla="*/ 1549 w 436"/>
                <a:gd name="T15" fmla="*/ 504 h 492"/>
                <a:gd name="T16" fmla="*/ 1556 w 436"/>
                <a:gd name="T17" fmla="*/ 1242 h 492"/>
                <a:gd name="T18" fmla="*/ 1489 w 436"/>
                <a:gd name="T19" fmla="*/ 1361 h 492"/>
                <a:gd name="T20" fmla="*/ 856 w 436"/>
                <a:gd name="T21" fmla="*/ 1736 h 492"/>
                <a:gd name="T22" fmla="*/ 716 w 436"/>
                <a:gd name="T23" fmla="*/ 1740 h 492"/>
                <a:gd name="T24" fmla="*/ 80 w 436"/>
                <a:gd name="T25" fmla="*/ 1377 h 4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6"/>
                <a:gd name="T40" fmla="*/ 0 h 492"/>
                <a:gd name="T41" fmla="*/ 436 w 436"/>
                <a:gd name="T42" fmla="*/ 492 h 4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6" h="492">
                  <a:moveTo>
                    <a:pt x="22" y="385"/>
                  </a:moveTo>
                  <a:cubicBezTo>
                    <a:pt x="11" y="379"/>
                    <a:pt x="2" y="363"/>
                    <a:pt x="2" y="35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8" y="118"/>
                    <a:pt x="19" y="112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207" y="1"/>
                    <a:pt x="224" y="0"/>
                    <a:pt x="235" y="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5" y="113"/>
                    <a:pt x="434" y="129"/>
                    <a:pt x="434" y="141"/>
                  </a:cubicBezTo>
                  <a:cubicBezTo>
                    <a:pt x="436" y="347"/>
                    <a:pt x="436" y="347"/>
                    <a:pt x="436" y="347"/>
                  </a:cubicBezTo>
                  <a:cubicBezTo>
                    <a:pt x="436" y="359"/>
                    <a:pt x="428" y="374"/>
                    <a:pt x="417" y="380"/>
                  </a:cubicBezTo>
                  <a:cubicBezTo>
                    <a:pt x="240" y="485"/>
                    <a:pt x="240" y="485"/>
                    <a:pt x="240" y="485"/>
                  </a:cubicBezTo>
                  <a:cubicBezTo>
                    <a:pt x="229" y="491"/>
                    <a:pt x="212" y="492"/>
                    <a:pt x="201" y="486"/>
                  </a:cubicBezTo>
                  <a:lnTo>
                    <a:pt x="22" y="385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35979" tIns="467722" rIns="35979" bIns="45692"/>
            <a:lstStyle/>
            <a:p>
              <a:pPr marL="126410" indent="-126410" defTabSz="818117" latinLnBrk="0">
                <a:spcAft>
                  <a:spcPts val="538"/>
                </a:spcAft>
                <a:buFont typeface="Arial" panose="020B0604020202020204" pitchFamily="34" charset="0"/>
                <a:buChar char="•"/>
                <a:tabLst>
                  <a:tab pos="103684" algn="l"/>
                </a:tabLst>
                <a:defRPr/>
              </a:pPr>
              <a:endParaRPr lang="ko-KR" altLang="en-US" sz="1600" spc="-134" dirty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rgbClr val="00518E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AF1FAC76-D21A-4A78-B3C8-C255ED5A9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874" y="4650384"/>
              <a:ext cx="1396411" cy="1596660"/>
            </a:xfrm>
            <a:custGeom>
              <a:avLst/>
              <a:gdLst>
                <a:gd name="T0" fmla="*/ 80 w 436"/>
                <a:gd name="T1" fmla="*/ 1377 h 492"/>
                <a:gd name="T2" fmla="*/ 7 w 436"/>
                <a:gd name="T3" fmla="*/ 1257 h 492"/>
                <a:gd name="T4" fmla="*/ 0 w 436"/>
                <a:gd name="T5" fmla="*/ 518 h 492"/>
                <a:gd name="T6" fmla="*/ 68 w 436"/>
                <a:gd name="T7" fmla="*/ 400 h 492"/>
                <a:gd name="T8" fmla="*/ 700 w 436"/>
                <a:gd name="T9" fmla="*/ 24 h 492"/>
                <a:gd name="T10" fmla="*/ 840 w 436"/>
                <a:gd name="T11" fmla="*/ 21 h 492"/>
                <a:gd name="T12" fmla="*/ 1476 w 436"/>
                <a:gd name="T13" fmla="*/ 383 h 492"/>
                <a:gd name="T14" fmla="*/ 1549 w 436"/>
                <a:gd name="T15" fmla="*/ 504 h 492"/>
                <a:gd name="T16" fmla="*/ 1556 w 436"/>
                <a:gd name="T17" fmla="*/ 1242 h 492"/>
                <a:gd name="T18" fmla="*/ 1489 w 436"/>
                <a:gd name="T19" fmla="*/ 1361 h 492"/>
                <a:gd name="T20" fmla="*/ 856 w 436"/>
                <a:gd name="T21" fmla="*/ 1736 h 492"/>
                <a:gd name="T22" fmla="*/ 716 w 436"/>
                <a:gd name="T23" fmla="*/ 1740 h 492"/>
                <a:gd name="T24" fmla="*/ 80 w 436"/>
                <a:gd name="T25" fmla="*/ 1377 h 4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6"/>
                <a:gd name="T40" fmla="*/ 0 h 492"/>
                <a:gd name="T41" fmla="*/ 436 w 436"/>
                <a:gd name="T42" fmla="*/ 492 h 4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6" h="492">
                  <a:moveTo>
                    <a:pt x="22" y="385"/>
                  </a:moveTo>
                  <a:cubicBezTo>
                    <a:pt x="11" y="379"/>
                    <a:pt x="2" y="363"/>
                    <a:pt x="2" y="35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8" y="118"/>
                    <a:pt x="19" y="112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207" y="1"/>
                    <a:pt x="224" y="0"/>
                    <a:pt x="235" y="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5" y="113"/>
                    <a:pt x="434" y="129"/>
                    <a:pt x="434" y="141"/>
                  </a:cubicBezTo>
                  <a:cubicBezTo>
                    <a:pt x="436" y="347"/>
                    <a:pt x="436" y="347"/>
                    <a:pt x="436" y="347"/>
                  </a:cubicBezTo>
                  <a:cubicBezTo>
                    <a:pt x="436" y="359"/>
                    <a:pt x="428" y="374"/>
                    <a:pt x="417" y="380"/>
                  </a:cubicBezTo>
                  <a:cubicBezTo>
                    <a:pt x="240" y="485"/>
                    <a:pt x="240" y="485"/>
                    <a:pt x="240" y="485"/>
                  </a:cubicBezTo>
                  <a:cubicBezTo>
                    <a:pt x="229" y="491"/>
                    <a:pt x="212" y="492"/>
                    <a:pt x="201" y="486"/>
                  </a:cubicBezTo>
                  <a:lnTo>
                    <a:pt x="22" y="385"/>
                  </a:lnTo>
                  <a:close/>
                </a:path>
              </a:pathLst>
            </a:custGeom>
            <a:solidFill>
              <a:srgbClr val="0072BB"/>
            </a:solidFill>
            <a:ln w="12700">
              <a:gradFill>
                <a:gsLst>
                  <a:gs pos="43000">
                    <a:srgbClr val="023D84"/>
                  </a:gs>
                  <a:gs pos="50000">
                    <a:schemeClr val="bg1"/>
                  </a:gs>
                  <a:gs pos="57000">
                    <a:srgbClr val="023D84"/>
                  </a:gs>
                </a:gsLst>
                <a:lin ang="10800000" scaled="0"/>
              </a:gra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 latinLnBrk="0">
                <a:buClr>
                  <a:srgbClr val="969696"/>
                </a:buClr>
                <a:tabLst>
                  <a:tab pos="914400" algn="l"/>
                  <a:tab pos="7315200" algn="r"/>
                </a:tabLst>
              </a:pPr>
              <a:endParaRPr lang="ko-KR" altLang="en-US" sz="1100" kern="0" dirty="0">
                <a:solidFill>
                  <a:sysClr val="window" lastClr="FFFFFF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E8DF0A12-F48B-4AA2-8AE0-5E0A8BB09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022" y="4704231"/>
              <a:ext cx="951356" cy="1281678"/>
            </a:xfrm>
            <a:custGeom>
              <a:avLst/>
              <a:gdLst/>
              <a:ahLst/>
              <a:cxnLst/>
              <a:rect l="l" t="t" r="r" b="b"/>
              <a:pathLst>
                <a:path w="365264" h="492088">
                  <a:moveTo>
                    <a:pt x="240904" y="36"/>
                  </a:moveTo>
                  <a:cubicBezTo>
                    <a:pt x="248729" y="-248"/>
                    <a:pt x="256555" y="1168"/>
                    <a:pt x="262703" y="4566"/>
                  </a:cubicBezTo>
                  <a:cubicBezTo>
                    <a:pt x="305323" y="28934"/>
                    <a:pt x="338866" y="48111"/>
                    <a:pt x="365264" y="63203"/>
                  </a:cubicBezTo>
                  <a:lnTo>
                    <a:pt x="324461" y="59090"/>
                  </a:lnTo>
                  <a:cubicBezTo>
                    <a:pt x="179502" y="59090"/>
                    <a:pt x="61990" y="176602"/>
                    <a:pt x="61990" y="321561"/>
                  </a:cubicBezTo>
                  <a:cubicBezTo>
                    <a:pt x="61990" y="387011"/>
                    <a:pt x="85946" y="446865"/>
                    <a:pt x="126434" y="492088"/>
                  </a:cubicBezTo>
                  <a:lnTo>
                    <a:pt x="24593" y="433863"/>
                  </a:lnTo>
                  <a:cubicBezTo>
                    <a:pt x="12297" y="427067"/>
                    <a:pt x="2236" y="408944"/>
                    <a:pt x="2236" y="395351"/>
                  </a:cubicBezTo>
                  <a:cubicBezTo>
                    <a:pt x="0" y="162013"/>
                    <a:pt x="0" y="162013"/>
                    <a:pt x="0" y="162013"/>
                  </a:cubicBezTo>
                  <a:cubicBezTo>
                    <a:pt x="0" y="148420"/>
                    <a:pt x="8943" y="131430"/>
                    <a:pt x="21240" y="124634"/>
                  </a:cubicBezTo>
                  <a:cubicBezTo>
                    <a:pt x="219106" y="5699"/>
                    <a:pt x="219106" y="5699"/>
                    <a:pt x="219106" y="5699"/>
                  </a:cubicBezTo>
                  <a:cubicBezTo>
                    <a:pt x="225254" y="2301"/>
                    <a:pt x="233079" y="319"/>
                    <a:pt x="240904" y="3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cene3d>
                <a:camera prst="orthographicFront"/>
                <a:lightRig rig="threePt" dir="t"/>
              </a:scene3d>
              <a:sp3d>
                <a:bevelT w="0"/>
                <a:bevelB w="0" h="0"/>
              </a:sp3d>
            </a:bodyPr>
            <a:lstStyle/>
            <a:p>
              <a:pPr algn="ctr">
                <a:buClr>
                  <a:srgbClr val="969696"/>
                </a:buClr>
                <a:tabLst>
                  <a:tab pos="818599" algn="l"/>
                  <a:tab pos="6548807" algn="r"/>
                </a:tabLst>
              </a:pPr>
              <a:endParaRPr lang="ko-KR" altLang="en-US" sz="16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9B22F9B2-7AE7-47F1-A5E3-F16FECBAA9D1}"/>
                </a:ext>
              </a:extLst>
            </p:cNvPr>
            <p:cNvSpPr/>
            <p:nvPr/>
          </p:nvSpPr>
          <p:spPr>
            <a:xfrm>
              <a:off x="3834873" y="5208708"/>
              <a:ext cx="811912" cy="6012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algn="ctr" defTabSz="1093157" latinLnBrk="0"/>
              <a:r>
                <a:rPr kumimoji="1" lang="en-US" altLang="ko-KR" sz="1400" dirty="0">
                  <a:ln>
                    <a:solidFill>
                      <a:schemeClr val="accent6">
                        <a:lumMod val="7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ixMGo EB" charset="0"/>
                </a:rPr>
                <a:t>Mobile</a:t>
              </a:r>
            </a:p>
            <a:p>
              <a:pPr algn="ctr" defTabSz="1093157" latinLnBrk="0"/>
              <a:r>
                <a:rPr kumimoji="1" lang="en-US" altLang="ko-KR" sz="1400" dirty="0">
                  <a:ln>
                    <a:solidFill>
                      <a:schemeClr val="accent6">
                        <a:lumMod val="7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ixMGo EB" charset="0"/>
                </a:rPr>
                <a:t>GIS</a:t>
              </a:r>
              <a:endParaRPr kumimoji="1" lang="ko-KR" altLang="en-US" sz="140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ixMGo EB" charset="0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5CB56A08-3A73-4203-B2C1-A4E988C63AF5}"/>
              </a:ext>
            </a:extLst>
          </p:cNvPr>
          <p:cNvGrpSpPr>
            <a:grpSpLocks noChangeAspect="1"/>
          </p:cNvGrpSpPr>
          <p:nvPr/>
        </p:nvGrpSpPr>
        <p:grpSpPr>
          <a:xfrm>
            <a:off x="5808593" y="4273852"/>
            <a:ext cx="1085045" cy="1237926"/>
            <a:chOff x="5952263" y="4585069"/>
            <a:chExt cx="1513961" cy="1727278"/>
          </a:xfrm>
        </p:grpSpPr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8F4E1F29-A637-42BB-A5FE-8EC7910F3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263" y="4585069"/>
              <a:ext cx="1513961" cy="1727278"/>
            </a:xfrm>
            <a:custGeom>
              <a:avLst/>
              <a:gdLst>
                <a:gd name="T0" fmla="*/ 80 w 436"/>
                <a:gd name="T1" fmla="*/ 1377 h 492"/>
                <a:gd name="T2" fmla="*/ 7 w 436"/>
                <a:gd name="T3" fmla="*/ 1257 h 492"/>
                <a:gd name="T4" fmla="*/ 0 w 436"/>
                <a:gd name="T5" fmla="*/ 518 h 492"/>
                <a:gd name="T6" fmla="*/ 68 w 436"/>
                <a:gd name="T7" fmla="*/ 400 h 492"/>
                <a:gd name="T8" fmla="*/ 700 w 436"/>
                <a:gd name="T9" fmla="*/ 24 h 492"/>
                <a:gd name="T10" fmla="*/ 840 w 436"/>
                <a:gd name="T11" fmla="*/ 21 h 492"/>
                <a:gd name="T12" fmla="*/ 1476 w 436"/>
                <a:gd name="T13" fmla="*/ 383 h 492"/>
                <a:gd name="T14" fmla="*/ 1549 w 436"/>
                <a:gd name="T15" fmla="*/ 504 h 492"/>
                <a:gd name="T16" fmla="*/ 1556 w 436"/>
                <a:gd name="T17" fmla="*/ 1242 h 492"/>
                <a:gd name="T18" fmla="*/ 1489 w 436"/>
                <a:gd name="T19" fmla="*/ 1361 h 492"/>
                <a:gd name="T20" fmla="*/ 856 w 436"/>
                <a:gd name="T21" fmla="*/ 1736 h 492"/>
                <a:gd name="T22" fmla="*/ 716 w 436"/>
                <a:gd name="T23" fmla="*/ 1740 h 492"/>
                <a:gd name="T24" fmla="*/ 80 w 436"/>
                <a:gd name="T25" fmla="*/ 1377 h 4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6"/>
                <a:gd name="T40" fmla="*/ 0 h 492"/>
                <a:gd name="T41" fmla="*/ 436 w 436"/>
                <a:gd name="T42" fmla="*/ 492 h 4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6" h="492">
                  <a:moveTo>
                    <a:pt x="22" y="385"/>
                  </a:moveTo>
                  <a:cubicBezTo>
                    <a:pt x="11" y="379"/>
                    <a:pt x="2" y="363"/>
                    <a:pt x="2" y="35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8" y="118"/>
                    <a:pt x="19" y="112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207" y="1"/>
                    <a:pt x="224" y="0"/>
                    <a:pt x="235" y="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5" y="113"/>
                    <a:pt x="434" y="129"/>
                    <a:pt x="434" y="141"/>
                  </a:cubicBezTo>
                  <a:cubicBezTo>
                    <a:pt x="436" y="347"/>
                    <a:pt x="436" y="347"/>
                    <a:pt x="436" y="347"/>
                  </a:cubicBezTo>
                  <a:cubicBezTo>
                    <a:pt x="436" y="359"/>
                    <a:pt x="428" y="374"/>
                    <a:pt x="417" y="380"/>
                  </a:cubicBezTo>
                  <a:cubicBezTo>
                    <a:pt x="240" y="485"/>
                    <a:pt x="240" y="485"/>
                    <a:pt x="240" y="485"/>
                  </a:cubicBezTo>
                  <a:cubicBezTo>
                    <a:pt x="229" y="491"/>
                    <a:pt x="212" y="492"/>
                    <a:pt x="201" y="486"/>
                  </a:cubicBezTo>
                  <a:lnTo>
                    <a:pt x="22" y="385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35979" tIns="467722" rIns="35979" bIns="45692"/>
            <a:lstStyle/>
            <a:p>
              <a:pPr marL="126410" indent="-126410" defTabSz="818117" latinLnBrk="0">
                <a:spcAft>
                  <a:spcPts val="538"/>
                </a:spcAft>
                <a:buFont typeface="Arial" panose="020B0604020202020204" pitchFamily="34" charset="0"/>
                <a:buChar char="•"/>
                <a:tabLst>
                  <a:tab pos="103684" algn="l"/>
                </a:tabLst>
                <a:defRPr/>
              </a:pPr>
              <a:endParaRPr lang="ko-KR" altLang="en-US" sz="1600" spc="-134" dirty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rgbClr val="00518E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FD71545E-86C7-43CA-8B37-BE66D5C4F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053" y="4650384"/>
              <a:ext cx="1396411" cy="1596660"/>
            </a:xfrm>
            <a:custGeom>
              <a:avLst/>
              <a:gdLst>
                <a:gd name="T0" fmla="*/ 80 w 436"/>
                <a:gd name="T1" fmla="*/ 1377 h 492"/>
                <a:gd name="T2" fmla="*/ 7 w 436"/>
                <a:gd name="T3" fmla="*/ 1257 h 492"/>
                <a:gd name="T4" fmla="*/ 0 w 436"/>
                <a:gd name="T5" fmla="*/ 518 h 492"/>
                <a:gd name="T6" fmla="*/ 68 w 436"/>
                <a:gd name="T7" fmla="*/ 400 h 492"/>
                <a:gd name="T8" fmla="*/ 700 w 436"/>
                <a:gd name="T9" fmla="*/ 24 h 492"/>
                <a:gd name="T10" fmla="*/ 840 w 436"/>
                <a:gd name="T11" fmla="*/ 21 h 492"/>
                <a:gd name="T12" fmla="*/ 1476 w 436"/>
                <a:gd name="T13" fmla="*/ 383 h 492"/>
                <a:gd name="T14" fmla="*/ 1549 w 436"/>
                <a:gd name="T15" fmla="*/ 504 h 492"/>
                <a:gd name="T16" fmla="*/ 1556 w 436"/>
                <a:gd name="T17" fmla="*/ 1242 h 492"/>
                <a:gd name="T18" fmla="*/ 1489 w 436"/>
                <a:gd name="T19" fmla="*/ 1361 h 492"/>
                <a:gd name="T20" fmla="*/ 856 w 436"/>
                <a:gd name="T21" fmla="*/ 1736 h 492"/>
                <a:gd name="T22" fmla="*/ 716 w 436"/>
                <a:gd name="T23" fmla="*/ 1740 h 492"/>
                <a:gd name="T24" fmla="*/ 80 w 436"/>
                <a:gd name="T25" fmla="*/ 1377 h 4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6"/>
                <a:gd name="T40" fmla="*/ 0 h 492"/>
                <a:gd name="T41" fmla="*/ 436 w 436"/>
                <a:gd name="T42" fmla="*/ 492 h 4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6" h="492">
                  <a:moveTo>
                    <a:pt x="22" y="385"/>
                  </a:moveTo>
                  <a:cubicBezTo>
                    <a:pt x="11" y="379"/>
                    <a:pt x="2" y="363"/>
                    <a:pt x="2" y="35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3"/>
                    <a:pt x="8" y="118"/>
                    <a:pt x="19" y="112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207" y="1"/>
                    <a:pt x="224" y="0"/>
                    <a:pt x="235" y="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5" y="113"/>
                    <a:pt x="434" y="129"/>
                    <a:pt x="434" y="141"/>
                  </a:cubicBezTo>
                  <a:cubicBezTo>
                    <a:pt x="436" y="347"/>
                    <a:pt x="436" y="347"/>
                    <a:pt x="436" y="347"/>
                  </a:cubicBezTo>
                  <a:cubicBezTo>
                    <a:pt x="436" y="359"/>
                    <a:pt x="428" y="374"/>
                    <a:pt x="417" y="380"/>
                  </a:cubicBezTo>
                  <a:cubicBezTo>
                    <a:pt x="240" y="485"/>
                    <a:pt x="240" y="485"/>
                    <a:pt x="240" y="485"/>
                  </a:cubicBezTo>
                  <a:cubicBezTo>
                    <a:pt x="229" y="491"/>
                    <a:pt x="212" y="492"/>
                    <a:pt x="201" y="486"/>
                  </a:cubicBezTo>
                  <a:lnTo>
                    <a:pt x="22" y="385"/>
                  </a:lnTo>
                  <a:close/>
                </a:path>
              </a:pathLst>
            </a:custGeom>
            <a:solidFill>
              <a:srgbClr val="0F3E68"/>
            </a:solidFill>
            <a:ln w="12700">
              <a:gradFill>
                <a:gsLst>
                  <a:gs pos="43000">
                    <a:srgbClr val="023D84"/>
                  </a:gs>
                  <a:gs pos="50000">
                    <a:schemeClr val="bg1"/>
                  </a:gs>
                  <a:gs pos="57000">
                    <a:srgbClr val="023D84"/>
                  </a:gs>
                </a:gsLst>
                <a:lin ang="10800000" scaled="0"/>
              </a:gra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 latinLnBrk="0">
                <a:buClr>
                  <a:srgbClr val="969696"/>
                </a:buClr>
                <a:tabLst>
                  <a:tab pos="914400" algn="l"/>
                  <a:tab pos="7315200" algn="r"/>
                </a:tabLst>
              </a:pPr>
              <a:endParaRPr lang="ko-KR" altLang="en-US" sz="1100" kern="0" dirty="0">
                <a:solidFill>
                  <a:sysClr val="window" lastClr="FFFFFF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CD8333D2-9057-4E45-A848-92BC3A263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9202" y="4704231"/>
              <a:ext cx="951356" cy="1281678"/>
            </a:xfrm>
            <a:custGeom>
              <a:avLst/>
              <a:gdLst/>
              <a:ahLst/>
              <a:cxnLst/>
              <a:rect l="l" t="t" r="r" b="b"/>
              <a:pathLst>
                <a:path w="365264" h="492088">
                  <a:moveTo>
                    <a:pt x="240904" y="36"/>
                  </a:moveTo>
                  <a:cubicBezTo>
                    <a:pt x="248729" y="-248"/>
                    <a:pt x="256555" y="1168"/>
                    <a:pt x="262703" y="4566"/>
                  </a:cubicBezTo>
                  <a:cubicBezTo>
                    <a:pt x="305323" y="28934"/>
                    <a:pt x="338866" y="48111"/>
                    <a:pt x="365264" y="63203"/>
                  </a:cubicBezTo>
                  <a:lnTo>
                    <a:pt x="324461" y="59090"/>
                  </a:lnTo>
                  <a:cubicBezTo>
                    <a:pt x="179502" y="59090"/>
                    <a:pt x="61990" y="176602"/>
                    <a:pt x="61990" y="321561"/>
                  </a:cubicBezTo>
                  <a:cubicBezTo>
                    <a:pt x="61990" y="387011"/>
                    <a:pt x="85946" y="446865"/>
                    <a:pt x="126434" y="492088"/>
                  </a:cubicBezTo>
                  <a:lnTo>
                    <a:pt x="24593" y="433863"/>
                  </a:lnTo>
                  <a:cubicBezTo>
                    <a:pt x="12297" y="427067"/>
                    <a:pt x="2236" y="408944"/>
                    <a:pt x="2236" y="395351"/>
                  </a:cubicBezTo>
                  <a:cubicBezTo>
                    <a:pt x="0" y="162013"/>
                    <a:pt x="0" y="162013"/>
                    <a:pt x="0" y="162013"/>
                  </a:cubicBezTo>
                  <a:cubicBezTo>
                    <a:pt x="0" y="148420"/>
                    <a:pt x="8943" y="131430"/>
                    <a:pt x="21240" y="124634"/>
                  </a:cubicBezTo>
                  <a:cubicBezTo>
                    <a:pt x="219106" y="5699"/>
                    <a:pt x="219106" y="5699"/>
                    <a:pt x="219106" y="5699"/>
                  </a:cubicBezTo>
                  <a:cubicBezTo>
                    <a:pt x="225254" y="2301"/>
                    <a:pt x="233079" y="319"/>
                    <a:pt x="240904" y="3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cene3d>
                <a:camera prst="orthographicFront"/>
                <a:lightRig rig="threePt" dir="t"/>
              </a:scene3d>
              <a:sp3d>
                <a:bevelT w="0"/>
                <a:bevelB w="0" h="0"/>
              </a:sp3d>
            </a:bodyPr>
            <a:lstStyle/>
            <a:p>
              <a:pPr algn="ctr">
                <a:buClr>
                  <a:srgbClr val="969696"/>
                </a:buClr>
                <a:tabLst>
                  <a:tab pos="818599" algn="l"/>
                  <a:tab pos="6548807" algn="r"/>
                </a:tabLst>
              </a:pPr>
              <a:endParaRPr lang="ko-KR" altLang="en-US" sz="160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B072DD53-02C9-479E-BD9C-DF33C39D4902}"/>
                </a:ext>
              </a:extLst>
            </p:cNvPr>
            <p:cNvSpPr/>
            <p:nvPr/>
          </p:nvSpPr>
          <p:spPr>
            <a:xfrm flipH="1">
              <a:off x="6059474" y="5000123"/>
              <a:ext cx="1286082" cy="9018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algn="ctr" defTabSz="1093157" latinLnBrk="0"/>
              <a:r>
                <a:rPr kumimoji="1" lang="en-US" altLang="ko-KR" sz="1400" dirty="0">
                  <a:ln>
                    <a:solidFill>
                      <a:schemeClr val="accent6">
                        <a:lumMod val="7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ixMGo EB" charset="0"/>
                </a:rPr>
                <a:t>GIS</a:t>
              </a:r>
            </a:p>
            <a:p>
              <a:pPr algn="ctr" defTabSz="1093157" latinLnBrk="0"/>
              <a:r>
                <a:rPr kumimoji="1" lang="en-US" altLang="ko-KR" sz="1400" spc="-100" dirty="0">
                  <a:ln>
                    <a:solidFill>
                      <a:schemeClr val="accent6">
                        <a:lumMod val="7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ixMGo EB" charset="0"/>
                </a:rPr>
                <a:t>Application/</a:t>
              </a:r>
            </a:p>
            <a:p>
              <a:pPr algn="ctr" defTabSz="1093157" latinLnBrk="0"/>
              <a:r>
                <a:rPr kumimoji="1" lang="en-US" altLang="ko-KR" sz="1400" dirty="0">
                  <a:ln>
                    <a:solidFill>
                      <a:schemeClr val="accent6">
                        <a:lumMod val="7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ixMGo EB" charset="0"/>
                </a:rPr>
                <a:t>Utilities</a:t>
              </a:r>
              <a:endParaRPr kumimoji="1" lang="ko-KR" altLang="en-US" sz="140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ixMGo EB" charset="0"/>
              </a:endParaRPr>
            </a:p>
          </p:txBody>
        </p:sp>
      </p:grpSp>
      <p:pic>
        <p:nvPicPr>
          <p:cNvPr id="66" name="Picture 87" descr="D:\2_템 참고\시스템 아이콘_201104png\dbase (2).png">
            <a:extLst>
              <a:ext uri="{FF2B5EF4-FFF2-40B4-BE49-F238E27FC236}">
                <a16:creationId xmlns:a16="http://schemas.microsoft.com/office/drawing/2014/main" id="{2E839229-AD55-4B78-968E-944F22E8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76" y="4377303"/>
            <a:ext cx="780162" cy="54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60">
            <a:extLst>
              <a:ext uri="{FF2B5EF4-FFF2-40B4-BE49-F238E27FC236}">
                <a16:creationId xmlns:a16="http://schemas.microsoft.com/office/drawing/2014/main" id="{015A2F52-6E18-4E80-A7BC-701BF195F5C5}"/>
              </a:ext>
            </a:extLst>
          </p:cNvPr>
          <p:cNvSpPr txBox="1">
            <a:spLocks noChangeAspect="1" noChangeArrowheads="1"/>
          </p:cNvSpPr>
          <p:nvPr/>
        </p:nvSpPr>
        <p:spPr bwMode="gray">
          <a:xfrm>
            <a:off x="4864133" y="4533550"/>
            <a:ext cx="519007" cy="26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B39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FDB39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E4E8E6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120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GIS </a:t>
            </a:r>
          </a:p>
          <a:p>
            <a:pPr algn="ctr">
              <a:lnSpc>
                <a:spcPct val="90000"/>
              </a:lnSpc>
            </a:pPr>
            <a:r>
              <a:rPr lang="en-US" altLang="ko-KR" sz="120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Database</a:t>
            </a:r>
          </a:p>
        </p:txBody>
      </p:sp>
      <p:sp>
        <p:nvSpPr>
          <p:cNvPr id="68" name="직각 삼각형 67">
            <a:extLst>
              <a:ext uri="{FF2B5EF4-FFF2-40B4-BE49-F238E27FC236}">
                <a16:creationId xmlns:a16="http://schemas.microsoft.com/office/drawing/2014/main" id="{FC217989-C8C1-441B-AFFE-98DA568FB34E}"/>
              </a:ext>
            </a:extLst>
          </p:cNvPr>
          <p:cNvSpPr>
            <a:spLocks noChangeAspect="1"/>
          </p:cNvSpPr>
          <p:nvPr/>
        </p:nvSpPr>
        <p:spPr>
          <a:xfrm rot="11174612">
            <a:off x="5130785" y="5426538"/>
            <a:ext cx="136310" cy="136310"/>
          </a:xfrm>
          <a:prstGeom prst="rtTriangle">
            <a:avLst/>
          </a:prstGeom>
          <a:solidFill>
            <a:srgbClr val="0F3E68"/>
          </a:solidFill>
          <a:ln w="127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latinLnBrk="0">
              <a:buClr>
                <a:srgbClr val="969696"/>
              </a:buClr>
              <a:tabLst>
                <a:tab pos="914400" algn="l"/>
                <a:tab pos="7315200" algn="r"/>
              </a:tabLst>
            </a:pPr>
            <a:endParaRPr lang="ko-KR" altLang="en-US" sz="1100" kern="0">
              <a:solidFill>
                <a:sysClr val="window" lastClr="FFFFFF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69" name="Picture 25" descr="geoterra">
            <a:extLst>
              <a:ext uri="{FF2B5EF4-FFF2-40B4-BE49-F238E27FC236}">
                <a16:creationId xmlns:a16="http://schemas.microsoft.com/office/drawing/2014/main" id="{CE98C874-68CF-4C00-98C7-C6396866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6129" y="1882169"/>
            <a:ext cx="1244886" cy="36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" name="Group 28">
            <a:extLst>
              <a:ext uri="{FF2B5EF4-FFF2-40B4-BE49-F238E27FC236}">
                <a16:creationId xmlns:a16="http://schemas.microsoft.com/office/drawing/2014/main" id="{7951332E-72B8-495D-9596-D88A1973867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85182" y="1871496"/>
            <a:ext cx="1272952" cy="312421"/>
            <a:chOff x="249" y="1405"/>
            <a:chExt cx="907" cy="195"/>
          </a:xfrm>
        </p:grpSpPr>
        <p:pic>
          <p:nvPicPr>
            <p:cNvPr id="71" name="Picture 29" descr="geogate_문구">
              <a:extLst>
                <a:ext uri="{FF2B5EF4-FFF2-40B4-BE49-F238E27FC236}">
                  <a16:creationId xmlns:a16="http://schemas.microsoft.com/office/drawing/2014/main" id="{A250A556-0EB8-460D-A1CE-27362F004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l="23605" t="32184"/>
            <a:stretch>
              <a:fillRect/>
            </a:stretch>
          </p:blipFill>
          <p:spPr bwMode="auto">
            <a:xfrm>
              <a:off x="431" y="1432"/>
              <a:ext cx="72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0" descr="geogate_문구">
              <a:extLst>
                <a:ext uri="{FF2B5EF4-FFF2-40B4-BE49-F238E27FC236}">
                  <a16:creationId xmlns:a16="http://schemas.microsoft.com/office/drawing/2014/main" id="{3EAD1253-733E-4E1A-8BC0-A2210A40A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 r="76524" b="9950"/>
            <a:stretch>
              <a:fillRect/>
            </a:stretch>
          </p:blipFill>
          <p:spPr bwMode="auto">
            <a:xfrm>
              <a:off x="249" y="1405"/>
              <a:ext cx="18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3" name="Picture 20" descr="georender">
            <a:extLst>
              <a:ext uri="{FF2B5EF4-FFF2-40B4-BE49-F238E27FC236}">
                <a16:creationId xmlns:a16="http://schemas.microsoft.com/office/drawing/2014/main" id="{2DB6B3F9-2C3E-4EC5-9CBA-5ADBFC97E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92576" y="4365104"/>
            <a:ext cx="1151886" cy="25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7" descr="geofield">
            <a:extLst>
              <a:ext uri="{FF2B5EF4-FFF2-40B4-BE49-F238E27FC236}">
                <a16:creationId xmlns:a16="http://schemas.microsoft.com/office/drawing/2014/main" id="{446A515C-41D0-4067-9C7A-A2D806158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07480" y="6025174"/>
            <a:ext cx="1272952" cy="33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6" descr="geoagent">
            <a:extLst>
              <a:ext uri="{FF2B5EF4-FFF2-40B4-BE49-F238E27FC236}">
                <a16:creationId xmlns:a16="http://schemas.microsoft.com/office/drawing/2014/main" id="{3D8A06AC-AF34-450C-9BA6-E7E48D816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92566" y="4771879"/>
            <a:ext cx="1098548" cy="28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7" descr="u-solver">
            <a:extLst>
              <a:ext uri="{FF2B5EF4-FFF2-40B4-BE49-F238E27FC236}">
                <a16:creationId xmlns:a16="http://schemas.microsoft.com/office/drawing/2014/main" id="{91FC434D-8622-49C8-965C-A1D9E87F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68427" y="4509120"/>
            <a:ext cx="1094745" cy="27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8" descr="gimapper">
            <a:extLst>
              <a:ext uri="{FF2B5EF4-FFF2-40B4-BE49-F238E27FC236}">
                <a16:creationId xmlns:a16="http://schemas.microsoft.com/office/drawing/2014/main" id="{E6ED2596-8B14-4036-81C7-ACAC9F4A3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92572" y="5219900"/>
            <a:ext cx="1153159" cy="30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9" descr="geoupis">
            <a:extLst>
              <a:ext uri="{FF2B5EF4-FFF2-40B4-BE49-F238E27FC236}">
                <a16:creationId xmlns:a16="http://schemas.microsoft.com/office/drawing/2014/main" id="{EB26567E-5DAA-4D7F-A059-9523D5554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68425" y="4976018"/>
            <a:ext cx="1037588" cy="23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9" name="그룹 78">
            <a:extLst>
              <a:ext uri="{FF2B5EF4-FFF2-40B4-BE49-F238E27FC236}">
                <a16:creationId xmlns:a16="http://schemas.microsoft.com/office/drawing/2014/main" id="{7314C104-F0C7-4491-9DFD-BDA1CF9EDBD4}"/>
              </a:ext>
            </a:extLst>
          </p:cNvPr>
          <p:cNvGrpSpPr>
            <a:grpSpLocks noChangeAspect="1"/>
          </p:cNvGrpSpPr>
          <p:nvPr/>
        </p:nvGrpSpPr>
        <p:grpSpPr>
          <a:xfrm>
            <a:off x="1390653" y="2254057"/>
            <a:ext cx="1564660" cy="1115721"/>
            <a:chOff x="3871344" y="706280"/>
            <a:chExt cx="2228862" cy="1581201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96274B4F-0762-4231-A69B-A3455425951C}"/>
                </a:ext>
              </a:extLst>
            </p:cNvPr>
            <p:cNvGrpSpPr/>
            <p:nvPr/>
          </p:nvGrpSpPr>
          <p:grpSpPr>
            <a:xfrm>
              <a:off x="3871344" y="706280"/>
              <a:ext cx="2228862" cy="1581201"/>
              <a:chOff x="3258572" y="2618148"/>
              <a:chExt cx="2313902" cy="1797857"/>
            </a:xfrm>
          </p:grpSpPr>
          <p:pic>
            <p:nvPicPr>
              <p:cNvPr id="82" name="그림 81">
                <a:extLst>
                  <a:ext uri="{FF2B5EF4-FFF2-40B4-BE49-F238E27FC236}">
                    <a16:creationId xmlns:a16="http://schemas.microsoft.com/office/drawing/2014/main" id="{F05453E8-5E13-4DCA-9469-24EBEBD8A0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73641" b="11160"/>
              <a:stretch/>
            </p:blipFill>
            <p:spPr>
              <a:xfrm>
                <a:off x="3546289" y="4195910"/>
                <a:ext cx="1738470" cy="220095"/>
              </a:xfrm>
              <a:prstGeom prst="rect">
                <a:avLst/>
              </a:prstGeom>
            </p:spPr>
          </p:pic>
          <p:pic>
            <p:nvPicPr>
              <p:cNvPr id="83" name="그림 82">
                <a:extLst>
                  <a:ext uri="{FF2B5EF4-FFF2-40B4-BE49-F238E27FC236}">
                    <a16:creationId xmlns:a16="http://schemas.microsoft.com/office/drawing/2014/main" id="{2B945643-9176-4C3B-B956-070EEDC2DE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rcRect t="11546" b="28472"/>
              <a:stretch/>
            </p:blipFill>
            <p:spPr>
              <a:xfrm>
                <a:off x="3258572" y="2618148"/>
                <a:ext cx="2313902" cy="1585748"/>
              </a:xfrm>
              <a:prstGeom prst="roundRect">
                <a:avLst>
                  <a:gd name="adj" fmla="val 3850"/>
                </a:avLst>
              </a:prstGeom>
            </p:spPr>
          </p:pic>
        </p:grpSp>
        <p:pic>
          <p:nvPicPr>
            <p:cNvPr id="81" name="그림 80">
              <a:extLst>
                <a:ext uri="{FF2B5EF4-FFF2-40B4-BE49-F238E27FC236}">
                  <a16:creationId xmlns:a16="http://schemas.microsoft.com/office/drawing/2014/main" id="{15946576-ED73-475F-AC01-2C98E37C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967892" y="789310"/>
              <a:ext cx="2035766" cy="1236241"/>
            </a:xfrm>
            <a:prstGeom prst="rect">
              <a:avLst/>
            </a:prstGeom>
          </p:spPr>
        </p:pic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E6A24D62-A206-444F-AF4D-69F5B29925D5}"/>
              </a:ext>
            </a:extLst>
          </p:cNvPr>
          <p:cNvGrpSpPr>
            <a:grpSpLocks noChangeAspect="1"/>
          </p:cNvGrpSpPr>
          <p:nvPr/>
        </p:nvGrpSpPr>
        <p:grpSpPr>
          <a:xfrm>
            <a:off x="7142926" y="2325471"/>
            <a:ext cx="1564660" cy="1115721"/>
            <a:chOff x="3871344" y="706280"/>
            <a:chExt cx="2228862" cy="1581201"/>
          </a:xfrm>
        </p:grpSpPr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F89BA42E-B0B1-404F-BAB9-56BFC9DE016A}"/>
                </a:ext>
              </a:extLst>
            </p:cNvPr>
            <p:cNvGrpSpPr/>
            <p:nvPr/>
          </p:nvGrpSpPr>
          <p:grpSpPr>
            <a:xfrm>
              <a:off x="3871344" y="706280"/>
              <a:ext cx="2228862" cy="1581201"/>
              <a:chOff x="3258572" y="2618148"/>
              <a:chExt cx="2313902" cy="1797857"/>
            </a:xfrm>
          </p:grpSpPr>
          <p:pic>
            <p:nvPicPr>
              <p:cNvPr id="87" name="그림 86">
                <a:extLst>
                  <a:ext uri="{FF2B5EF4-FFF2-40B4-BE49-F238E27FC236}">
                    <a16:creationId xmlns:a16="http://schemas.microsoft.com/office/drawing/2014/main" id="{E54DDEDA-F712-41DA-A964-FCC50D853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73641" b="11160"/>
              <a:stretch/>
            </p:blipFill>
            <p:spPr>
              <a:xfrm>
                <a:off x="3546289" y="4195910"/>
                <a:ext cx="1738470" cy="220095"/>
              </a:xfrm>
              <a:prstGeom prst="rect">
                <a:avLst/>
              </a:prstGeom>
            </p:spPr>
          </p:pic>
          <p:pic>
            <p:nvPicPr>
              <p:cNvPr id="88" name="그림 87">
                <a:extLst>
                  <a:ext uri="{FF2B5EF4-FFF2-40B4-BE49-F238E27FC236}">
                    <a16:creationId xmlns:a16="http://schemas.microsoft.com/office/drawing/2014/main" id="{36F6D2E3-D656-40A0-B1F8-1B929F619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rcRect t="11546" b="28472"/>
              <a:stretch/>
            </p:blipFill>
            <p:spPr>
              <a:xfrm>
                <a:off x="3258572" y="2618148"/>
                <a:ext cx="2313902" cy="1585748"/>
              </a:xfrm>
              <a:prstGeom prst="roundRect">
                <a:avLst>
                  <a:gd name="adj" fmla="val 3850"/>
                </a:avLst>
              </a:prstGeom>
            </p:spPr>
          </p:pic>
        </p:grpSp>
        <p:pic>
          <p:nvPicPr>
            <p:cNvPr id="86" name="그림 85">
              <a:extLst>
                <a:ext uri="{FF2B5EF4-FFF2-40B4-BE49-F238E27FC236}">
                  <a16:creationId xmlns:a16="http://schemas.microsoft.com/office/drawing/2014/main" id="{C3E42F09-63D2-43EB-B461-A095BE620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967892" y="789310"/>
              <a:ext cx="2035766" cy="1236241"/>
            </a:xfrm>
            <a:prstGeom prst="rect">
              <a:avLst/>
            </a:prstGeom>
          </p:spPr>
        </p:pic>
      </p:grpSp>
      <p:pic>
        <p:nvPicPr>
          <p:cNvPr id="89" name="Picture 2" descr="The 3D Police Electronic Map System - SuperMap">
            <a:extLst>
              <a:ext uri="{FF2B5EF4-FFF2-40B4-BE49-F238E27FC236}">
                <a16:creationId xmlns:a16="http://schemas.microsoft.com/office/drawing/2014/main" id="{BE901AA3-EAE1-460A-B3E4-350E0FB2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7" y="2399570"/>
            <a:ext cx="1428581" cy="8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4">
            <a:extLst>
              <a:ext uri="{FF2B5EF4-FFF2-40B4-BE49-F238E27FC236}">
                <a16:creationId xmlns:a16="http://schemas.microsoft.com/office/drawing/2014/main" id="{4BE3A3CB-88BB-4062-ACAD-2800E041F23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24149" y="3296734"/>
            <a:ext cx="1594743" cy="732787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/>
            <a:tailEnd/>
          </a:ln>
        </p:spPr>
        <p:txBody>
          <a:bodyPr lIns="64886" tIns="32443" rIns="64886" bIns="32443" anchor="ctr"/>
          <a:lstStyle/>
          <a:p>
            <a:pPr>
              <a:spcBef>
                <a:spcPct val="20000"/>
              </a:spcBef>
              <a:buClr>
                <a:schemeClr val="tx1"/>
              </a:buClr>
              <a:buSzPts val="1300"/>
            </a:pPr>
            <a:r>
              <a:rPr lang="en-US" altLang="ko-KR" sz="110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</a:t>
            </a:r>
            <a:r>
              <a:rPr lang="ko-KR" altLang="en-US" sz="110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데이터와 기능을 서비스하기 위한 엔터프라이즈 </a:t>
            </a:r>
            <a:r>
              <a:rPr lang="en-US" altLang="ko-KR" sz="110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GIS </a:t>
            </a:r>
            <a:r>
              <a:rPr lang="ko-KR" altLang="en-US" sz="1100" dirty="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소프트웨어</a:t>
            </a:r>
          </a:p>
        </p:txBody>
      </p:sp>
      <p:sp>
        <p:nvSpPr>
          <p:cNvPr id="91" name="Text Box 4">
            <a:extLst>
              <a:ext uri="{FF2B5EF4-FFF2-40B4-BE49-F238E27FC236}">
                <a16:creationId xmlns:a16="http://schemas.microsoft.com/office/drawing/2014/main" id="{B3C400AA-D966-4001-85D2-260B587DC48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147501" y="3441493"/>
            <a:ext cx="1458479" cy="732787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/>
            <a:tailEnd/>
          </a:ln>
        </p:spPr>
        <p:txBody>
          <a:bodyPr lIns="64886" tIns="32443" rIns="64886" bIns="32443" anchor="ctr"/>
          <a:lstStyle>
            <a:defPPr>
              <a:defRPr lang="ko-KR"/>
            </a:defPPr>
            <a:lvl1pPr>
              <a:spcBef>
                <a:spcPct val="20000"/>
              </a:spcBef>
              <a:buClr>
                <a:schemeClr val="tx1"/>
              </a:buClr>
              <a:buSzPts val="1300"/>
              <a:defRPr sz="120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en-US" altLang="ko-KR" sz="1100" dirty="0"/>
              <a:t>GIS </a:t>
            </a:r>
            <a:r>
              <a:rPr lang="ko-KR" altLang="en-US" sz="1100" dirty="0"/>
              <a:t>데이터와 </a:t>
            </a:r>
            <a:r>
              <a:rPr lang="en-US" altLang="ko-KR" sz="1100" dirty="0"/>
              <a:t>3</a:t>
            </a:r>
            <a:r>
              <a:rPr lang="ko-KR" altLang="en-US" sz="1100" dirty="0"/>
              <a:t>차원 모델을 결합시켜 실세계와 유사한 현실감 있는 </a:t>
            </a:r>
            <a:r>
              <a:rPr lang="en-US" altLang="ko-KR" sz="1100" dirty="0"/>
              <a:t>3D </a:t>
            </a:r>
            <a:r>
              <a:rPr lang="ko-KR" altLang="en-US" sz="1100" dirty="0"/>
              <a:t>지리정보를 서비스</a:t>
            </a:r>
          </a:p>
        </p:txBody>
      </p:sp>
      <p:sp>
        <p:nvSpPr>
          <p:cNvPr id="92" name="Text Box 4">
            <a:extLst>
              <a:ext uri="{FF2B5EF4-FFF2-40B4-BE49-F238E27FC236}">
                <a16:creationId xmlns:a16="http://schemas.microsoft.com/office/drawing/2014/main" id="{1E0855F6-524F-495F-BD82-A3D2C74034D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747498" y="5829255"/>
            <a:ext cx="2264301" cy="732787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/>
            <a:tailEnd/>
          </a:ln>
        </p:spPr>
        <p:txBody>
          <a:bodyPr lIns="64886" tIns="32443" rIns="64886" bIns="32443" anchor="ctr"/>
          <a:lstStyle>
            <a:defPPr>
              <a:defRPr lang="ko-KR"/>
            </a:defPPr>
            <a:lvl1pPr>
              <a:spcBef>
                <a:spcPct val="20000"/>
              </a:spcBef>
              <a:buClr>
                <a:schemeClr val="tx1"/>
              </a:buClr>
              <a:buSzPts val="1300"/>
              <a:defRPr sz="120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ko-KR" altLang="en-US" sz="1100" dirty="0"/>
              <a:t>시설관리</a:t>
            </a:r>
            <a:r>
              <a:rPr lang="en-US" altLang="ko-KR" sz="1100" dirty="0"/>
              <a:t>, </a:t>
            </a:r>
            <a:r>
              <a:rPr lang="ko-KR" altLang="en-US" sz="1100" dirty="0"/>
              <a:t>재난대응</a:t>
            </a:r>
            <a:r>
              <a:rPr lang="en-US" altLang="ko-KR" sz="1100" dirty="0"/>
              <a:t>, </a:t>
            </a:r>
            <a:r>
              <a:rPr lang="ko-KR" altLang="en-US" sz="1100" dirty="0"/>
              <a:t>상황관제 등 다양한 현장에서 모바일 기기를 이용하여 지리정보 </a:t>
            </a:r>
            <a:r>
              <a:rPr lang="en-US" altLang="ko-KR" sz="1100" dirty="0"/>
              <a:t>On/</a:t>
            </a:r>
            <a:r>
              <a:rPr lang="en-US" altLang="ko-KR" sz="1100" dirty="0" err="1"/>
              <a:t>Off.Line</a:t>
            </a:r>
            <a:r>
              <a:rPr lang="en-US" altLang="ko-KR" sz="1100" dirty="0"/>
              <a:t> </a:t>
            </a:r>
            <a:r>
              <a:rPr lang="ko-KR" altLang="en-US" sz="1100" dirty="0"/>
              <a:t>서비스</a:t>
            </a:r>
          </a:p>
        </p:txBody>
      </p:sp>
      <p:sp>
        <p:nvSpPr>
          <p:cNvPr id="93" name="Text Box 4">
            <a:extLst>
              <a:ext uri="{FF2B5EF4-FFF2-40B4-BE49-F238E27FC236}">
                <a16:creationId xmlns:a16="http://schemas.microsoft.com/office/drawing/2014/main" id="{E7E4BE9D-765B-4AF0-AA88-1637583E5BA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947021" y="5301208"/>
            <a:ext cx="1240329" cy="732787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/>
            <a:tailEnd/>
          </a:ln>
        </p:spPr>
        <p:txBody>
          <a:bodyPr lIns="64886" tIns="32443" rIns="64886" bIns="32443" anchor="ctr"/>
          <a:lstStyle>
            <a:defPPr>
              <a:defRPr lang="ko-KR"/>
            </a:defPPr>
            <a:lvl1pPr>
              <a:spcBef>
                <a:spcPct val="20000"/>
              </a:spcBef>
              <a:buClr>
                <a:schemeClr val="tx1"/>
              </a:buClr>
              <a:buSzPts val="1300"/>
              <a:defRPr sz="120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ko-KR" altLang="en-US" sz="1100" dirty="0"/>
              <a:t>도로</a:t>
            </a:r>
            <a:r>
              <a:rPr lang="en-US" altLang="ko-KR" sz="1100" dirty="0"/>
              <a:t>/</a:t>
            </a:r>
            <a:r>
              <a:rPr lang="ko-KR" altLang="en-US" sz="1100" dirty="0"/>
              <a:t>상수</a:t>
            </a:r>
            <a:r>
              <a:rPr lang="en-US" altLang="ko-KR" sz="1100" dirty="0"/>
              <a:t>/</a:t>
            </a:r>
            <a:r>
              <a:rPr lang="ko-KR" altLang="en-US" sz="1100" dirty="0"/>
              <a:t>하수시설관리</a:t>
            </a:r>
            <a:r>
              <a:rPr lang="en-US" altLang="ko-KR" sz="1100" dirty="0"/>
              <a:t>, </a:t>
            </a:r>
            <a:r>
              <a:rPr lang="ko-KR" altLang="en-US" sz="1100" dirty="0"/>
              <a:t>도시계획관리 등 </a:t>
            </a:r>
            <a:r>
              <a:rPr lang="en-US" altLang="ko-KR" sz="1100" dirty="0"/>
              <a:t>GIS </a:t>
            </a:r>
            <a:r>
              <a:rPr lang="ko-KR" altLang="en-US" sz="1100" dirty="0"/>
              <a:t>기반 업무지원 패키지 솔루션</a:t>
            </a:r>
          </a:p>
        </p:txBody>
      </p:sp>
      <p:sp>
        <p:nvSpPr>
          <p:cNvPr id="94" name="Text Box 4">
            <a:extLst>
              <a:ext uri="{FF2B5EF4-FFF2-40B4-BE49-F238E27FC236}">
                <a16:creationId xmlns:a16="http://schemas.microsoft.com/office/drawing/2014/main" id="{4987D8D0-D7FB-478D-90B3-092691D833D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197331" y="5576533"/>
            <a:ext cx="1507403" cy="732787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/>
            <a:tailEnd/>
          </a:ln>
        </p:spPr>
        <p:txBody>
          <a:bodyPr lIns="64886" tIns="32443" rIns="64886" bIns="32443" anchor="ctr"/>
          <a:lstStyle>
            <a:defPPr>
              <a:defRPr lang="ko-KR"/>
            </a:defPPr>
            <a:lvl1pPr>
              <a:spcBef>
                <a:spcPct val="20000"/>
              </a:spcBef>
              <a:buClr>
                <a:schemeClr val="tx1"/>
              </a:buClr>
              <a:buSzPts val="1300"/>
              <a:defRPr sz="1200">
                <a:ln>
                  <a:solidFill>
                    <a:schemeClr val="accent6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en-US" altLang="ko-KR" sz="1100" dirty="0"/>
              <a:t>GeoGate</a:t>
            </a:r>
            <a:r>
              <a:rPr lang="ko-KR" altLang="en-US" sz="1100" dirty="0"/>
              <a:t>와 연동하여 </a:t>
            </a:r>
            <a:r>
              <a:rPr lang="ko-KR" altLang="en-US" sz="1100" dirty="0" err="1"/>
              <a:t>고속지도렌더링</a:t>
            </a:r>
            <a:r>
              <a:rPr lang="en-US" altLang="ko-KR" sz="1100" dirty="0"/>
              <a:t>, </a:t>
            </a:r>
            <a:r>
              <a:rPr lang="ko-KR" altLang="en-US" sz="1100" dirty="0"/>
              <a:t>내외부망 공간데이터 보안연결</a:t>
            </a:r>
            <a:r>
              <a:rPr lang="en-US" altLang="ko-KR" sz="1100" dirty="0"/>
              <a:t>, </a:t>
            </a:r>
            <a:r>
              <a:rPr lang="ko-KR" altLang="en-US" sz="1100" dirty="0" err="1"/>
              <a:t>모바일측량지원도구</a:t>
            </a:r>
            <a:r>
              <a:rPr lang="ko-KR" altLang="en-US" sz="1100" dirty="0"/>
              <a:t> 등 유틸리티 솔루션</a:t>
            </a:r>
          </a:p>
        </p:txBody>
      </p:sp>
      <p:sp>
        <p:nvSpPr>
          <p:cNvPr id="95" name="모서리가 둥근 직사각형 27">
            <a:extLst>
              <a:ext uri="{FF2B5EF4-FFF2-40B4-BE49-F238E27FC236}">
                <a16:creationId xmlns:a16="http://schemas.microsoft.com/office/drawing/2014/main" id="{1BEB3D80-29CB-42F0-930E-D8EE929E0874}"/>
              </a:ext>
            </a:extLst>
          </p:cNvPr>
          <p:cNvSpPr/>
          <p:nvPr/>
        </p:nvSpPr>
        <p:spPr>
          <a:xfrm>
            <a:off x="818431" y="1268760"/>
            <a:ext cx="8285162" cy="432000"/>
          </a:xfrm>
          <a:prstGeom prst="round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작지만 강한 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GIS 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솔루션 보유 기업</a:t>
            </a:r>
          </a:p>
        </p:txBody>
      </p:sp>
    </p:spTree>
    <p:extLst>
      <p:ext uri="{BB962C8B-B14F-4D97-AF65-F5344CB8AC3E}">
        <p14:creationId xmlns:p14="http://schemas.microsoft.com/office/powerpoint/2010/main" val="142183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5" y="505401"/>
            <a:ext cx="13292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기업 현황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46331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02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64A558C-6574-465F-8C1A-690CD584F582}"/>
              </a:ext>
            </a:extLst>
          </p:cNvPr>
          <p:cNvGrpSpPr/>
          <p:nvPr/>
        </p:nvGrpSpPr>
        <p:grpSpPr>
          <a:xfrm>
            <a:off x="446315" y="1412776"/>
            <a:ext cx="777792" cy="166649"/>
            <a:chOff x="551692" y="3672259"/>
            <a:chExt cx="775284" cy="166112"/>
          </a:xfrm>
        </p:grpSpPr>
        <p:sp>
          <p:nvSpPr>
            <p:cNvPr id="7" name="Rectangle 859">
              <a:extLst>
                <a:ext uri="{FF2B5EF4-FFF2-40B4-BE49-F238E27FC236}">
                  <a16:creationId xmlns:a16="http://schemas.microsoft.com/office/drawing/2014/main" id="{00F5EBA0-B44A-46DE-A462-A8886BA4E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104" y="3672259"/>
              <a:ext cx="536872" cy="16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marL="0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9899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99799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9698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99598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49497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99397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249296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999196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5363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itchFamily="18" charset="-127"/>
                  <a:ea typeface="KoPub돋움체 Bold" pitchFamily="18" charset="-127"/>
                  <a:cs typeface="가는각진제목체" pitchFamily="18" charset="-127"/>
                </a:rPr>
                <a:t>일반현황</a:t>
              </a:r>
            </a:p>
          </p:txBody>
        </p:sp>
        <p:grpSp>
          <p:nvGrpSpPr>
            <p:cNvPr id="8" name="Group 539">
              <a:extLst>
                <a:ext uri="{FF2B5EF4-FFF2-40B4-BE49-F238E27FC236}">
                  <a16:creationId xmlns:a16="http://schemas.microsoft.com/office/drawing/2014/main" id="{16CF2FB6-60D6-4BE1-882E-090F2BB531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1692" y="3699469"/>
              <a:ext cx="165246" cy="105134"/>
              <a:chOff x="459" y="4230"/>
              <a:chExt cx="131" cy="68"/>
            </a:xfrm>
          </p:grpSpPr>
          <p:sp>
            <p:nvSpPr>
              <p:cNvPr id="9" name="AutoShape 540">
                <a:extLst>
                  <a:ext uri="{FF2B5EF4-FFF2-40B4-BE49-F238E27FC236}">
                    <a16:creationId xmlns:a16="http://schemas.microsoft.com/office/drawing/2014/main" id="{0BC3336D-599C-400E-9106-983C339B1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rgbClr val="FFC0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10" name="AutoShape 541">
                <a:extLst>
                  <a:ext uri="{FF2B5EF4-FFF2-40B4-BE49-F238E27FC236}">
                    <a16:creationId xmlns:a16="http://schemas.microsoft.com/office/drawing/2014/main" id="{938150EE-093F-4FF6-A0CA-B150F721C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0"/>
                <a:endParaRPr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11" name="AutoShape 542">
                <a:extLst>
                  <a:ext uri="{FF2B5EF4-FFF2-40B4-BE49-F238E27FC236}">
                    <a16:creationId xmlns:a16="http://schemas.microsoft.com/office/drawing/2014/main" id="{FE7D18DA-EE78-4CB3-B896-6CDE15549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chemeClr val="accent2">
                  <a:lumMod val="7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0"/>
                <a:endParaRPr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</a:endParaRPr>
              </a:p>
            </p:txBody>
          </p:sp>
        </p:grpSp>
      </p:grpSp>
      <p:sp>
        <p:nvSpPr>
          <p:cNvPr id="12" name="사다리꼴 11">
            <a:extLst>
              <a:ext uri="{FF2B5EF4-FFF2-40B4-BE49-F238E27FC236}">
                <a16:creationId xmlns:a16="http://schemas.microsoft.com/office/drawing/2014/main" id="{CA74865A-A578-4C2E-AE58-0BB39E19AFB8}"/>
              </a:ext>
            </a:extLst>
          </p:cNvPr>
          <p:cNvSpPr/>
          <p:nvPr/>
        </p:nvSpPr>
        <p:spPr>
          <a:xfrm>
            <a:off x="1021662" y="1740949"/>
            <a:ext cx="3932681" cy="1855762"/>
          </a:xfrm>
          <a:prstGeom prst="trapezoid">
            <a:avLst>
              <a:gd name="adj" fmla="val 38235"/>
            </a:avLst>
          </a:prstGeom>
          <a:solidFill>
            <a:srgbClr val="3AB3C0"/>
          </a:solidFill>
          <a:ln w="9525" algn="ctr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 algn="ctr" defTabSz="692870" fontAlgn="ctr" latinLnBrk="0"/>
            <a:endParaRPr lang="ko-KR" altLang="en-US" sz="600" spc="-69" dirty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KoPub돋움체 Bold" pitchFamily="18" charset="-127"/>
              <a:ea typeface="KoPub돋움체 Bold" pitchFamily="18" charset="-127"/>
              <a:cs typeface="Arial" pitchFamily="34" charset="0"/>
            </a:endParaRPr>
          </a:p>
        </p:txBody>
      </p:sp>
      <p:sp>
        <p:nvSpPr>
          <p:cNvPr id="13" name="사다리꼴 12">
            <a:extLst>
              <a:ext uri="{FF2B5EF4-FFF2-40B4-BE49-F238E27FC236}">
                <a16:creationId xmlns:a16="http://schemas.microsoft.com/office/drawing/2014/main" id="{912A76D7-EAE2-4487-B41A-95DCF4142BDD}"/>
              </a:ext>
            </a:extLst>
          </p:cNvPr>
          <p:cNvSpPr/>
          <p:nvPr/>
        </p:nvSpPr>
        <p:spPr>
          <a:xfrm>
            <a:off x="1060061" y="1725267"/>
            <a:ext cx="2116894" cy="1871445"/>
          </a:xfrm>
          <a:prstGeom prst="trapezoid">
            <a:avLst>
              <a:gd name="adj" fmla="val 38235"/>
            </a:avLst>
          </a:prstGeom>
          <a:solidFill>
            <a:srgbClr val="DAEEFA"/>
          </a:solidFill>
          <a:ln w="9525" algn="ctr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 algn="ctr" defTabSz="692870" fontAlgn="ctr" latinLnBrk="0"/>
            <a:endParaRPr lang="ko-KR" altLang="en-US" sz="600" spc="-69" dirty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KoPub돋움체 Bold" pitchFamily="18" charset="-127"/>
              <a:ea typeface="KoPub돋움체 Bold" pitchFamily="18" charset="-127"/>
              <a:cs typeface="Arial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1FE145D-DD5A-4CA0-9108-5FBB0883A92E}"/>
              </a:ext>
            </a:extLst>
          </p:cNvPr>
          <p:cNvSpPr/>
          <p:nvPr/>
        </p:nvSpPr>
        <p:spPr>
          <a:xfrm>
            <a:off x="2394315" y="1725267"/>
            <a:ext cx="2560028" cy="1863971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lIns="36000" tIns="36000" rIns="36000" bIns="36000" anchor="ctr"/>
          <a:lstStyle/>
          <a:p>
            <a:pPr algn="ctr" defTabSz="692870" fontAlgn="ctr" latinLnBrk="0"/>
            <a:endParaRPr lang="ko-KR" altLang="en-US" sz="600" spc="-69" dirty="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KoPub돋움체 Bold" pitchFamily="18" charset="-127"/>
              <a:ea typeface="KoPub돋움체 Bold" pitchFamily="18" charset="-127"/>
              <a:cs typeface="Arial" pitchFamily="34" charset="0"/>
            </a:endParaRPr>
          </a:p>
        </p:txBody>
      </p:sp>
      <p:sp>
        <p:nvSpPr>
          <p:cNvPr id="15" name="Rectangle 429">
            <a:extLst>
              <a:ext uri="{FF2B5EF4-FFF2-40B4-BE49-F238E27FC236}">
                <a16:creationId xmlns:a16="http://schemas.microsoft.com/office/drawing/2014/main" id="{C1EDF3C7-AC91-4E87-A8FB-A10E0E4996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0737" y="1748315"/>
            <a:ext cx="856004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㈜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지노시스템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</a:p>
        </p:txBody>
      </p:sp>
      <p:sp>
        <p:nvSpPr>
          <p:cNvPr id="18" name="Rectangle 429">
            <a:extLst>
              <a:ext uri="{FF2B5EF4-FFF2-40B4-BE49-F238E27FC236}">
                <a16:creationId xmlns:a16="http://schemas.microsoft.com/office/drawing/2014/main" id="{823284D5-7B60-4BC6-8A49-3A733727F81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0737" y="2029666"/>
            <a:ext cx="532031" cy="17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전정철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90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이을구</a:t>
            </a:r>
            <a:endParaRPr lang="ko-KR" altLang="en-US" sz="9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9" name="Rectangle 429">
            <a:extLst>
              <a:ext uri="{FF2B5EF4-FFF2-40B4-BE49-F238E27FC236}">
                <a16:creationId xmlns:a16="http://schemas.microsoft.com/office/drawing/2014/main" id="{E59A23A6-F1AF-408E-AA31-931A0E77F2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0737" y="2306527"/>
            <a:ext cx="1280800" cy="12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ctr" latinLnBrk="0">
              <a:lnSpc>
                <a:spcPct val="90000"/>
              </a:lnSpc>
              <a:buClr>
                <a:srgbClr val="808080"/>
              </a:buClr>
            </a:pP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시스템통합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수치지도제작업</a:t>
            </a:r>
          </a:p>
        </p:txBody>
      </p:sp>
      <p:sp>
        <p:nvSpPr>
          <p:cNvPr id="20" name="Rectangle 429">
            <a:extLst>
              <a:ext uri="{FF2B5EF4-FFF2-40B4-BE49-F238E27FC236}">
                <a16:creationId xmlns:a16="http://schemas.microsoft.com/office/drawing/2014/main" id="{8DE81949-E6C7-437F-96EB-5DCFC9FD648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0737" y="2547973"/>
            <a:ext cx="2446182" cy="1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서울시 영등포구 </a:t>
            </a:r>
            <a:r>
              <a:rPr lang="ko-KR" altLang="en-US" sz="90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선유로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70 </a:t>
            </a:r>
            <a:r>
              <a:rPr lang="ko-KR" altLang="en-US" sz="90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우리벤처타운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차 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1207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호</a:t>
            </a:r>
          </a:p>
        </p:txBody>
      </p:sp>
      <p:sp>
        <p:nvSpPr>
          <p:cNvPr id="21" name="Rectangle 429">
            <a:extLst>
              <a:ext uri="{FF2B5EF4-FFF2-40B4-BE49-F238E27FC236}">
                <a16:creationId xmlns:a16="http://schemas.microsoft.com/office/drawing/2014/main" id="{929A47CB-5D0D-4AF7-BD0E-D049FBE34E3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0737" y="3071068"/>
            <a:ext cx="496646" cy="17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1987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12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월</a:t>
            </a:r>
          </a:p>
        </p:txBody>
      </p:sp>
      <p:sp>
        <p:nvSpPr>
          <p:cNvPr id="22" name="Rectangle 429">
            <a:extLst>
              <a:ext uri="{FF2B5EF4-FFF2-40B4-BE49-F238E27FC236}">
                <a16:creationId xmlns:a16="http://schemas.microsoft.com/office/drawing/2014/main" id="{04BF263C-CCD4-4F9A-AE0C-064C5DCC2B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0737" y="3349379"/>
            <a:ext cx="1894749" cy="1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1999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월 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~ 2021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10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월 현재 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(22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70BE2EEF-7C8A-4BC4-B1BF-03664F4158F2}"/>
              </a:ext>
            </a:extLst>
          </p:cNvPr>
          <p:cNvCxnSpPr>
            <a:cxnSpLocks/>
          </p:cNvCxnSpPr>
          <p:nvPr/>
        </p:nvCxnSpPr>
        <p:spPr>
          <a:xfrm>
            <a:off x="1483570" y="1981582"/>
            <a:ext cx="863622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014380C-2B7C-450A-8827-A4F31E9E4F5B}"/>
              </a:ext>
            </a:extLst>
          </p:cNvPr>
          <p:cNvCxnSpPr>
            <a:cxnSpLocks/>
          </p:cNvCxnSpPr>
          <p:nvPr/>
        </p:nvCxnSpPr>
        <p:spPr>
          <a:xfrm>
            <a:off x="1438515" y="2244985"/>
            <a:ext cx="908676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43CC10E7-C520-4DB9-BDE4-025CC82EB19A}"/>
              </a:ext>
            </a:extLst>
          </p:cNvPr>
          <p:cNvCxnSpPr>
            <a:cxnSpLocks/>
          </p:cNvCxnSpPr>
          <p:nvPr/>
        </p:nvCxnSpPr>
        <p:spPr>
          <a:xfrm>
            <a:off x="1363425" y="2508386"/>
            <a:ext cx="987687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C973DECE-181F-402C-A23A-0E07E6F118F9}"/>
              </a:ext>
            </a:extLst>
          </p:cNvPr>
          <p:cNvCxnSpPr>
            <a:cxnSpLocks/>
          </p:cNvCxnSpPr>
          <p:nvPr/>
        </p:nvCxnSpPr>
        <p:spPr>
          <a:xfrm>
            <a:off x="1292089" y="2771787"/>
            <a:ext cx="1055102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0F8D8516-0082-4B82-A60A-983FBBD56FA2}"/>
              </a:ext>
            </a:extLst>
          </p:cNvPr>
          <p:cNvCxnSpPr>
            <a:cxnSpLocks/>
          </p:cNvCxnSpPr>
          <p:nvPr/>
        </p:nvCxnSpPr>
        <p:spPr>
          <a:xfrm>
            <a:off x="1145663" y="3298591"/>
            <a:ext cx="1201529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5ECA21A-3CCF-46AA-9F39-22B22B9B5E8D}"/>
              </a:ext>
            </a:extLst>
          </p:cNvPr>
          <p:cNvGrpSpPr/>
          <p:nvPr/>
        </p:nvGrpSpPr>
        <p:grpSpPr>
          <a:xfrm>
            <a:off x="2380066" y="1981582"/>
            <a:ext cx="2565932" cy="1317009"/>
            <a:chOff x="3590373" y="3785017"/>
            <a:chExt cx="3388703" cy="1176069"/>
          </a:xfrm>
        </p:grpSpPr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C3347BDA-63B8-4648-9903-97F86E4FCB39}"/>
                </a:ext>
              </a:extLst>
            </p:cNvPr>
            <p:cNvCxnSpPr/>
            <p:nvPr/>
          </p:nvCxnSpPr>
          <p:spPr>
            <a:xfrm>
              <a:off x="3590373" y="3785017"/>
              <a:ext cx="33755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A623CA4C-047B-4D71-90B0-BA1FE8D27F2B}"/>
                </a:ext>
              </a:extLst>
            </p:cNvPr>
            <p:cNvCxnSpPr/>
            <p:nvPr/>
          </p:nvCxnSpPr>
          <p:spPr>
            <a:xfrm>
              <a:off x="3590373" y="4020231"/>
              <a:ext cx="33755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B7BBEE30-E5B6-4B99-9AD5-B9C6EEC424DA}"/>
                </a:ext>
              </a:extLst>
            </p:cNvPr>
            <p:cNvCxnSpPr/>
            <p:nvPr/>
          </p:nvCxnSpPr>
          <p:spPr>
            <a:xfrm>
              <a:off x="3590373" y="4255444"/>
              <a:ext cx="33755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093A0F33-8645-4C61-BE74-C2D5E3B9FB53}"/>
                </a:ext>
              </a:extLst>
            </p:cNvPr>
            <p:cNvCxnSpPr/>
            <p:nvPr/>
          </p:nvCxnSpPr>
          <p:spPr>
            <a:xfrm>
              <a:off x="3590373" y="4490658"/>
              <a:ext cx="33755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BD33506F-5641-489F-BB69-3BD02EC1E202}"/>
                </a:ext>
              </a:extLst>
            </p:cNvPr>
            <p:cNvCxnSpPr/>
            <p:nvPr/>
          </p:nvCxnSpPr>
          <p:spPr>
            <a:xfrm>
              <a:off x="3603490" y="4961086"/>
              <a:ext cx="33755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EBB93B1E-2FD0-44F0-AB70-C774A9A39A20}"/>
                </a:ext>
              </a:extLst>
            </p:cNvPr>
            <p:cNvCxnSpPr/>
            <p:nvPr/>
          </p:nvCxnSpPr>
          <p:spPr>
            <a:xfrm>
              <a:off x="3590373" y="4725872"/>
              <a:ext cx="33755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FF3A4AC3-BB6C-42B6-B49E-BFF3411353DE}"/>
              </a:ext>
            </a:extLst>
          </p:cNvPr>
          <p:cNvCxnSpPr>
            <a:cxnSpLocks/>
          </p:cNvCxnSpPr>
          <p:nvPr/>
        </p:nvCxnSpPr>
        <p:spPr>
          <a:xfrm>
            <a:off x="1213244" y="3035189"/>
            <a:ext cx="1133948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429">
            <a:extLst>
              <a:ext uri="{FF2B5EF4-FFF2-40B4-BE49-F238E27FC236}">
                <a16:creationId xmlns:a16="http://schemas.microsoft.com/office/drawing/2014/main" id="{B91E5A21-12DD-4145-9000-4ADDE5C8499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0737" y="2815109"/>
            <a:ext cx="896079" cy="1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☎ 02.2636.0601</a:t>
            </a:r>
          </a:p>
        </p:txBody>
      </p:sp>
      <p:sp>
        <p:nvSpPr>
          <p:cNvPr id="37" name="Rectangle 429">
            <a:extLst>
              <a:ext uri="{FF2B5EF4-FFF2-40B4-BE49-F238E27FC236}">
                <a16:creationId xmlns:a16="http://schemas.microsoft.com/office/drawing/2014/main" id="{B0A2419B-6372-4DC4-AD18-B3CEA5D64C4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54517" y="1759839"/>
            <a:ext cx="534312" cy="1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dist"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ko-KR" altLang="en-US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회 사 명</a:t>
            </a:r>
          </a:p>
        </p:txBody>
      </p:sp>
      <p:sp>
        <p:nvSpPr>
          <p:cNvPr id="38" name="Rectangle 429">
            <a:extLst>
              <a:ext uri="{FF2B5EF4-FFF2-40B4-BE49-F238E27FC236}">
                <a16:creationId xmlns:a16="http://schemas.microsoft.com/office/drawing/2014/main" id="{C19C11E5-F2CD-46C0-A578-6D9ED84FC7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54517" y="2286643"/>
            <a:ext cx="534312" cy="1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dist"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ko-KR" altLang="en-US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사 업 분 야</a:t>
            </a:r>
          </a:p>
        </p:txBody>
      </p:sp>
      <p:sp>
        <p:nvSpPr>
          <p:cNvPr id="39" name="Rectangle 429">
            <a:extLst>
              <a:ext uri="{FF2B5EF4-FFF2-40B4-BE49-F238E27FC236}">
                <a16:creationId xmlns:a16="http://schemas.microsoft.com/office/drawing/2014/main" id="{A5B48DF8-CAE0-4ED3-B7D5-296A8FEA22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54517" y="2544444"/>
            <a:ext cx="534312" cy="1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dist"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ko-KR" altLang="en-US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주         소</a:t>
            </a:r>
          </a:p>
        </p:txBody>
      </p:sp>
      <p:sp>
        <p:nvSpPr>
          <p:cNvPr id="40" name="Rectangle 429">
            <a:extLst>
              <a:ext uri="{FF2B5EF4-FFF2-40B4-BE49-F238E27FC236}">
                <a16:creationId xmlns:a16="http://schemas.microsoft.com/office/drawing/2014/main" id="{206125F6-76A6-4F07-A017-74233EE8EA6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54517" y="2813446"/>
            <a:ext cx="534312" cy="1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dist"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ko-KR" altLang="en-US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 화 번 호</a:t>
            </a:r>
          </a:p>
        </p:txBody>
      </p:sp>
      <p:sp>
        <p:nvSpPr>
          <p:cNvPr id="41" name="Rectangle 429">
            <a:extLst>
              <a:ext uri="{FF2B5EF4-FFF2-40B4-BE49-F238E27FC236}">
                <a16:creationId xmlns:a16="http://schemas.microsoft.com/office/drawing/2014/main" id="{C06E07EF-2C51-4274-B5E8-A73AB93DF8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54517" y="3076849"/>
            <a:ext cx="534312" cy="1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dist" defTabSz="820738"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kumimoji="1" lang="ko-KR" altLang="en-US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설 립 년 도</a:t>
            </a:r>
          </a:p>
        </p:txBody>
      </p:sp>
      <p:sp>
        <p:nvSpPr>
          <p:cNvPr id="42" name="Rectangle 429">
            <a:extLst>
              <a:ext uri="{FF2B5EF4-FFF2-40B4-BE49-F238E27FC236}">
                <a16:creationId xmlns:a16="http://schemas.microsoft.com/office/drawing/2014/main" id="{FDE20A58-AF5B-4515-946C-6175EADD261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54517" y="3340251"/>
            <a:ext cx="534312" cy="1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dist"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ko-KR" altLang="en-US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종사기간</a:t>
            </a:r>
          </a:p>
        </p:txBody>
      </p:sp>
      <p:sp>
        <p:nvSpPr>
          <p:cNvPr id="43" name="Rectangle 429">
            <a:extLst>
              <a:ext uri="{FF2B5EF4-FFF2-40B4-BE49-F238E27FC236}">
                <a16:creationId xmlns:a16="http://schemas.microsoft.com/office/drawing/2014/main" id="{A0A91A44-4EBA-46C2-B3F4-3F1DC59227B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54517" y="2023241"/>
            <a:ext cx="534312" cy="1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dist"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ko-KR" altLang="en-US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대   표   자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DF6369CD-6525-413B-9D19-6F18FADB2FBF}"/>
              </a:ext>
            </a:extLst>
          </p:cNvPr>
          <p:cNvSpPr/>
          <p:nvPr/>
        </p:nvSpPr>
        <p:spPr bwMode="auto">
          <a:xfrm>
            <a:off x="333234" y="3562974"/>
            <a:ext cx="4608000" cy="52427"/>
          </a:xfrm>
          <a:prstGeom prst="rect">
            <a:avLst/>
          </a:prstGeom>
          <a:pattFill prst="dkHorz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latinLnBrk="0">
              <a:tabLst>
                <a:tab pos="914400" algn="l"/>
                <a:tab pos="7315200" algn="r"/>
              </a:tabLst>
            </a:pPr>
            <a:endParaRPr lang="ko-KR" altLang="en-US" sz="950">
              <a:ln>
                <a:solidFill>
                  <a:schemeClr val="bg1">
                    <a:alpha val="0"/>
                  </a:schemeClr>
                </a:solidFill>
              </a:ln>
              <a:solidFill>
                <a:prstClr val="white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FC2A2257-58F4-4440-82CC-BEE4A41AC388}"/>
              </a:ext>
            </a:extLst>
          </p:cNvPr>
          <p:cNvGrpSpPr/>
          <p:nvPr/>
        </p:nvGrpSpPr>
        <p:grpSpPr>
          <a:xfrm>
            <a:off x="419044" y="2019142"/>
            <a:ext cx="1049811" cy="1544648"/>
            <a:chOff x="678179" y="3222786"/>
            <a:chExt cx="1331653" cy="1347005"/>
          </a:xfrm>
        </p:grpSpPr>
        <p:pic>
          <p:nvPicPr>
            <p:cNvPr id="46" name="그림 697">
              <a:extLst>
                <a:ext uri="{FF2B5EF4-FFF2-40B4-BE49-F238E27FC236}">
                  <a16:creationId xmlns:a16="http://schemas.microsoft.com/office/drawing/2014/main" id="{1AD6FCA9-3E8D-49D7-A5D8-A4AAB81C6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0" t="2630" r="58838"/>
            <a:stretch/>
          </p:blipFill>
          <p:spPr bwMode="auto">
            <a:xfrm>
              <a:off x="720229" y="3222786"/>
              <a:ext cx="1289603" cy="134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C033993B-3F74-4D7A-B7CD-3C3E9F5852C2}"/>
                </a:ext>
              </a:extLst>
            </p:cNvPr>
            <p:cNvSpPr/>
            <p:nvPr/>
          </p:nvSpPr>
          <p:spPr>
            <a:xfrm>
              <a:off x="678179" y="3330414"/>
              <a:ext cx="217171" cy="212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</a:endParaRPr>
            </a:p>
          </p:txBody>
        </p:sp>
      </p:grpSp>
      <p:pic>
        <p:nvPicPr>
          <p:cNvPr id="48" name="Picture 8" descr="지노시스템">
            <a:extLst>
              <a:ext uri="{FF2B5EF4-FFF2-40B4-BE49-F238E27FC236}">
                <a16:creationId xmlns:a16="http://schemas.microsoft.com/office/drawing/2014/main" id="{E76E118E-2ABA-4B98-9CE5-D7309844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1" y="1801573"/>
            <a:ext cx="1040318" cy="2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asakyl_icon_25set_500_17_8">
            <a:extLst>
              <a:ext uri="{FF2B5EF4-FFF2-40B4-BE49-F238E27FC236}">
                <a16:creationId xmlns:a16="http://schemas.microsoft.com/office/drawing/2014/main" id="{4910ED85-C54E-4EAA-8C7F-4FD17A3D2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0" y="2544413"/>
            <a:ext cx="726658" cy="10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 descr="C:\Users\Administrator\Desktop\새 폴더\99.내꺼\png\resource-management.png">
            <a:extLst>
              <a:ext uri="{FF2B5EF4-FFF2-40B4-BE49-F238E27FC236}">
                <a16:creationId xmlns:a16="http://schemas.microsoft.com/office/drawing/2014/main" id="{6772F858-4168-4736-A2A8-1C1CF1186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t="19587" r="14171" b="23175"/>
          <a:stretch/>
        </p:blipFill>
        <p:spPr bwMode="auto">
          <a:xfrm>
            <a:off x="3681446" y="1222314"/>
            <a:ext cx="1189864" cy="86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9FE9B99C-9206-4B9B-93CE-CC7140BBED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60" b="81760" l="4730" r="89414">
                        <a14:foregroundMark x1="84572" y1="62080" x2="84572" y2="62080"/>
                        <a14:foregroundMark x1="88063" y1="62080" x2="88063" y2="62080"/>
                        <a14:foregroundMark x1="69707" y1="74720" x2="69707" y2="74720"/>
                        <a14:foregroundMark x1="53153" y1="75040" x2="53153" y2="75040"/>
                        <a14:foregroundMark x1="37500" y1="74720" x2="37500" y2="74720"/>
                        <a14:foregroundMark x1="6644" y1="60800" x2="6644" y2="60800"/>
                        <a14:foregroundMark x1="40428" y1="26240" x2="40428" y2="26240"/>
                        <a14:foregroundMark x1="53266" y1="28480" x2="53266" y2="28480"/>
                        <a14:foregroundMark x1="45158" y1="28000" x2="45158" y2="28000"/>
                        <a14:foregroundMark x1="43581" y1="28000" x2="47973" y2="28160"/>
                        <a14:backgroundMark x1="8671" y1="41120" x2="8671" y2="41120"/>
                        <a14:backgroundMark x1="20383" y1="41760" x2="20383" y2="41760"/>
                        <a14:backgroundMark x1="31419" y1="43520" x2="31419" y2="43520"/>
                        <a14:backgroundMark x1="66554" y1="40320" x2="66554" y2="40320"/>
                      </a14:backgroundRemoval>
                    </a14:imgEffect>
                  </a14:imgLayer>
                </a14:imgProps>
              </a:ext>
            </a:extLst>
          </a:blip>
          <a:srcRect l="4878" t="23486" r="10700" b="17921"/>
          <a:stretch/>
        </p:blipFill>
        <p:spPr>
          <a:xfrm>
            <a:off x="415702" y="4177448"/>
            <a:ext cx="4420068" cy="2367475"/>
          </a:xfrm>
          <a:prstGeom prst="rect">
            <a:avLst/>
          </a:prstGeom>
        </p:spPr>
      </p:pic>
      <p:grpSp>
        <p:nvGrpSpPr>
          <p:cNvPr id="54" name="그룹 53">
            <a:extLst>
              <a:ext uri="{FF2B5EF4-FFF2-40B4-BE49-F238E27FC236}">
                <a16:creationId xmlns:a16="http://schemas.microsoft.com/office/drawing/2014/main" id="{19EFA86F-DDE5-44DF-9C06-D423D1FD95EF}"/>
              </a:ext>
            </a:extLst>
          </p:cNvPr>
          <p:cNvGrpSpPr/>
          <p:nvPr/>
        </p:nvGrpSpPr>
        <p:grpSpPr>
          <a:xfrm>
            <a:off x="447861" y="3859742"/>
            <a:ext cx="508487" cy="166649"/>
            <a:chOff x="551692" y="3672259"/>
            <a:chExt cx="506848" cy="166112"/>
          </a:xfrm>
        </p:grpSpPr>
        <p:sp>
          <p:nvSpPr>
            <p:cNvPr id="55" name="Rectangle 859">
              <a:extLst>
                <a:ext uri="{FF2B5EF4-FFF2-40B4-BE49-F238E27FC236}">
                  <a16:creationId xmlns:a16="http://schemas.microsoft.com/office/drawing/2014/main" id="{1472A2E0-FCDA-41A1-A7A4-3CA77C660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104" y="3672259"/>
              <a:ext cx="268436" cy="16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marL="0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9899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99799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9698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99598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49497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99397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249296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999196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5363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itchFamily="18" charset="-127"/>
                  <a:ea typeface="KoPub돋움체 Bold" pitchFamily="18" charset="-127"/>
                  <a:cs typeface="가는각진제목체" pitchFamily="18" charset="-127"/>
                </a:rPr>
                <a:t>조직</a:t>
              </a:r>
            </a:p>
          </p:txBody>
        </p:sp>
        <p:grpSp>
          <p:nvGrpSpPr>
            <p:cNvPr id="56" name="Group 539">
              <a:extLst>
                <a:ext uri="{FF2B5EF4-FFF2-40B4-BE49-F238E27FC236}">
                  <a16:creationId xmlns:a16="http://schemas.microsoft.com/office/drawing/2014/main" id="{BD577525-C8C0-4E34-B189-40D69ED26A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1692" y="3699469"/>
              <a:ext cx="165246" cy="105134"/>
              <a:chOff x="459" y="4230"/>
              <a:chExt cx="131" cy="68"/>
            </a:xfrm>
          </p:grpSpPr>
          <p:sp>
            <p:nvSpPr>
              <p:cNvPr id="57" name="AutoShape 540">
                <a:extLst>
                  <a:ext uri="{FF2B5EF4-FFF2-40B4-BE49-F238E27FC236}">
                    <a16:creationId xmlns:a16="http://schemas.microsoft.com/office/drawing/2014/main" id="{C52CBBF0-6648-4705-B05B-190B4CE0D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rgbClr val="FFC0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58" name="AutoShape 541">
                <a:extLst>
                  <a:ext uri="{FF2B5EF4-FFF2-40B4-BE49-F238E27FC236}">
                    <a16:creationId xmlns:a16="http://schemas.microsoft.com/office/drawing/2014/main" id="{A91F9A61-C032-4362-B90F-C99F4A96B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0"/>
                <a:endParaRPr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59" name="AutoShape 542">
                <a:extLst>
                  <a:ext uri="{FF2B5EF4-FFF2-40B4-BE49-F238E27FC236}">
                    <a16:creationId xmlns:a16="http://schemas.microsoft.com/office/drawing/2014/main" id="{65BF6C57-9868-4E0F-A360-68D583D7E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chemeClr val="accent2">
                  <a:lumMod val="7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0"/>
                <a:endParaRPr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</a:endParaRPr>
              </a:p>
            </p:txBody>
          </p:sp>
        </p:grpSp>
      </p:grpSp>
      <p:sp>
        <p:nvSpPr>
          <p:cNvPr id="61" name="Rectangle 429">
            <a:extLst>
              <a:ext uri="{FF2B5EF4-FFF2-40B4-BE49-F238E27FC236}">
                <a16:creationId xmlns:a16="http://schemas.microsoft.com/office/drawing/2014/main" id="{FAA9E36A-DDE0-40EF-BEBC-B170F251977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7610" y="3954319"/>
            <a:ext cx="787610" cy="37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DC5E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lvl1pPr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160338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574675" indent="-8731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766763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927100" algn="l" defTabSz="820738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3843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8415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987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55900" defTabSz="82073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ctr" latinLnBrk="0">
              <a:lnSpc>
                <a:spcPct val="110000"/>
              </a:lnSpc>
              <a:spcAft>
                <a:spcPts val="150"/>
              </a:spcAft>
              <a:buClr>
                <a:srgbClr val="808080"/>
              </a:buClr>
            </a:pPr>
            <a:r>
              <a:rPr lang="en-US" altLang="ko-KR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현재 기준 </a:t>
            </a:r>
            <a:r>
              <a:rPr lang="en-US" altLang="ko-KR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60</a:t>
            </a:r>
            <a:r>
              <a:rPr lang="ko-KR" altLang="en-US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명</a:t>
            </a:r>
            <a:r>
              <a:rPr lang="en-US" altLang="ko-KR" sz="9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endParaRPr lang="ko-KR" altLang="en-US" sz="9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9B92ACF7-2D11-4C7F-B74D-AD9228676088}"/>
              </a:ext>
            </a:extLst>
          </p:cNvPr>
          <p:cNvGrpSpPr/>
          <p:nvPr/>
        </p:nvGrpSpPr>
        <p:grpSpPr>
          <a:xfrm>
            <a:off x="5134027" y="1412776"/>
            <a:ext cx="1232212" cy="166649"/>
            <a:chOff x="551692" y="3672259"/>
            <a:chExt cx="1228239" cy="166112"/>
          </a:xfrm>
        </p:grpSpPr>
        <p:sp>
          <p:nvSpPr>
            <p:cNvPr id="63" name="Rectangle 859">
              <a:extLst>
                <a:ext uri="{FF2B5EF4-FFF2-40B4-BE49-F238E27FC236}">
                  <a16:creationId xmlns:a16="http://schemas.microsoft.com/office/drawing/2014/main" id="{FA7D30FB-C17B-40B0-BF91-3CD24945B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104" y="3672259"/>
              <a:ext cx="989827" cy="16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marL="0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9899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99799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9698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99598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49497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99397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249296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999196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5363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itchFamily="18" charset="-127"/>
                  <a:ea typeface="KoPub돋움체 Bold" pitchFamily="18" charset="-127"/>
                  <a:cs typeface="가는각진제목체" pitchFamily="18" charset="-127"/>
                </a:rPr>
                <a:t>Business Area</a:t>
              </a:r>
              <a:endParaRPr kumimoji="1"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itchFamily="18" charset="-127"/>
                <a:ea typeface="KoPub돋움체 Bold" pitchFamily="18" charset="-127"/>
                <a:cs typeface="가는각진제목체" pitchFamily="18" charset="-127"/>
              </a:endParaRPr>
            </a:p>
          </p:txBody>
        </p:sp>
        <p:grpSp>
          <p:nvGrpSpPr>
            <p:cNvPr id="64" name="Group 539">
              <a:extLst>
                <a:ext uri="{FF2B5EF4-FFF2-40B4-BE49-F238E27FC236}">
                  <a16:creationId xmlns:a16="http://schemas.microsoft.com/office/drawing/2014/main" id="{2C06D7B4-A262-4D7E-8217-595CBE4EAF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1692" y="3699469"/>
              <a:ext cx="165246" cy="105134"/>
              <a:chOff x="459" y="4230"/>
              <a:chExt cx="131" cy="68"/>
            </a:xfrm>
          </p:grpSpPr>
          <p:sp>
            <p:nvSpPr>
              <p:cNvPr id="65" name="AutoShape 540">
                <a:extLst>
                  <a:ext uri="{FF2B5EF4-FFF2-40B4-BE49-F238E27FC236}">
                    <a16:creationId xmlns:a16="http://schemas.microsoft.com/office/drawing/2014/main" id="{AD6CAD9C-735C-47D6-AE06-48B2C0BC5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rgbClr val="FFC0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66" name="AutoShape 541">
                <a:extLst>
                  <a:ext uri="{FF2B5EF4-FFF2-40B4-BE49-F238E27FC236}">
                    <a16:creationId xmlns:a16="http://schemas.microsoft.com/office/drawing/2014/main" id="{FB5DEB37-5CC9-4857-A1EF-DD32FC841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0"/>
                <a:endParaRPr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67" name="AutoShape 542">
                <a:extLst>
                  <a:ext uri="{FF2B5EF4-FFF2-40B4-BE49-F238E27FC236}">
                    <a16:creationId xmlns:a16="http://schemas.microsoft.com/office/drawing/2014/main" id="{B7078CFD-8654-4B1A-9EA7-5B7F939AD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chemeClr val="accent2">
                  <a:lumMod val="7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0"/>
                <a:endParaRPr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</a:endParaRPr>
              </a:p>
            </p:txBody>
          </p:sp>
        </p:grpSp>
      </p:grpSp>
      <p:pic>
        <p:nvPicPr>
          <p:cNvPr id="69" name="Picture 2">
            <a:extLst>
              <a:ext uri="{FF2B5EF4-FFF2-40B4-BE49-F238E27FC236}">
                <a16:creationId xmlns:a16="http://schemas.microsoft.com/office/drawing/2014/main" id="{AD5C3379-48C8-45CC-B41F-18CF8979F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8005" r="13306" b="9293"/>
          <a:stretch/>
        </p:blipFill>
        <p:spPr bwMode="auto">
          <a:xfrm>
            <a:off x="5132755" y="1759839"/>
            <a:ext cx="4494104" cy="469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 descr="01&#10;">
            <a:extLst>
              <a:ext uri="{FF2B5EF4-FFF2-40B4-BE49-F238E27FC236}">
                <a16:creationId xmlns:a16="http://schemas.microsoft.com/office/drawing/2014/main" id="{D57F4B58-4D87-4A93-9F4B-12002DA92D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754" y="1798958"/>
            <a:ext cx="1247775" cy="628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C9A91-F012-4690-9ECE-50CA596713E1}"/>
              </a:ext>
            </a:extLst>
          </p:cNvPr>
          <p:cNvSpPr txBox="1"/>
          <p:nvPr/>
        </p:nvSpPr>
        <p:spPr>
          <a:xfrm>
            <a:off x="5143652" y="1766297"/>
            <a:ext cx="1215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chemeClr val="accent2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01</a:t>
            </a:r>
          </a:p>
          <a:p>
            <a:r>
              <a:rPr lang="en-US" altLang="ko-KR" sz="2000">
                <a:solidFill>
                  <a:schemeClr val="accent2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Software</a:t>
            </a:r>
            <a:endParaRPr lang="ko-KR" altLang="en-US" sz="2000">
              <a:solidFill>
                <a:schemeClr val="accent2">
                  <a:lumMod val="7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70" name="그림 69" descr="01&#10;">
            <a:extLst>
              <a:ext uri="{FF2B5EF4-FFF2-40B4-BE49-F238E27FC236}">
                <a16:creationId xmlns:a16="http://schemas.microsoft.com/office/drawing/2014/main" id="{006FE193-031E-4CB8-8C83-825E02C078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5258" y="1860125"/>
            <a:ext cx="2029284" cy="62865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8AFF530-B869-42FF-8136-D2D3F4934C5B}"/>
              </a:ext>
            </a:extLst>
          </p:cNvPr>
          <p:cNvSpPr txBox="1"/>
          <p:nvPr/>
        </p:nvSpPr>
        <p:spPr>
          <a:xfrm>
            <a:off x="7472681" y="1775385"/>
            <a:ext cx="2140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chemeClr val="accent2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                   </a:t>
            </a:r>
            <a:r>
              <a:rPr lang="en-US" altLang="ko-KR" sz="2000">
                <a:solidFill>
                  <a:schemeClr val="accent1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02</a:t>
            </a:r>
          </a:p>
          <a:p>
            <a:r>
              <a:rPr lang="en-US" altLang="ko-KR" sz="2000" spc="-100">
                <a:solidFill>
                  <a:schemeClr val="accent1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System Integration</a:t>
            </a:r>
            <a:endParaRPr lang="ko-KR" altLang="en-US" sz="2000" spc="-100">
              <a:solidFill>
                <a:schemeClr val="accent1">
                  <a:lumMod val="7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72" name="그림 71" descr="01&#10;">
            <a:extLst>
              <a:ext uri="{FF2B5EF4-FFF2-40B4-BE49-F238E27FC236}">
                <a16:creationId xmlns:a16="http://schemas.microsoft.com/office/drawing/2014/main" id="{4320944A-BEE0-4F1C-87CF-348CABAF40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9306" y="5815061"/>
            <a:ext cx="2029284" cy="628650"/>
          </a:xfrm>
          <a:prstGeom prst="rect">
            <a:avLst/>
          </a:prstGeom>
        </p:spPr>
      </p:pic>
      <p:pic>
        <p:nvPicPr>
          <p:cNvPr id="73" name="그림 72" descr="01&#10;">
            <a:extLst>
              <a:ext uri="{FF2B5EF4-FFF2-40B4-BE49-F238E27FC236}">
                <a16:creationId xmlns:a16="http://schemas.microsoft.com/office/drawing/2014/main" id="{0250BCEB-CE3F-438F-92CB-BC771E6734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2501" y="5791178"/>
            <a:ext cx="2029284" cy="62865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62BEC22-4AEA-438E-9DC1-0BB28CA27DE5}"/>
              </a:ext>
            </a:extLst>
          </p:cNvPr>
          <p:cNvSpPr txBox="1"/>
          <p:nvPr/>
        </p:nvSpPr>
        <p:spPr>
          <a:xfrm>
            <a:off x="5143652" y="5721567"/>
            <a:ext cx="1693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chemeClr val="accent6">
                    <a:lumMod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03</a:t>
            </a:r>
          </a:p>
          <a:p>
            <a:r>
              <a:rPr lang="en-US" altLang="ko-KR" sz="2000" spc="-100">
                <a:solidFill>
                  <a:schemeClr val="accent6">
                    <a:lumMod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IT Outsourcing</a:t>
            </a:r>
            <a:endParaRPr lang="ko-KR" altLang="en-US" sz="2000" spc="-100">
              <a:solidFill>
                <a:schemeClr val="accent6">
                  <a:lumMod val="50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C50846-19B0-4629-9935-ACE1F3FA5B02}"/>
              </a:ext>
            </a:extLst>
          </p:cNvPr>
          <p:cNvSpPr txBox="1"/>
          <p:nvPr/>
        </p:nvSpPr>
        <p:spPr>
          <a:xfrm>
            <a:off x="7472681" y="5724353"/>
            <a:ext cx="2176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chemeClr val="accent2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                   </a:t>
            </a:r>
            <a:r>
              <a:rPr lang="en-US" altLang="ko-KR" sz="2000">
                <a:solidFill>
                  <a:schemeClr val="accent3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04</a:t>
            </a:r>
          </a:p>
          <a:p>
            <a:r>
              <a:rPr lang="en-US" altLang="ko-KR" sz="2000" spc="-100">
                <a:solidFill>
                  <a:schemeClr val="accent3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           </a:t>
            </a:r>
            <a:r>
              <a:rPr lang="en-US" altLang="ko-KR" sz="2000">
                <a:solidFill>
                  <a:schemeClr val="accent3">
                    <a:lumMod val="7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Database</a:t>
            </a:r>
            <a:endParaRPr lang="ko-KR" altLang="en-US" sz="2000">
              <a:solidFill>
                <a:schemeClr val="accent3">
                  <a:lumMod val="7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85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5" y="505401"/>
            <a:ext cx="13292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주변 환경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2388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03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9" name="모서리가 둥근 직사각형 27">
            <a:extLst>
              <a:ext uri="{FF2B5EF4-FFF2-40B4-BE49-F238E27FC236}">
                <a16:creationId xmlns:a16="http://schemas.microsoft.com/office/drawing/2014/main" id="{D44D7703-7532-41E9-8020-061AA04BC2C6}"/>
              </a:ext>
            </a:extLst>
          </p:cNvPr>
          <p:cNvSpPr/>
          <p:nvPr/>
        </p:nvSpPr>
        <p:spPr>
          <a:xfrm>
            <a:off x="818431" y="1268760"/>
            <a:ext cx="8285162" cy="432000"/>
          </a:xfrm>
          <a:prstGeom prst="round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도보 이동 가능 거리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(1km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이내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)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에 지하철역이 </a:t>
            </a:r>
            <a:r>
              <a:rPr lang="ko-KR" altLang="en-US" sz="240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무려 </a:t>
            </a:r>
            <a:r>
              <a:rPr lang="en-US" altLang="ko-KR" sz="240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4</a:t>
            </a:r>
            <a:r>
              <a:rPr lang="ko-KR" altLang="en-US" sz="240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개</a:t>
            </a:r>
            <a:endParaRPr lang="ko-KR" altLang="en-US" sz="2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outerShdw blurRad="88900" algn="ctr" rotWithShape="0">
                  <a:prstClr val="black">
                    <a:alpha val="80000"/>
                  </a:prstClr>
                </a:outerShdw>
              </a:effectLst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5D55B4D-736C-41A2-AE10-6E4EA28CBE0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12429" y="1987065"/>
            <a:ext cx="4081142" cy="432002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E2E2392-A78F-4B46-BD1B-A1B45D06E73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05" y="1944518"/>
            <a:ext cx="2160000" cy="162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E30F1AC-F933-42A5-8765-0F2B0254D03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35226" y="3218039"/>
            <a:ext cx="1665030" cy="1938528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9F36643C-7288-4764-A062-BCA29C5DD8FC}"/>
              </a:ext>
            </a:extLst>
          </p:cNvPr>
          <p:cNvSpPr>
            <a:spLocks/>
          </p:cNvSpPr>
          <p:nvPr/>
        </p:nvSpPr>
        <p:spPr>
          <a:xfrm>
            <a:off x="4190446" y="1988840"/>
            <a:ext cx="743712" cy="7315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34D97A20-126C-44F8-B6AF-767692F6F465}"/>
              </a:ext>
            </a:extLst>
          </p:cNvPr>
          <p:cNvSpPr>
            <a:spLocks/>
          </p:cNvSpPr>
          <p:nvPr/>
        </p:nvSpPr>
        <p:spPr>
          <a:xfrm>
            <a:off x="6230486" y="2456688"/>
            <a:ext cx="743712" cy="7315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00DDE6BA-F5CD-4A03-A1DA-A7B6B81EC4DC}"/>
              </a:ext>
            </a:extLst>
          </p:cNvPr>
          <p:cNvSpPr>
            <a:spLocks/>
          </p:cNvSpPr>
          <p:nvPr/>
        </p:nvSpPr>
        <p:spPr>
          <a:xfrm>
            <a:off x="6224286" y="4437112"/>
            <a:ext cx="743712" cy="7315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37BF9075-2F7A-4DE0-9BA9-BA4DB08D84CA}"/>
              </a:ext>
            </a:extLst>
          </p:cNvPr>
          <p:cNvSpPr>
            <a:spLocks/>
          </p:cNvSpPr>
          <p:nvPr/>
        </p:nvSpPr>
        <p:spPr>
          <a:xfrm>
            <a:off x="3320518" y="5517232"/>
            <a:ext cx="743712" cy="7315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30EF5-DC51-4578-A0B8-A1C32D57FE19}"/>
              </a:ext>
            </a:extLst>
          </p:cNvPr>
          <p:cNvSpPr txBox="1">
            <a:spLocks/>
          </p:cNvSpPr>
          <p:nvPr/>
        </p:nvSpPr>
        <p:spPr>
          <a:xfrm>
            <a:off x="847750" y="3562498"/>
            <a:ext cx="1320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[</a:t>
            </a:r>
            <a:r>
              <a:rPr lang="ko-KR" altLang="en-US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옥상 휴게소</a:t>
            </a:r>
            <a:r>
              <a:rPr lang="en-US" altLang="ko-KR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]</a:t>
            </a:r>
            <a:endParaRPr lang="ko-KR" altLang="en-US" sz="1200" dirty="0"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3C50BC-06C9-44C8-8EA3-00CAF030C993}"/>
              </a:ext>
            </a:extLst>
          </p:cNvPr>
          <p:cNvSpPr txBox="1">
            <a:spLocks/>
          </p:cNvSpPr>
          <p:nvPr/>
        </p:nvSpPr>
        <p:spPr>
          <a:xfrm>
            <a:off x="7976542" y="3569824"/>
            <a:ext cx="1320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[</a:t>
            </a:r>
            <a:r>
              <a:rPr lang="ko-KR" altLang="en-US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회사</a:t>
            </a:r>
            <a:r>
              <a:rPr lang="en-US" altLang="ko-KR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전경</a:t>
            </a:r>
            <a:r>
              <a:rPr lang="en-US" altLang="ko-KR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]</a:t>
            </a:r>
            <a:endParaRPr lang="ko-KR" altLang="en-US" sz="1200" dirty="0"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23E67903-F60C-4C1C-A0A6-82407E1C37B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667" y="4191506"/>
            <a:ext cx="2310094" cy="17118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2FAD4A-0ECD-4621-9A82-B7ACB51467B7}"/>
              </a:ext>
            </a:extLst>
          </p:cNvPr>
          <p:cNvSpPr txBox="1">
            <a:spLocks/>
          </p:cNvSpPr>
          <p:nvPr/>
        </p:nvSpPr>
        <p:spPr>
          <a:xfrm>
            <a:off x="814240" y="6202464"/>
            <a:ext cx="1391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[</a:t>
            </a:r>
            <a:r>
              <a:rPr lang="ko-KR" altLang="en-US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문래동 카페골목</a:t>
            </a:r>
            <a:r>
              <a:rPr lang="en-US" altLang="ko-KR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]</a:t>
            </a:r>
            <a:endParaRPr lang="ko-KR" altLang="en-US" sz="1200" dirty="0"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BCF8232D-B3B2-43C5-A9B2-B6DC237A2D89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8" y="1944518"/>
            <a:ext cx="2160000" cy="1620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ED253AA-0898-46B2-A978-71FB1D0D3D82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2838" y="4173448"/>
            <a:ext cx="2289724" cy="16939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FEAF4D5-E474-4760-AA4A-BC9177D0D8BB}"/>
              </a:ext>
            </a:extLst>
          </p:cNvPr>
          <p:cNvSpPr txBox="1">
            <a:spLocks/>
          </p:cNvSpPr>
          <p:nvPr/>
        </p:nvSpPr>
        <p:spPr>
          <a:xfrm>
            <a:off x="7910968" y="6174776"/>
            <a:ext cx="1569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[</a:t>
            </a:r>
            <a:r>
              <a:rPr lang="ko-KR" altLang="en-US" sz="120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회사앞 </a:t>
            </a:r>
            <a:r>
              <a:rPr lang="ko-KR" altLang="en-US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근린공원</a:t>
            </a:r>
            <a:r>
              <a:rPr lang="en-US" altLang="ko-KR" sz="12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]</a:t>
            </a:r>
            <a:endParaRPr lang="ko-KR" altLang="en-US" sz="1200" dirty="0"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0313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5" y="505401"/>
            <a:ext cx="16183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Milestones</a:t>
            </a:r>
            <a:endParaRPr lang="ko-KR" altLang="en-US" sz="2500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3244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2388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04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57" name="모서리가 둥근 직사각형 27">
            <a:extLst>
              <a:ext uri="{FF2B5EF4-FFF2-40B4-BE49-F238E27FC236}">
                <a16:creationId xmlns:a16="http://schemas.microsoft.com/office/drawing/2014/main" id="{B9E75D7B-DD5B-46F1-81A9-07991B51D2BF}"/>
              </a:ext>
            </a:extLst>
          </p:cNvPr>
          <p:cNvSpPr/>
          <p:nvPr/>
        </p:nvSpPr>
        <p:spPr>
          <a:xfrm>
            <a:off x="823336" y="1275110"/>
            <a:ext cx="8285162" cy="432000"/>
          </a:xfrm>
          <a:prstGeom prst="round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지난 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22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년간 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GIS 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부문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,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 한우물을 지켜왔습니다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.</a:t>
            </a:r>
            <a:endParaRPr lang="ko-KR" altLang="en-US" sz="2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outerShdw blurRad="88900" algn="ctr" rotWithShape="0">
                  <a:prstClr val="black">
                    <a:alpha val="80000"/>
                  </a:prstClr>
                </a:outerShdw>
              </a:effectLst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95" name="Picture 3" descr="F:\서식류\PPT탬플릿\제작\소스\logo.png">
            <a:extLst>
              <a:ext uri="{FF2B5EF4-FFF2-40B4-BE49-F238E27FC236}">
                <a16:creationId xmlns:a16="http://schemas.microsoft.com/office/drawing/2014/main" id="{5990C691-EF09-4AF5-8DE9-C2F28019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5491" y="7856913"/>
            <a:ext cx="917778" cy="15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853D1EF9-5841-49E8-9CA9-9ACA201D049E}"/>
              </a:ext>
            </a:extLst>
          </p:cNvPr>
          <p:cNvGrpSpPr/>
          <p:nvPr/>
        </p:nvGrpSpPr>
        <p:grpSpPr>
          <a:xfrm>
            <a:off x="5024214" y="2002587"/>
            <a:ext cx="822676" cy="166649"/>
            <a:chOff x="551692" y="3672257"/>
            <a:chExt cx="820024" cy="166112"/>
          </a:xfrm>
        </p:grpSpPr>
        <p:sp>
          <p:nvSpPr>
            <p:cNvPr id="30" name="Rectangle 859">
              <a:extLst>
                <a:ext uri="{FF2B5EF4-FFF2-40B4-BE49-F238E27FC236}">
                  <a16:creationId xmlns:a16="http://schemas.microsoft.com/office/drawing/2014/main" id="{6056D2F2-0920-4A78-B5E1-FA803EF1C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104" y="3672257"/>
              <a:ext cx="581612" cy="16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marL="0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9899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99799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9698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99598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49497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99397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249296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999196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5363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itchFamily="18" charset="-127"/>
                  <a:ea typeface="KoPub돋움체 Bold" pitchFamily="18" charset="-127"/>
                  <a:cs typeface="가는각진제목체" pitchFamily="18" charset="-127"/>
                </a:rPr>
                <a:t>주요 연혁</a:t>
              </a:r>
            </a:p>
          </p:txBody>
        </p:sp>
        <p:grpSp>
          <p:nvGrpSpPr>
            <p:cNvPr id="31" name="Group 539">
              <a:extLst>
                <a:ext uri="{FF2B5EF4-FFF2-40B4-BE49-F238E27FC236}">
                  <a16:creationId xmlns:a16="http://schemas.microsoft.com/office/drawing/2014/main" id="{D0035098-9AA0-4925-9F9F-9A1EBA4237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1692" y="3699469"/>
              <a:ext cx="165246" cy="105134"/>
              <a:chOff x="459" y="4230"/>
              <a:chExt cx="131" cy="68"/>
            </a:xfrm>
          </p:grpSpPr>
          <p:sp>
            <p:nvSpPr>
              <p:cNvPr id="32" name="AutoShape 540">
                <a:extLst>
                  <a:ext uri="{FF2B5EF4-FFF2-40B4-BE49-F238E27FC236}">
                    <a16:creationId xmlns:a16="http://schemas.microsoft.com/office/drawing/2014/main" id="{6576191A-DFC9-473E-BC5B-2CE218C12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rgbClr val="FFC0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33" name="AutoShape 541">
                <a:extLst>
                  <a:ext uri="{FF2B5EF4-FFF2-40B4-BE49-F238E27FC236}">
                    <a16:creationId xmlns:a16="http://schemas.microsoft.com/office/drawing/2014/main" id="{526490C4-4209-41F5-B010-A741FD735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0"/>
                <a:endParaRPr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34" name="AutoShape 542">
                <a:extLst>
                  <a:ext uri="{FF2B5EF4-FFF2-40B4-BE49-F238E27FC236}">
                    <a16:creationId xmlns:a16="http://schemas.microsoft.com/office/drawing/2014/main" id="{737B3244-671B-4E89-BEDC-C28A10BDA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chemeClr val="accent2">
                  <a:lumMod val="7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0"/>
                <a:endParaRPr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</a:endParaRPr>
              </a:p>
            </p:txBody>
          </p:sp>
        </p:grp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402191E9-9DFD-4A5C-B132-95A5F63C4411}"/>
              </a:ext>
            </a:extLst>
          </p:cNvPr>
          <p:cNvGrpSpPr/>
          <p:nvPr/>
        </p:nvGrpSpPr>
        <p:grpSpPr>
          <a:xfrm>
            <a:off x="4991771" y="2203114"/>
            <a:ext cx="4899381" cy="4144748"/>
            <a:chOff x="5773802" y="1998468"/>
            <a:chExt cx="4899381" cy="3542723"/>
          </a:xfrm>
        </p:grpSpPr>
        <p:pic>
          <p:nvPicPr>
            <p:cNvPr id="110" name="그림 109">
              <a:extLst>
                <a:ext uri="{FF2B5EF4-FFF2-40B4-BE49-F238E27FC236}">
                  <a16:creationId xmlns:a16="http://schemas.microsoft.com/office/drawing/2014/main" id="{BA61B3DC-A517-4E5C-853E-B44F90361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18188" y="3359384"/>
              <a:ext cx="1986410" cy="2181807"/>
            </a:xfrm>
            <a:prstGeom prst="rect">
              <a:avLst/>
            </a:prstGeom>
          </p:spPr>
        </p:pic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3F021954-9C37-41D8-8D35-53900AB478E5}"/>
                </a:ext>
              </a:extLst>
            </p:cNvPr>
            <p:cNvSpPr/>
            <p:nvPr/>
          </p:nvSpPr>
          <p:spPr>
            <a:xfrm>
              <a:off x="5789602" y="1998468"/>
              <a:ext cx="1178885" cy="3048950"/>
            </a:xfrm>
            <a:prstGeom prst="rect">
              <a:avLst/>
            </a:prstGeom>
            <a:gradFill>
              <a:gsLst>
                <a:gs pos="15000">
                  <a:schemeClr val="bg1">
                    <a:lumMod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88" name="Rectangle 467">
              <a:extLst>
                <a:ext uri="{FF2B5EF4-FFF2-40B4-BE49-F238E27FC236}">
                  <a16:creationId xmlns:a16="http://schemas.microsoft.com/office/drawing/2014/main" id="{9133CD58-003F-461F-BE1D-40DAA4877CA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7997" y="2016373"/>
              <a:ext cx="3465186" cy="1633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FFF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spAutoFit/>
            </a:bodyPr>
            <a:lstStyle>
              <a:lvl1pPr marL="76200" indent="-76200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152400" indent="-69850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455613" indent="-98425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854075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1033463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4906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9478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4050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8622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2021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년 대구시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보령시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의성군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서울시 광진구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GIS SW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공급</a:t>
              </a:r>
              <a:endPara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2" charset="-127"/>
                <a:ea typeface="KoPub돋움체 Medium" pitchFamily="2" charset="-127"/>
              </a:endParaRP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2021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년 보건복지부 차세대사회보장시스템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GIS SW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공급</a:t>
              </a:r>
              <a:endPara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2" charset="-127"/>
                <a:ea typeface="KoPub돋움체 Medium" pitchFamily="2" charset="-127"/>
              </a:endParaRP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2020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년 서울시 상수도관리 모바일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GIS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 구축</a:t>
              </a:r>
              <a:endPara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2" charset="-127"/>
                <a:ea typeface="KoPub돋움체 Medium" pitchFamily="2" charset="-127"/>
              </a:endParaRP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2020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년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119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통합상황관리시스템 구축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– GIS SW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공급</a:t>
              </a:r>
              <a:endPara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2" charset="-127"/>
                <a:ea typeface="KoPub돋움체 Medium" pitchFamily="2" charset="-127"/>
              </a:endParaRP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문경시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태백시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삼척시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김천시 공간정보시스템 고도화</a:t>
              </a: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충주시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안동시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구미시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상주시 공간정보시스템 고도화 수행</a:t>
              </a: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ko-KR" altLang="en-US" sz="9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국토부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 국가공간정보체계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GIS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엔진 지자체 납품실적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1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위</a:t>
              </a: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산림재해 통합관리체계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(1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차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,2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차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,3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차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,4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차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)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구축</a:t>
              </a: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GeoGate3.1 GS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품질인증 획득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(TTA13.0059)</a:t>
              </a:r>
            </a:p>
          </p:txBody>
        </p:sp>
        <p:sp>
          <p:nvSpPr>
            <p:cNvPr id="89" name="Rectangle 467">
              <a:extLst>
                <a:ext uri="{FF2B5EF4-FFF2-40B4-BE49-F238E27FC236}">
                  <a16:creationId xmlns:a16="http://schemas.microsoft.com/office/drawing/2014/main" id="{4DA53EE0-2DF2-4BDA-A763-130BDADF80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7997" y="3672287"/>
              <a:ext cx="3465186" cy="707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FFF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spAutoFit/>
            </a:bodyPr>
            <a:lstStyle>
              <a:lvl1pPr marL="76200" indent="-76200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152400" indent="-69850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455613" indent="-98425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854075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1033463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4906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9478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4050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8622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en-US" altLang="ko-KR" sz="9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GeoTerra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 . 2011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년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TTA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시험인증 대상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SW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부문 우수상 수상 </a:t>
              </a: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GeoGate v3.0 . OGC WFS, WCS. WMS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인증 획득</a:t>
              </a: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en-US" altLang="ko-KR" sz="9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U.Solver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 v2.0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행정업무용소프트웨어 선정</a:t>
              </a:r>
              <a:endPara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2" charset="-127"/>
                <a:ea typeface="KoPub돋움체 Medium" pitchFamily="2" charset="-127"/>
              </a:endParaRP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en-US" altLang="ko-KR" sz="9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U.Solver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 v2.0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소프트웨어품질인증 획득</a:t>
              </a:r>
              <a:endPara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2" charset="-127"/>
                <a:ea typeface="KoPub돋움체 Medium" pitchFamily="2" charset="-127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C5D959F6-3E9A-4973-B434-933443EB4EE1}"/>
                </a:ext>
              </a:extLst>
            </p:cNvPr>
            <p:cNvSpPr/>
            <p:nvPr/>
          </p:nvSpPr>
          <p:spPr>
            <a:xfrm>
              <a:off x="6160849" y="2031413"/>
              <a:ext cx="708527" cy="267660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algn="r" defTabSz="1474788" fontAlgn="ctr" latinLnBrk="0">
                <a:buClr>
                  <a:srgbClr val="4D4D4D"/>
                </a:buClr>
                <a:defRPr/>
              </a:pPr>
              <a:r>
                <a:rPr kumimoji="1"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D5180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~ 2021</a:t>
              </a:r>
            </a:p>
          </p:txBody>
        </p:sp>
        <p:sp>
          <p:nvSpPr>
            <p:cNvPr id="92" name="Rectangle 467">
              <a:extLst>
                <a:ext uri="{FF2B5EF4-FFF2-40B4-BE49-F238E27FC236}">
                  <a16:creationId xmlns:a16="http://schemas.microsoft.com/office/drawing/2014/main" id="{89A2E359-C9DD-42F3-A0D9-6A1BC21EE5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7997" y="4408217"/>
              <a:ext cx="3465186" cy="707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FFF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spAutoFit/>
            </a:bodyPr>
            <a:lstStyle>
              <a:lvl1pPr marL="76200" indent="-76200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152400" indent="-69850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455613" indent="-98425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854075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1033463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4906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9478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4050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8622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국내 최초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Web GIS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기반 지하시설물통합정보시스템 구축</a:t>
              </a:r>
              <a:endPara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2" charset="-127"/>
                <a:ea typeface="KoPub돋움체 Medium" pitchFamily="2" charset="-127"/>
              </a:endParaRP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모바일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GIS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엔진 </a:t>
              </a:r>
              <a:r>
                <a:rPr lang="en-US" altLang="ko-KR" sz="9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GeoField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 v1.0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프로그램 등록</a:t>
              </a: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ko-KR" altLang="en-US" sz="9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웹기반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 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GIS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엔진 </a:t>
              </a:r>
              <a:r>
                <a:rPr lang="en-US" altLang="ko-KR" sz="9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GeoGate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 v1.0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프로그램 등록</a:t>
              </a: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도로 및 상하수도 범용프로그램 </a:t>
              </a:r>
              <a:r>
                <a:rPr lang="en-US" altLang="ko-KR" sz="9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U.Solver</a:t>
              </a:r>
              <a:r>
                <a:rPr lang="en-US" altLang="ko-KR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 v1.2 </a:t>
              </a: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품질인증 획득</a:t>
              </a:r>
              <a:endPara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2" charset="-127"/>
                <a:ea typeface="KoPub돋움체 Medium" pitchFamily="2" charset="-127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7DE25F95-0104-495C-9C2B-66531D7602DE}"/>
                </a:ext>
              </a:extLst>
            </p:cNvPr>
            <p:cNvSpPr/>
            <p:nvPr/>
          </p:nvSpPr>
          <p:spPr>
            <a:xfrm>
              <a:off x="6160848" y="4292619"/>
              <a:ext cx="708528" cy="267660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algn="r" defTabSz="1474788" fontAlgn="ctr" latinLnBrk="0">
                <a:buClr>
                  <a:srgbClr val="4D4D4D"/>
                </a:buClr>
                <a:defRPr/>
              </a:pPr>
              <a:r>
                <a:rPr kumimoji="1"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D5180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~ 2005</a:t>
              </a: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9EFEED24-13CA-4376-AAD7-7B62C04972D5}"/>
                </a:ext>
              </a:extLst>
            </p:cNvPr>
            <p:cNvSpPr/>
            <p:nvPr/>
          </p:nvSpPr>
          <p:spPr>
            <a:xfrm>
              <a:off x="6160848" y="3527237"/>
              <a:ext cx="708528" cy="267660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algn="r" defTabSz="1474788" fontAlgn="ctr" latinLnBrk="0">
                <a:buClr>
                  <a:srgbClr val="4D4D4D"/>
                </a:buClr>
                <a:defRPr/>
              </a:pPr>
              <a:r>
                <a:rPr kumimoji="1"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D5180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~ 2011</a:t>
              </a: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523EDABD-04C2-4F10-80F0-7892CF8F0851}"/>
                </a:ext>
              </a:extLst>
            </p:cNvPr>
            <p:cNvSpPr/>
            <p:nvPr/>
          </p:nvSpPr>
          <p:spPr>
            <a:xfrm>
              <a:off x="6160849" y="4988420"/>
              <a:ext cx="708528" cy="267660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algn="r" defTabSz="1474788" fontAlgn="ctr" latinLnBrk="0">
                <a:buClr>
                  <a:srgbClr val="4D4D4D"/>
                </a:buClr>
                <a:defRPr/>
              </a:pPr>
              <a:r>
                <a:rPr kumimoji="1" lang="en-US" altLang="ko-KR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D5180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~ 2000</a:t>
              </a:r>
            </a:p>
          </p:txBody>
        </p:sp>
        <p:sp>
          <p:nvSpPr>
            <p:cNvPr id="99" name="Rectangle 467">
              <a:extLst>
                <a:ext uri="{FF2B5EF4-FFF2-40B4-BE49-F238E27FC236}">
                  <a16:creationId xmlns:a16="http://schemas.microsoft.com/office/drawing/2014/main" id="{6FB6B8D5-6211-4060-9334-ACB41ED14A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7997" y="5128139"/>
              <a:ext cx="3465186" cy="336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FFF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spAutoFit/>
            </a:bodyPr>
            <a:lstStyle>
              <a:lvl1pPr marL="76200" indent="-76200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152400" indent="-69850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455613" indent="-98425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854075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1033463" algn="l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4906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9478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4050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862263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기업부설 다차원공간기술연구소 설립</a:t>
              </a:r>
              <a:endPara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2" charset="-127"/>
                <a:ea typeface="KoPub돋움체 Medium" pitchFamily="2" charset="-127"/>
              </a:endParaRPr>
            </a:p>
            <a:p>
              <a:pPr marL="127000" lvl="1" indent="-127000" defTabSz="1795059" fontAlgn="base" latinLnBrk="0">
                <a:lnSpc>
                  <a:spcPct val="120000"/>
                </a:lnSpc>
                <a:spcAft>
                  <a:spcPts val="200"/>
                </a:spcAft>
                <a:buClr>
                  <a:schemeClr val="tx1">
                    <a:lumMod val="95000"/>
                    <a:lumOff val="5000"/>
                  </a:schemeClr>
                </a:buClr>
                <a:buSzPct val="120000"/>
                <a:buBlip>
                  <a:blip r:embed="rId5"/>
                </a:buBlip>
                <a:tabLst>
                  <a:tab pos="1007852" algn="l"/>
                  <a:tab pos="8062813" algn="r"/>
                </a:tabLst>
              </a:pP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itchFamily="2" charset="-127"/>
                  <a:ea typeface="KoPub돋움체 Medium" pitchFamily="2" charset="-127"/>
                </a:rPr>
                <a:t>회사 법인 설립</a:t>
              </a:r>
            </a:p>
          </p:txBody>
        </p:sp>
        <p:cxnSp>
          <p:nvCxnSpPr>
            <p:cNvPr id="100" name="직선 연결선 99">
              <a:extLst>
                <a:ext uri="{FF2B5EF4-FFF2-40B4-BE49-F238E27FC236}">
                  <a16:creationId xmlns:a16="http://schemas.microsoft.com/office/drawing/2014/main" id="{8AA5A58A-FE56-44F8-B9D9-28A58D47EC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8487" y="1998470"/>
              <a:ext cx="6419" cy="3465917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937854FD-8763-4455-BBD4-288EF2813094}"/>
                </a:ext>
              </a:extLst>
            </p:cNvPr>
            <p:cNvSpPr/>
            <p:nvPr/>
          </p:nvSpPr>
          <p:spPr>
            <a:xfrm rot="16200000">
              <a:off x="5341959" y="2548100"/>
              <a:ext cx="1202239" cy="338554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algn="r" defTabSz="1474788" fontAlgn="ctr" latinLnBrk="0">
                <a:buClr>
                  <a:srgbClr val="4D4D4D"/>
                </a:buClr>
                <a:defRPr/>
              </a:pPr>
              <a:r>
                <a:rPr kumimoji="1" lang="en-US" altLang="ko-KR" sz="2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HISTORY</a:t>
              </a:r>
            </a:p>
          </p:txBody>
        </p:sp>
        <p:sp>
          <p:nvSpPr>
            <p:cNvPr id="102" name="이등변 삼각형 101">
              <a:extLst>
                <a:ext uri="{FF2B5EF4-FFF2-40B4-BE49-F238E27FC236}">
                  <a16:creationId xmlns:a16="http://schemas.microsoft.com/office/drawing/2014/main" id="{DA6A040B-E8E1-4777-AC6F-296EF27E54E0}"/>
                </a:ext>
              </a:extLst>
            </p:cNvPr>
            <p:cNvSpPr/>
            <p:nvPr/>
          </p:nvSpPr>
          <p:spPr>
            <a:xfrm rot="5400000">
              <a:off x="6939458" y="3630001"/>
              <a:ext cx="141423" cy="70528"/>
            </a:xfrm>
            <a:prstGeom prst="triangl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103" name="이등변 삼각형 102">
              <a:extLst>
                <a:ext uri="{FF2B5EF4-FFF2-40B4-BE49-F238E27FC236}">
                  <a16:creationId xmlns:a16="http://schemas.microsoft.com/office/drawing/2014/main" id="{6A3DC5EA-73EA-4E72-9E6F-22B4DA9D370C}"/>
                </a:ext>
              </a:extLst>
            </p:cNvPr>
            <p:cNvSpPr/>
            <p:nvPr/>
          </p:nvSpPr>
          <p:spPr>
            <a:xfrm rot="5400000">
              <a:off x="6939458" y="4372927"/>
              <a:ext cx="141423" cy="70528"/>
            </a:xfrm>
            <a:prstGeom prst="triangl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104" name="이등변 삼각형 103">
              <a:extLst>
                <a:ext uri="{FF2B5EF4-FFF2-40B4-BE49-F238E27FC236}">
                  <a16:creationId xmlns:a16="http://schemas.microsoft.com/office/drawing/2014/main" id="{BC9554C4-0A55-452D-94DE-54E221E8BA4D}"/>
                </a:ext>
              </a:extLst>
            </p:cNvPr>
            <p:cNvSpPr/>
            <p:nvPr/>
          </p:nvSpPr>
          <p:spPr>
            <a:xfrm rot="5400000">
              <a:off x="6939458" y="5093448"/>
              <a:ext cx="141423" cy="70528"/>
            </a:xfrm>
            <a:prstGeom prst="triangl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</a:endParaRPr>
            </a:p>
          </p:txBody>
        </p:sp>
        <p:grpSp>
          <p:nvGrpSpPr>
            <p:cNvPr id="106" name="그룹 105">
              <a:extLst>
                <a:ext uri="{FF2B5EF4-FFF2-40B4-BE49-F238E27FC236}">
                  <a16:creationId xmlns:a16="http://schemas.microsoft.com/office/drawing/2014/main" id="{08478532-8644-45AB-9FC8-F3B89624D09F}"/>
                </a:ext>
              </a:extLst>
            </p:cNvPr>
            <p:cNvGrpSpPr/>
            <p:nvPr/>
          </p:nvGrpSpPr>
          <p:grpSpPr>
            <a:xfrm>
              <a:off x="7188659" y="3666397"/>
              <a:ext cx="3381570" cy="1461184"/>
              <a:chOff x="7188659" y="3666397"/>
              <a:chExt cx="3663694" cy="1461184"/>
            </a:xfrm>
          </p:grpSpPr>
          <p:cxnSp>
            <p:nvCxnSpPr>
              <p:cNvPr id="107" name="직선 연결선 106">
                <a:extLst>
                  <a:ext uri="{FF2B5EF4-FFF2-40B4-BE49-F238E27FC236}">
                    <a16:creationId xmlns:a16="http://schemas.microsoft.com/office/drawing/2014/main" id="{09D511DD-CF75-497F-98B6-04CC1D5FF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8659" y="3666397"/>
                <a:ext cx="366369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>
                <a:extLst>
                  <a:ext uri="{FF2B5EF4-FFF2-40B4-BE49-F238E27FC236}">
                    <a16:creationId xmlns:a16="http://schemas.microsoft.com/office/drawing/2014/main" id="{4E8DF517-163F-4BAC-A431-508DB41C8F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8659" y="4409323"/>
                <a:ext cx="366369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직선 연결선 108">
                <a:extLst>
                  <a:ext uri="{FF2B5EF4-FFF2-40B4-BE49-F238E27FC236}">
                    <a16:creationId xmlns:a16="http://schemas.microsoft.com/office/drawing/2014/main" id="{E23530B1-CDF2-4DF3-8381-4C5F93316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8659" y="5127581"/>
                <a:ext cx="366369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66CCCDB1-DD7F-4762-914A-D8E8A84BFC5B}"/>
              </a:ext>
            </a:extLst>
          </p:cNvPr>
          <p:cNvGrpSpPr>
            <a:grpSpLocks noChangeAspect="1"/>
          </p:cNvGrpSpPr>
          <p:nvPr/>
        </p:nvGrpSpPr>
        <p:grpSpPr>
          <a:xfrm>
            <a:off x="3883572" y="3532952"/>
            <a:ext cx="943805" cy="1080436"/>
            <a:chOff x="684437" y="7500451"/>
            <a:chExt cx="1019505" cy="1167095"/>
          </a:xfrm>
        </p:grpSpPr>
        <p:sp>
          <p:nvSpPr>
            <p:cNvPr id="114" name="육각형 77">
              <a:extLst>
                <a:ext uri="{FF2B5EF4-FFF2-40B4-BE49-F238E27FC236}">
                  <a16:creationId xmlns:a16="http://schemas.microsoft.com/office/drawing/2014/main" id="{08C064D5-49A7-44E8-9051-00D2715E97AA}"/>
                </a:ext>
              </a:extLst>
            </p:cNvPr>
            <p:cNvSpPr/>
            <p:nvPr/>
          </p:nvSpPr>
          <p:spPr>
            <a:xfrm rot="5400000">
              <a:off x="931645" y="7527078"/>
              <a:ext cx="458700" cy="953116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latinLnBrk="0"/>
              <a:endParaRPr lang="ko-KR" altLang="en-US" sz="5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15" name="육각형 114">
              <a:extLst>
                <a:ext uri="{FF2B5EF4-FFF2-40B4-BE49-F238E27FC236}">
                  <a16:creationId xmlns:a16="http://schemas.microsoft.com/office/drawing/2014/main" id="{90BE980C-6D38-430C-88AD-2B2D161850D9}"/>
                </a:ext>
              </a:extLst>
            </p:cNvPr>
            <p:cNvSpPr/>
            <p:nvPr/>
          </p:nvSpPr>
          <p:spPr>
            <a:xfrm rot="5400000">
              <a:off x="637119" y="7600726"/>
              <a:ext cx="1167095" cy="966546"/>
            </a:xfrm>
            <a:prstGeom prst="hexagon">
              <a:avLst>
                <a:gd name="adj" fmla="val 30658"/>
                <a:gd name="vf" fmla="val 115470"/>
              </a:avLst>
            </a:prstGeom>
            <a:solidFill>
              <a:schemeClr val="lt1"/>
            </a:solidFill>
            <a:ln w="38100">
              <a:solidFill>
                <a:srgbClr val="74B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 sz="10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6" name="육각형 77">
              <a:extLst>
                <a:ext uri="{FF2B5EF4-FFF2-40B4-BE49-F238E27FC236}">
                  <a16:creationId xmlns:a16="http://schemas.microsoft.com/office/drawing/2014/main" id="{E5E6FA8A-7E98-4C89-BE89-D58D48036785}"/>
                </a:ext>
              </a:extLst>
            </p:cNvPr>
            <p:cNvSpPr/>
            <p:nvPr/>
          </p:nvSpPr>
          <p:spPr>
            <a:xfrm rot="5400000">
              <a:off x="988086" y="7249760"/>
              <a:ext cx="465164" cy="966548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rgbClr val="74BBE2"/>
            </a:solidFill>
            <a:ln w="6350">
              <a:noFill/>
            </a:ln>
          </p:spPr>
          <p:txBody>
            <a:bodyPr vert="horz" wrap="square" lIns="468000" tIns="41843" rIns="83687" bIns="41843" numCol="1" anchor="ctr" anchorCtr="0" compatLnSpc="1">
              <a:prstTxWarp prst="textNoShape">
                <a:avLst/>
              </a:prstTxWarp>
            </a:bodyPr>
            <a:lstStyle/>
            <a:p>
              <a:pPr defTabSz="845943" fontAlgn="ctr" latinLnBrk="0"/>
              <a:endParaRPr kumimoji="1"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0E410C7-846F-45F8-AF72-3604D49D007F}"/>
                </a:ext>
              </a:extLst>
            </p:cNvPr>
            <p:cNvSpPr txBox="1"/>
            <p:nvPr/>
          </p:nvSpPr>
          <p:spPr>
            <a:xfrm>
              <a:off x="1035519" y="8043436"/>
              <a:ext cx="370294" cy="355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defPPr>
                <a:defRPr lang="ko-KR"/>
              </a:defPPr>
              <a:lvl1pPr algn="ctr" defTabSz="798086" fontAlgn="ctr" latinLnBrk="0">
                <a:lnSpc>
                  <a:spcPct val="100000"/>
                </a:lnSpc>
                <a:spcAft>
                  <a:spcPct val="10000"/>
                </a:spcAft>
                <a:buClr>
                  <a:srgbClr val="808080"/>
                </a:buClr>
                <a:defRPr kumimoji="1" sz="14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  <a:lvl2pPr marL="160338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74675" indent="-8731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6676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27100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3843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415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2987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559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ko-KR" altLang="en-US" sz="1100" dirty="0">
                  <a:solidFill>
                    <a:schemeClr val="tx1"/>
                  </a:solidFill>
                </a:rPr>
                <a:t>모바일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r>
                <a:rPr lang="en-US" altLang="ko-KR" sz="1100" dirty="0">
                  <a:solidFill>
                    <a:schemeClr val="tx1"/>
                  </a:solidFill>
                </a:rPr>
                <a:t>GIS</a:t>
              </a:r>
            </a:p>
          </p:txBody>
        </p:sp>
        <p:cxnSp>
          <p:nvCxnSpPr>
            <p:cNvPr id="118" name="직선 연결선 117">
              <a:extLst>
                <a:ext uri="{FF2B5EF4-FFF2-40B4-BE49-F238E27FC236}">
                  <a16:creationId xmlns:a16="http://schemas.microsoft.com/office/drawing/2014/main" id="{5EE1B08E-67B1-4B71-A5F8-9A911F12858A}"/>
                </a:ext>
              </a:extLst>
            </p:cNvPr>
            <p:cNvCxnSpPr/>
            <p:nvPr/>
          </p:nvCxnSpPr>
          <p:spPr>
            <a:xfrm>
              <a:off x="877283" y="7965616"/>
              <a:ext cx="686772" cy="0"/>
            </a:xfrm>
            <a:prstGeom prst="line">
              <a:avLst/>
            </a:prstGeom>
            <a:solidFill>
              <a:schemeClr val="lt1"/>
            </a:solidFill>
            <a:ln w="25400">
              <a:solidFill>
                <a:srgbClr val="23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119" name="그림 118">
              <a:extLst>
                <a:ext uri="{FF2B5EF4-FFF2-40B4-BE49-F238E27FC236}">
                  <a16:creationId xmlns:a16="http://schemas.microsoft.com/office/drawing/2014/main" id="{1169C1BC-81FF-4074-80D1-CE0EA2BFF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504" y="7538164"/>
              <a:ext cx="218570" cy="374127"/>
            </a:xfrm>
            <a:prstGeom prst="rect">
              <a:avLst/>
            </a:prstGeom>
          </p:spPr>
        </p:pic>
      </p:grp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67B1E8A2-1796-49D6-9F46-8544BCA0BB95}"/>
              </a:ext>
            </a:extLst>
          </p:cNvPr>
          <p:cNvGrpSpPr>
            <a:grpSpLocks noChangeAspect="1"/>
          </p:cNvGrpSpPr>
          <p:nvPr/>
        </p:nvGrpSpPr>
        <p:grpSpPr>
          <a:xfrm>
            <a:off x="2251372" y="2584704"/>
            <a:ext cx="894780" cy="1080436"/>
            <a:chOff x="737394" y="3337787"/>
            <a:chExt cx="966548" cy="1167095"/>
          </a:xfrm>
        </p:grpSpPr>
        <p:sp>
          <p:nvSpPr>
            <p:cNvPr id="121" name="육각형 120">
              <a:extLst>
                <a:ext uri="{FF2B5EF4-FFF2-40B4-BE49-F238E27FC236}">
                  <a16:creationId xmlns:a16="http://schemas.microsoft.com/office/drawing/2014/main" id="{92733684-9993-4065-9852-16837CC578AE}"/>
                </a:ext>
              </a:extLst>
            </p:cNvPr>
            <p:cNvSpPr/>
            <p:nvPr/>
          </p:nvSpPr>
          <p:spPr>
            <a:xfrm rot="5400000">
              <a:off x="637119" y="3438062"/>
              <a:ext cx="1167095" cy="966546"/>
            </a:xfrm>
            <a:prstGeom prst="hexagon">
              <a:avLst>
                <a:gd name="adj" fmla="val 30658"/>
                <a:gd name="vf" fmla="val 115470"/>
              </a:avLst>
            </a:prstGeom>
            <a:solidFill>
              <a:schemeClr val="lt1"/>
            </a:solidFill>
            <a:ln w="38100">
              <a:solidFill>
                <a:srgbClr val="74B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 sz="10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2" name="육각형 77">
              <a:extLst>
                <a:ext uri="{FF2B5EF4-FFF2-40B4-BE49-F238E27FC236}">
                  <a16:creationId xmlns:a16="http://schemas.microsoft.com/office/drawing/2014/main" id="{D2A4B16D-4C30-4979-8001-F1C3E12B628D}"/>
                </a:ext>
              </a:extLst>
            </p:cNvPr>
            <p:cNvSpPr/>
            <p:nvPr/>
          </p:nvSpPr>
          <p:spPr>
            <a:xfrm rot="5400000">
              <a:off x="988086" y="3087096"/>
              <a:ext cx="465164" cy="966548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rgbClr val="74BBE2"/>
            </a:solidFill>
            <a:ln w="6350">
              <a:noFill/>
            </a:ln>
          </p:spPr>
          <p:txBody>
            <a:bodyPr vert="horz" wrap="square" lIns="468000" tIns="41843" rIns="83687" bIns="41843" numCol="1" anchor="ctr" anchorCtr="0" compatLnSpc="1">
              <a:prstTxWarp prst="textNoShape">
                <a:avLst/>
              </a:prstTxWarp>
            </a:bodyPr>
            <a:lstStyle/>
            <a:p>
              <a:pPr defTabSz="845943" fontAlgn="ctr" latinLnBrk="0"/>
              <a:endParaRPr kumimoji="1"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F9EF070-F202-4FCA-B1A5-1F2BD532834B}"/>
                </a:ext>
              </a:extLst>
            </p:cNvPr>
            <p:cNvSpPr txBox="1"/>
            <p:nvPr/>
          </p:nvSpPr>
          <p:spPr>
            <a:xfrm>
              <a:off x="901673" y="3902567"/>
              <a:ext cx="637995" cy="355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defPPr>
                <a:defRPr lang="ko-KR"/>
              </a:defPPr>
              <a:lvl1pPr algn="ctr" defTabSz="798086" fontAlgn="ctr" latinLnBrk="0">
                <a:lnSpc>
                  <a:spcPct val="100000"/>
                </a:lnSpc>
                <a:spcAft>
                  <a:spcPct val="10000"/>
                </a:spcAft>
                <a:buClr>
                  <a:srgbClr val="808080"/>
                </a:buClr>
                <a:defRPr kumimoji="1" sz="14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  <a:lvl2pPr marL="160338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74675" indent="-8731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6676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27100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3843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415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2987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559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1100" dirty="0">
                  <a:solidFill>
                    <a:schemeClr val="tx1"/>
                  </a:solidFill>
                </a:rPr>
                <a:t>GIS </a:t>
              </a:r>
              <a:r>
                <a:rPr lang="ko-KR" altLang="en-US" sz="1100" dirty="0">
                  <a:solidFill>
                    <a:schemeClr val="tx1"/>
                  </a:solidFill>
                </a:rPr>
                <a:t>솔루션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r>
                <a:rPr lang="ko-KR" altLang="en-US" sz="1100" dirty="0">
                  <a:solidFill>
                    <a:schemeClr val="tx1"/>
                  </a:solidFill>
                </a:rPr>
                <a:t>공급 </a:t>
              </a:r>
            </a:p>
          </p:txBody>
        </p: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42DC4B70-4132-410C-B2C7-2CF276D666E4}"/>
                </a:ext>
              </a:extLst>
            </p:cNvPr>
            <p:cNvCxnSpPr/>
            <p:nvPr/>
          </p:nvCxnSpPr>
          <p:spPr>
            <a:xfrm>
              <a:off x="877283" y="3802952"/>
              <a:ext cx="686772" cy="0"/>
            </a:xfrm>
            <a:prstGeom prst="line">
              <a:avLst/>
            </a:prstGeom>
            <a:solidFill>
              <a:schemeClr val="lt1"/>
            </a:solidFill>
            <a:ln w="25400">
              <a:solidFill>
                <a:srgbClr val="23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125" name="Picture 14" descr="D:\프로젝트\아이콘\플랫아이콘_02\1461065272_map.png">
              <a:extLst>
                <a:ext uri="{FF2B5EF4-FFF2-40B4-BE49-F238E27FC236}">
                  <a16:creationId xmlns:a16="http://schemas.microsoft.com/office/drawing/2014/main" id="{7DFFBA39-B9CD-4592-8020-175883693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598" y="3408900"/>
              <a:ext cx="319404" cy="3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5CA1ED01-AB74-4003-B44F-CEDD3BB95710}"/>
              </a:ext>
            </a:extLst>
          </p:cNvPr>
          <p:cNvGrpSpPr>
            <a:grpSpLocks noChangeAspect="1"/>
          </p:cNvGrpSpPr>
          <p:nvPr/>
        </p:nvGrpSpPr>
        <p:grpSpPr>
          <a:xfrm>
            <a:off x="487710" y="3552853"/>
            <a:ext cx="943805" cy="1080436"/>
            <a:chOff x="684437" y="8888005"/>
            <a:chExt cx="1019505" cy="1167095"/>
          </a:xfrm>
        </p:grpSpPr>
        <p:sp>
          <p:nvSpPr>
            <p:cNvPr id="127" name="육각형 77">
              <a:extLst>
                <a:ext uri="{FF2B5EF4-FFF2-40B4-BE49-F238E27FC236}">
                  <a16:creationId xmlns:a16="http://schemas.microsoft.com/office/drawing/2014/main" id="{D2149B97-0300-43B5-9669-32F1B66172F4}"/>
                </a:ext>
              </a:extLst>
            </p:cNvPr>
            <p:cNvSpPr/>
            <p:nvPr/>
          </p:nvSpPr>
          <p:spPr>
            <a:xfrm rot="5400000">
              <a:off x="931645" y="8914632"/>
              <a:ext cx="458700" cy="953116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latinLnBrk="0"/>
              <a:endParaRPr lang="ko-KR" altLang="en-US" sz="5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28" name="육각형 127">
              <a:extLst>
                <a:ext uri="{FF2B5EF4-FFF2-40B4-BE49-F238E27FC236}">
                  <a16:creationId xmlns:a16="http://schemas.microsoft.com/office/drawing/2014/main" id="{AA1B9BCE-847B-42F9-BB7F-BBBB7A08A0F7}"/>
                </a:ext>
              </a:extLst>
            </p:cNvPr>
            <p:cNvSpPr/>
            <p:nvPr/>
          </p:nvSpPr>
          <p:spPr>
            <a:xfrm rot="5400000">
              <a:off x="637119" y="8988280"/>
              <a:ext cx="1167095" cy="966546"/>
            </a:xfrm>
            <a:prstGeom prst="hexagon">
              <a:avLst>
                <a:gd name="adj" fmla="val 30658"/>
                <a:gd name="vf" fmla="val 115470"/>
              </a:avLst>
            </a:prstGeom>
            <a:solidFill>
              <a:schemeClr val="lt1"/>
            </a:solidFill>
            <a:ln w="38100">
              <a:solidFill>
                <a:srgbClr val="74B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 sz="10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9" name="육각형 77">
              <a:extLst>
                <a:ext uri="{FF2B5EF4-FFF2-40B4-BE49-F238E27FC236}">
                  <a16:creationId xmlns:a16="http://schemas.microsoft.com/office/drawing/2014/main" id="{8F9C4C69-D527-4A2A-82E2-BF4D1EF493B5}"/>
                </a:ext>
              </a:extLst>
            </p:cNvPr>
            <p:cNvSpPr/>
            <p:nvPr/>
          </p:nvSpPr>
          <p:spPr>
            <a:xfrm rot="5400000">
              <a:off x="988086" y="8637314"/>
              <a:ext cx="465164" cy="966548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rgbClr val="74BBE2"/>
            </a:solidFill>
            <a:ln w="6350">
              <a:noFill/>
            </a:ln>
          </p:spPr>
          <p:txBody>
            <a:bodyPr vert="horz" wrap="square" lIns="468000" tIns="41843" rIns="83687" bIns="41843" numCol="1" anchor="ctr" anchorCtr="0" compatLnSpc="1">
              <a:prstTxWarp prst="textNoShape">
                <a:avLst/>
              </a:prstTxWarp>
            </a:bodyPr>
            <a:lstStyle/>
            <a:p>
              <a:pPr defTabSz="845943" fontAlgn="ctr" latinLnBrk="0"/>
              <a:endParaRPr kumimoji="1"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DE9C41B-5C41-4BE9-9932-4BE752551D7E}"/>
                </a:ext>
              </a:extLst>
            </p:cNvPr>
            <p:cNvSpPr txBox="1"/>
            <p:nvPr/>
          </p:nvSpPr>
          <p:spPr>
            <a:xfrm>
              <a:off x="912093" y="9428749"/>
              <a:ext cx="617157" cy="355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defPPr>
                <a:defRPr lang="ko-KR"/>
              </a:defPPr>
              <a:lvl1pPr algn="ctr" defTabSz="798086" fontAlgn="ctr" latinLnBrk="0">
                <a:lnSpc>
                  <a:spcPct val="100000"/>
                </a:lnSpc>
                <a:spcAft>
                  <a:spcPct val="10000"/>
                </a:spcAft>
                <a:buClr>
                  <a:srgbClr val="808080"/>
                </a:buClr>
                <a:defRPr kumimoji="1" sz="14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  <a:lvl2pPr marL="160338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74675" indent="-8731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6676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27100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3843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415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2987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559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ko-KR" altLang="en-US" sz="1100" dirty="0">
                  <a:solidFill>
                    <a:schemeClr val="tx1"/>
                  </a:solidFill>
                </a:rPr>
                <a:t>재난관리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r>
                <a:rPr lang="ko-KR" altLang="en-US" sz="1100" dirty="0">
                  <a:solidFill>
                    <a:schemeClr val="tx1"/>
                  </a:solidFill>
                </a:rPr>
                <a:t>통합서비스</a:t>
              </a:r>
              <a:endParaRPr lang="en-US" altLang="ko-KR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31" name="직선 연결선 130">
              <a:extLst>
                <a:ext uri="{FF2B5EF4-FFF2-40B4-BE49-F238E27FC236}">
                  <a16:creationId xmlns:a16="http://schemas.microsoft.com/office/drawing/2014/main" id="{D86BF478-A009-4FB6-86E9-A798D65AEF9E}"/>
                </a:ext>
              </a:extLst>
            </p:cNvPr>
            <p:cNvCxnSpPr/>
            <p:nvPr/>
          </p:nvCxnSpPr>
          <p:spPr>
            <a:xfrm>
              <a:off x="877283" y="9353170"/>
              <a:ext cx="686772" cy="0"/>
            </a:xfrm>
            <a:prstGeom prst="line">
              <a:avLst/>
            </a:prstGeom>
            <a:solidFill>
              <a:schemeClr val="lt1"/>
            </a:solidFill>
            <a:ln w="25400">
              <a:solidFill>
                <a:srgbClr val="23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132" name="그림 131">
              <a:extLst>
                <a:ext uri="{FF2B5EF4-FFF2-40B4-BE49-F238E27FC236}">
                  <a16:creationId xmlns:a16="http://schemas.microsoft.com/office/drawing/2014/main" id="{012D0B97-9510-4200-B95F-AB470A672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60" y="8982842"/>
              <a:ext cx="340538" cy="334954"/>
            </a:xfrm>
            <a:prstGeom prst="rect">
              <a:avLst/>
            </a:prstGeom>
          </p:spPr>
        </p:pic>
      </p:grpSp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9A26009F-C348-44A6-8330-75ECD4556CBC}"/>
              </a:ext>
            </a:extLst>
          </p:cNvPr>
          <p:cNvGrpSpPr>
            <a:grpSpLocks noChangeAspect="1"/>
          </p:cNvGrpSpPr>
          <p:nvPr/>
        </p:nvGrpSpPr>
        <p:grpSpPr>
          <a:xfrm>
            <a:off x="2761275" y="3542263"/>
            <a:ext cx="943806" cy="1080436"/>
            <a:chOff x="684437" y="6112896"/>
            <a:chExt cx="1019506" cy="1167095"/>
          </a:xfrm>
        </p:grpSpPr>
        <p:sp>
          <p:nvSpPr>
            <p:cNvPr id="134" name="육각형 77">
              <a:extLst>
                <a:ext uri="{FF2B5EF4-FFF2-40B4-BE49-F238E27FC236}">
                  <a16:creationId xmlns:a16="http://schemas.microsoft.com/office/drawing/2014/main" id="{C48B84F1-6B98-471E-8AA6-811721BE0E1A}"/>
                </a:ext>
              </a:extLst>
            </p:cNvPr>
            <p:cNvSpPr/>
            <p:nvPr/>
          </p:nvSpPr>
          <p:spPr>
            <a:xfrm rot="5400000">
              <a:off x="931645" y="6052892"/>
              <a:ext cx="458700" cy="953116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latinLnBrk="0"/>
              <a:endParaRPr lang="ko-KR" altLang="en-US" sz="5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35" name="육각형 134">
              <a:extLst>
                <a:ext uri="{FF2B5EF4-FFF2-40B4-BE49-F238E27FC236}">
                  <a16:creationId xmlns:a16="http://schemas.microsoft.com/office/drawing/2014/main" id="{241D0AB6-06D6-4CEB-8514-3107AE566E90}"/>
                </a:ext>
              </a:extLst>
            </p:cNvPr>
            <p:cNvSpPr/>
            <p:nvPr/>
          </p:nvSpPr>
          <p:spPr>
            <a:xfrm rot="5400000">
              <a:off x="637120" y="6213171"/>
              <a:ext cx="1167095" cy="966546"/>
            </a:xfrm>
            <a:prstGeom prst="hexagon">
              <a:avLst>
                <a:gd name="adj" fmla="val 30658"/>
                <a:gd name="vf" fmla="val 115470"/>
              </a:avLst>
            </a:prstGeom>
            <a:solidFill>
              <a:schemeClr val="lt1"/>
            </a:solidFill>
            <a:ln w="38100">
              <a:solidFill>
                <a:srgbClr val="74B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 sz="10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6" name="육각형 77">
              <a:extLst>
                <a:ext uri="{FF2B5EF4-FFF2-40B4-BE49-F238E27FC236}">
                  <a16:creationId xmlns:a16="http://schemas.microsoft.com/office/drawing/2014/main" id="{5DD84361-B802-49EA-8DEE-C378308AC9B7}"/>
                </a:ext>
              </a:extLst>
            </p:cNvPr>
            <p:cNvSpPr/>
            <p:nvPr/>
          </p:nvSpPr>
          <p:spPr>
            <a:xfrm rot="5400000">
              <a:off x="988087" y="5862206"/>
              <a:ext cx="465164" cy="966548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rgbClr val="74BBE2"/>
            </a:solidFill>
            <a:ln w="6350">
              <a:noFill/>
            </a:ln>
          </p:spPr>
          <p:txBody>
            <a:bodyPr vert="horz" wrap="square" lIns="468000" tIns="41843" rIns="83687" bIns="41843" numCol="1" anchor="ctr" anchorCtr="0" compatLnSpc="1">
              <a:prstTxWarp prst="textNoShape">
                <a:avLst/>
              </a:prstTxWarp>
            </a:bodyPr>
            <a:lstStyle/>
            <a:p>
              <a:pPr defTabSz="845943" fontAlgn="ctr" latinLnBrk="0"/>
              <a:endParaRPr kumimoji="1"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78CC452-8A28-4C38-8A5B-79DC7369DBBF}"/>
                </a:ext>
              </a:extLst>
            </p:cNvPr>
            <p:cNvSpPr txBox="1"/>
            <p:nvPr/>
          </p:nvSpPr>
          <p:spPr>
            <a:xfrm>
              <a:off x="850378" y="6671600"/>
              <a:ext cx="74058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defPPr>
                <a:defRPr lang="ko-KR"/>
              </a:defPPr>
              <a:lvl1pPr algn="ctr" defTabSz="798086" fontAlgn="ctr" latinLnBrk="0">
                <a:lnSpc>
                  <a:spcPct val="100000"/>
                </a:lnSpc>
                <a:spcAft>
                  <a:spcPct val="10000"/>
                </a:spcAft>
                <a:buClr>
                  <a:srgbClr val="808080"/>
                </a:buClr>
                <a:defRPr kumimoji="1" sz="14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  <a:lvl2pPr marL="160338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74675" indent="-8731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6676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27100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3843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415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2987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559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ko-KR" altLang="en-US" sz="1100" dirty="0">
                  <a:solidFill>
                    <a:schemeClr val="tx1"/>
                  </a:solidFill>
                </a:rPr>
                <a:t>도시계획관리</a:t>
              </a:r>
              <a:r>
                <a:rPr lang="en-US" altLang="ko-KR" sz="1100" dirty="0">
                  <a:solidFill>
                    <a:schemeClr val="tx1"/>
                  </a:solidFill>
                </a:rPr>
                <a:t/>
              </a:r>
              <a:br>
                <a:rPr lang="en-US" altLang="ko-KR" sz="1100" dirty="0">
                  <a:solidFill>
                    <a:schemeClr val="tx1"/>
                  </a:solidFill>
                </a:rPr>
              </a:br>
              <a:r>
                <a:rPr lang="en-US" altLang="ko-KR" sz="1100" dirty="0">
                  <a:solidFill>
                    <a:schemeClr val="tx1"/>
                  </a:solidFill>
                </a:rPr>
                <a:t>(UPIS) </a:t>
              </a:r>
            </a:p>
          </p:txBody>
        </p:sp>
        <p:cxnSp>
          <p:nvCxnSpPr>
            <p:cNvPr id="138" name="직선 연결선 137">
              <a:extLst>
                <a:ext uri="{FF2B5EF4-FFF2-40B4-BE49-F238E27FC236}">
                  <a16:creationId xmlns:a16="http://schemas.microsoft.com/office/drawing/2014/main" id="{6FFAFA04-3AAD-4205-8B62-228343771CB1}"/>
                </a:ext>
              </a:extLst>
            </p:cNvPr>
            <p:cNvCxnSpPr/>
            <p:nvPr/>
          </p:nvCxnSpPr>
          <p:spPr>
            <a:xfrm>
              <a:off x="877283" y="6578061"/>
              <a:ext cx="686772" cy="0"/>
            </a:xfrm>
            <a:prstGeom prst="line">
              <a:avLst/>
            </a:prstGeom>
            <a:solidFill>
              <a:schemeClr val="lt1"/>
            </a:solidFill>
            <a:ln w="25400">
              <a:solidFill>
                <a:srgbClr val="23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139" name="그림 138">
              <a:extLst>
                <a:ext uri="{FF2B5EF4-FFF2-40B4-BE49-F238E27FC236}">
                  <a16:creationId xmlns:a16="http://schemas.microsoft.com/office/drawing/2014/main" id="{8D7A4058-F046-4980-9CDB-C4A6305BB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609" y="6188865"/>
              <a:ext cx="310437" cy="342959"/>
            </a:xfrm>
            <a:prstGeom prst="rect">
              <a:avLst/>
            </a:prstGeom>
          </p:spPr>
        </p:pic>
      </p:grpSp>
      <p:grpSp>
        <p:nvGrpSpPr>
          <p:cNvPr id="140" name="그룹 139">
            <a:extLst>
              <a:ext uri="{FF2B5EF4-FFF2-40B4-BE49-F238E27FC236}">
                <a16:creationId xmlns:a16="http://schemas.microsoft.com/office/drawing/2014/main" id="{3CAFD7BB-6136-45E4-87E0-8993EAC37B9A}"/>
              </a:ext>
            </a:extLst>
          </p:cNvPr>
          <p:cNvGrpSpPr>
            <a:grpSpLocks noChangeAspect="1"/>
          </p:cNvGrpSpPr>
          <p:nvPr/>
        </p:nvGrpSpPr>
        <p:grpSpPr>
          <a:xfrm>
            <a:off x="1654840" y="3542262"/>
            <a:ext cx="894780" cy="1080436"/>
            <a:chOff x="737394" y="4725342"/>
            <a:chExt cx="966548" cy="1167095"/>
          </a:xfrm>
        </p:grpSpPr>
        <p:sp>
          <p:nvSpPr>
            <p:cNvPr id="141" name="육각형 140">
              <a:extLst>
                <a:ext uri="{FF2B5EF4-FFF2-40B4-BE49-F238E27FC236}">
                  <a16:creationId xmlns:a16="http://schemas.microsoft.com/office/drawing/2014/main" id="{D85077FE-3AA1-4561-8DA0-987AAC894E91}"/>
                </a:ext>
              </a:extLst>
            </p:cNvPr>
            <p:cNvSpPr/>
            <p:nvPr/>
          </p:nvSpPr>
          <p:spPr>
            <a:xfrm rot="5400000">
              <a:off x="637119" y="4825617"/>
              <a:ext cx="1167095" cy="966546"/>
            </a:xfrm>
            <a:prstGeom prst="hexagon">
              <a:avLst>
                <a:gd name="adj" fmla="val 30658"/>
                <a:gd name="vf" fmla="val 115470"/>
              </a:avLst>
            </a:prstGeom>
            <a:solidFill>
              <a:schemeClr val="lt1"/>
            </a:solidFill>
            <a:ln w="38100">
              <a:solidFill>
                <a:srgbClr val="74B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 sz="10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2" name="육각형 77">
              <a:extLst>
                <a:ext uri="{FF2B5EF4-FFF2-40B4-BE49-F238E27FC236}">
                  <a16:creationId xmlns:a16="http://schemas.microsoft.com/office/drawing/2014/main" id="{F0325CB0-8308-4021-87A9-ED7324056842}"/>
                </a:ext>
              </a:extLst>
            </p:cNvPr>
            <p:cNvSpPr/>
            <p:nvPr/>
          </p:nvSpPr>
          <p:spPr>
            <a:xfrm rot="5400000">
              <a:off x="988086" y="4474651"/>
              <a:ext cx="465164" cy="966548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rgbClr val="74BBE2"/>
            </a:solidFill>
            <a:ln w="6350">
              <a:noFill/>
            </a:ln>
          </p:spPr>
          <p:txBody>
            <a:bodyPr vert="horz" wrap="square" lIns="468000" tIns="41843" rIns="83687" bIns="41843" numCol="1" anchor="ctr" anchorCtr="0" compatLnSpc="1">
              <a:prstTxWarp prst="textNoShape">
                <a:avLst/>
              </a:prstTxWarp>
            </a:bodyPr>
            <a:lstStyle/>
            <a:p>
              <a:pPr defTabSz="845943" fontAlgn="ctr" latinLnBrk="0"/>
              <a:endParaRPr kumimoji="1"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441308D8-06EE-4DD5-818D-3168B893C4A4}"/>
                </a:ext>
              </a:extLst>
            </p:cNvPr>
            <p:cNvSpPr txBox="1"/>
            <p:nvPr/>
          </p:nvSpPr>
          <p:spPr>
            <a:xfrm>
              <a:off x="912092" y="5299096"/>
              <a:ext cx="617157" cy="355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defPPr>
                <a:defRPr lang="ko-KR"/>
              </a:defPPr>
              <a:lvl1pPr algn="ctr" defTabSz="798086" fontAlgn="ctr" latinLnBrk="0">
                <a:lnSpc>
                  <a:spcPct val="100000"/>
                </a:lnSpc>
                <a:spcAft>
                  <a:spcPct val="10000"/>
                </a:spcAft>
                <a:buClr>
                  <a:srgbClr val="808080"/>
                </a:buClr>
                <a:defRPr kumimoji="1" sz="14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  <a:lvl2pPr marL="160338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74675" indent="-8731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6676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27100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3843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415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2987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559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ko-KR" altLang="en-US" sz="1100" dirty="0">
                  <a:solidFill>
                    <a:schemeClr val="tx1"/>
                  </a:solidFill>
                </a:rPr>
                <a:t>도시기반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r>
                <a:rPr lang="ko-KR" altLang="en-US" sz="1100" dirty="0">
                  <a:solidFill>
                    <a:schemeClr val="tx1"/>
                  </a:solidFill>
                </a:rPr>
                <a:t>시설물관리</a:t>
              </a:r>
            </a:p>
          </p:txBody>
        </p:sp>
        <p:cxnSp>
          <p:nvCxnSpPr>
            <p:cNvPr id="144" name="직선 연결선 143">
              <a:extLst>
                <a:ext uri="{FF2B5EF4-FFF2-40B4-BE49-F238E27FC236}">
                  <a16:creationId xmlns:a16="http://schemas.microsoft.com/office/drawing/2014/main" id="{8E12D141-891C-4C7C-BD1B-19BCDB2D2705}"/>
                </a:ext>
              </a:extLst>
            </p:cNvPr>
            <p:cNvCxnSpPr/>
            <p:nvPr/>
          </p:nvCxnSpPr>
          <p:spPr>
            <a:xfrm>
              <a:off x="877283" y="5190507"/>
              <a:ext cx="686772" cy="0"/>
            </a:xfrm>
            <a:prstGeom prst="line">
              <a:avLst/>
            </a:prstGeom>
            <a:solidFill>
              <a:schemeClr val="lt1"/>
            </a:solidFill>
            <a:ln w="25400">
              <a:solidFill>
                <a:srgbClr val="23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145" name="그림 144">
              <a:extLst>
                <a:ext uri="{FF2B5EF4-FFF2-40B4-BE49-F238E27FC236}">
                  <a16:creationId xmlns:a16="http://schemas.microsoft.com/office/drawing/2014/main" id="{931706F0-3DBC-4CE4-8EEE-E65C7C13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91" y="4814250"/>
              <a:ext cx="382070" cy="336801"/>
            </a:xfrm>
            <a:prstGeom prst="rect">
              <a:avLst/>
            </a:prstGeom>
          </p:spPr>
        </p:pic>
      </p:grpSp>
      <p:grpSp>
        <p:nvGrpSpPr>
          <p:cNvPr id="146" name="그룹 145">
            <a:extLst>
              <a:ext uri="{FF2B5EF4-FFF2-40B4-BE49-F238E27FC236}">
                <a16:creationId xmlns:a16="http://schemas.microsoft.com/office/drawing/2014/main" id="{DE3C48C6-FD68-4F5D-BCAB-892CDF8F3A75}"/>
              </a:ext>
            </a:extLst>
          </p:cNvPr>
          <p:cNvGrpSpPr>
            <a:grpSpLocks noChangeAspect="1"/>
          </p:cNvGrpSpPr>
          <p:nvPr/>
        </p:nvGrpSpPr>
        <p:grpSpPr>
          <a:xfrm>
            <a:off x="1101331" y="4524657"/>
            <a:ext cx="894780" cy="1080436"/>
            <a:chOff x="8304656" y="3337787"/>
            <a:chExt cx="966548" cy="1167095"/>
          </a:xfrm>
        </p:grpSpPr>
        <p:sp>
          <p:nvSpPr>
            <p:cNvPr id="147" name="육각형 146">
              <a:extLst>
                <a:ext uri="{FF2B5EF4-FFF2-40B4-BE49-F238E27FC236}">
                  <a16:creationId xmlns:a16="http://schemas.microsoft.com/office/drawing/2014/main" id="{A01F0D86-6E69-4339-B9A2-461FC420E2C1}"/>
                </a:ext>
              </a:extLst>
            </p:cNvPr>
            <p:cNvSpPr/>
            <p:nvPr/>
          </p:nvSpPr>
          <p:spPr>
            <a:xfrm rot="5400000">
              <a:off x="8204381" y="3438062"/>
              <a:ext cx="1167095" cy="966546"/>
            </a:xfrm>
            <a:prstGeom prst="hexagon">
              <a:avLst>
                <a:gd name="adj" fmla="val 30658"/>
                <a:gd name="vf" fmla="val 115470"/>
              </a:avLst>
            </a:prstGeom>
            <a:solidFill>
              <a:schemeClr val="lt1"/>
            </a:solidFill>
            <a:ln w="38100">
              <a:solidFill>
                <a:srgbClr val="74B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 sz="10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8" name="육각형 77">
              <a:extLst>
                <a:ext uri="{FF2B5EF4-FFF2-40B4-BE49-F238E27FC236}">
                  <a16:creationId xmlns:a16="http://schemas.microsoft.com/office/drawing/2014/main" id="{0F44E3CC-8A9F-40ED-BF64-08B821707CC1}"/>
                </a:ext>
              </a:extLst>
            </p:cNvPr>
            <p:cNvSpPr/>
            <p:nvPr/>
          </p:nvSpPr>
          <p:spPr>
            <a:xfrm rot="5400000">
              <a:off x="8555348" y="3087096"/>
              <a:ext cx="465164" cy="966548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rgbClr val="74BBE2"/>
            </a:solidFill>
            <a:ln w="6350">
              <a:noFill/>
            </a:ln>
          </p:spPr>
          <p:txBody>
            <a:bodyPr vert="horz" wrap="square" lIns="468000" tIns="41843" rIns="83687" bIns="41843" numCol="1" anchor="ctr" anchorCtr="0" compatLnSpc="1">
              <a:prstTxWarp prst="textNoShape">
                <a:avLst/>
              </a:prstTxWarp>
            </a:bodyPr>
            <a:lstStyle/>
            <a:p>
              <a:pPr defTabSz="845943" fontAlgn="ctr" latinLnBrk="0"/>
              <a:endParaRPr kumimoji="1"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8928050-83A6-4A16-BA85-07DD4057574F}"/>
                </a:ext>
              </a:extLst>
            </p:cNvPr>
            <p:cNvSpPr txBox="1"/>
            <p:nvPr/>
          </p:nvSpPr>
          <p:spPr>
            <a:xfrm>
              <a:off x="8541071" y="3911031"/>
              <a:ext cx="4937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defPPr>
                <a:defRPr lang="ko-KR"/>
              </a:defPPr>
              <a:lvl1pPr algn="ctr" defTabSz="798086" fontAlgn="ctr" latinLnBrk="0">
                <a:lnSpc>
                  <a:spcPct val="100000"/>
                </a:lnSpc>
                <a:spcAft>
                  <a:spcPct val="10000"/>
                </a:spcAft>
                <a:buClr>
                  <a:srgbClr val="808080"/>
                </a:buClr>
                <a:defRPr kumimoji="1" sz="14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  <a:lvl2pPr marL="160338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74675" indent="-8731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6676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27100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3843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415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2987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559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en-US" altLang="ko-KR" sz="1100" dirty="0">
                  <a:solidFill>
                    <a:schemeClr val="tx1"/>
                  </a:solidFill>
                </a:rPr>
                <a:t>GIS</a:t>
              </a:r>
              <a:br>
                <a:rPr lang="en-US" altLang="ko-KR" sz="1100" dirty="0">
                  <a:solidFill>
                    <a:schemeClr val="tx1"/>
                  </a:solidFill>
                </a:rPr>
              </a:br>
              <a:r>
                <a:rPr lang="ko-KR" altLang="en-US" sz="1100" dirty="0">
                  <a:solidFill>
                    <a:schemeClr val="tx1"/>
                  </a:solidFill>
                </a:rPr>
                <a:t> </a:t>
              </a:r>
              <a:r>
                <a:rPr lang="en-US" altLang="ko-KR" sz="1100" dirty="0">
                  <a:solidFill>
                    <a:schemeClr val="tx1"/>
                  </a:solidFill>
                </a:rPr>
                <a:t>DB</a:t>
              </a:r>
              <a:r>
                <a:rPr lang="ko-KR" altLang="en-US" sz="1100" dirty="0">
                  <a:solidFill>
                    <a:schemeClr val="tx1"/>
                  </a:solidFill>
                </a:rPr>
                <a:t>구축</a:t>
              </a:r>
            </a:p>
          </p:txBody>
        </p:sp>
        <p:cxnSp>
          <p:nvCxnSpPr>
            <p:cNvPr id="150" name="직선 연결선 149">
              <a:extLst>
                <a:ext uri="{FF2B5EF4-FFF2-40B4-BE49-F238E27FC236}">
                  <a16:creationId xmlns:a16="http://schemas.microsoft.com/office/drawing/2014/main" id="{A2D56685-493A-430C-8F47-4BEEF3EB8FA7}"/>
                </a:ext>
              </a:extLst>
            </p:cNvPr>
            <p:cNvCxnSpPr/>
            <p:nvPr/>
          </p:nvCxnSpPr>
          <p:spPr>
            <a:xfrm>
              <a:off x="8444545" y="3802952"/>
              <a:ext cx="686772" cy="0"/>
            </a:xfrm>
            <a:prstGeom prst="line">
              <a:avLst/>
            </a:prstGeom>
            <a:solidFill>
              <a:schemeClr val="lt1"/>
            </a:solidFill>
            <a:ln w="25400">
              <a:solidFill>
                <a:srgbClr val="23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151" name="그림 150">
              <a:extLst>
                <a:ext uri="{FF2B5EF4-FFF2-40B4-BE49-F238E27FC236}">
                  <a16:creationId xmlns:a16="http://schemas.microsoft.com/office/drawing/2014/main" id="{113B2424-01D5-4A6F-8ECD-76AD2FFCB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609" y="3405320"/>
              <a:ext cx="396645" cy="388658"/>
            </a:xfrm>
            <a:prstGeom prst="rect">
              <a:avLst/>
            </a:prstGeom>
          </p:spPr>
        </p:pic>
      </p:grpSp>
      <p:grpSp>
        <p:nvGrpSpPr>
          <p:cNvPr id="152" name="그룹 151">
            <a:extLst>
              <a:ext uri="{FF2B5EF4-FFF2-40B4-BE49-F238E27FC236}">
                <a16:creationId xmlns:a16="http://schemas.microsoft.com/office/drawing/2014/main" id="{3F270804-32B8-431C-A3CA-644E7B1989DF}"/>
              </a:ext>
            </a:extLst>
          </p:cNvPr>
          <p:cNvGrpSpPr>
            <a:grpSpLocks noChangeAspect="1"/>
          </p:cNvGrpSpPr>
          <p:nvPr/>
        </p:nvGrpSpPr>
        <p:grpSpPr>
          <a:xfrm>
            <a:off x="3341662" y="4526541"/>
            <a:ext cx="943806" cy="1080436"/>
            <a:chOff x="8251699" y="6112896"/>
            <a:chExt cx="1019506" cy="1167095"/>
          </a:xfrm>
        </p:grpSpPr>
        <p:sp>
          <p:nvSpPr>
            <p:cNvPr id="153" name="육각형 77">
              <a:extLst>
                <a:ext uri="{FF2B5EF4-FFF2-40B4-BE49-F238E27FC236}">
                  <a16:creationId xmlns:a16="http://schemas.microsoft.com/office/drawing/2014/main" id="{4FAD63AD-AC67-4531-97D5-A204746B3555}"/>
                </a:ext>
              </a:extLst>
            </p:cNvPr>
            <p:cNvSpPr/>
            <p:nvPr/>
          </p:nvSpPr>
          <p:spPr>
            <a:xfrm rot="5400000">
              <a:off x="8498907" y="6052892"/>
              <a:ext cx="458700" cy="953116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latinLnBrk="0"/>
              <a:endParaRPr lang="ko-KR" altLang="en-US" sz="5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54" name="육각형 153">
              <a:extLst>
                <a:ext uri="{FF2B5EF4-FFF2-40B4-BE49-F238E27FC236}">
                  <a16:creationId xmlns:a16="http://schemas.microsoft.com/office/drawing/2014/main" id="{0EABC2DC-B97F-4822-93C7-3347C4150D48}"/>
                </a:ext>
              </a:extLst>
            </p:cNvPr>
            <p:cNvSpPr/>
            <p:nvPr/>
          </p:nvSpPr>
          <p:spPr>
            <a:xfrm rot="5400000">
              <a:off x="8204382" y="6213171"/>
              <a:ext cx="1167095" cy="966546"/>
            </a:xfrm>
            <a:prstGeom prst="hexagon">
              <a:avLst>
                <a:gd name="adj" fmla="val 30658"/>
                <a:gd name="vf" fmla="val 115470"/>
              </a:avLst>
            </a:prstGeom>
            <a:solidFill>
              <a:schemeClr val="lt1"/>
            </a:solidFill>
            <a:ln w="38100">
              <a:solidFill>
                <a:srgbClr val="74B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55" name="육각형 77">
              <a:extLst>
                <a:ext uri="{FF2B5EF4-FFF2-40B4-BE49-F238E27FC236}">
                  <a16:creationId xmlns:a16="http://schemas.microsoft.com/office/drawing/2014/main" id="{265EF592-185A-44A7-BF61-50DC7E7CAD84}"/>
                </a:ext>
              </a:extLst>
            </p:cNvPr>
            <p:cNvSpPr/>
            <p:nvPr/>
          </p:nvSpPr>
          <p:spPr>
            <a:xfrm rot="5400000">
              <a:off x="8555349" y="5862206"/>
              <a:ext cx="465164" cy="966548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rgbClr val="74BBE2"/>
            </a:solidFill>
            <a:ln w="6350">
              <a:noFill/>
            </a:ln>
          </p:spPr>
          <p:txBody>
            <a:bodyPr vert="horz" wrap="square" lIns="468000" tIns="41843" rIns="83687" bIns="41843" numCol="1" anchor="ctr" anchorCtr="0" compatLnSpc="1">
              <a:prstTxWarp prst="textNoShape">
                <a:avLst/>
              </a:prstTxWarp>
            </a:bodyPr>
            <a:lstStyle/>
            <a:p>
              <a:pPr defTabSz="845943" fontAlgn="ctr" latinLnBrk="0"/>
              <a:endParaRPr kumimoji="1"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9F7F575-A099-4212-AD4D-04F26418F67A}"/>
                </a:ext>
              </a:extLst>
            </p:cNvPr>
            <p:cNvSpPr txBox="1"/>
            <p:nvPr/>
          </p:nvSpPr>
          <p:spPr>
            <a:xfrm>
              <a:off x="8443291" y="6663136"/>
              <a:ext cx="689292" cy="355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defPPr>
                <a:defRPr lang="ko-KR"/>
              </a:defPPr>
              <a:lvl1pPr algn="ctr" defTabSz="798086" fontAlgn="ctr" latinLnBrk="0">
                <a:lnSpc>
                  <a:spcPct val="100000"/>
                </a:lnSpc>
                <a:spcAft>
                  <a:spcPct val="10000"/>
                </a:spcAft>
                <a:buClr>
                  <a:srgbClr val="808080"/>
                </a:buClr>
                <a:defRPr kumimoji="1" sz="14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  <a:lvl2pPr marL="160338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74675" indent="-8731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6676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27100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3843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415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2987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559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ko-KR" altLang="en-US" sz="1100" dirty="0">
                  <a:solidFill>
                    <a:schemeClr val="tx1"/>
                  </a:solidFill>
                </a:rPr>
                <a:t>지도기반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r>
                <a:rPr lang="en-US" altLang="ko-KR" sz="1100" dirty="0">
                  <a:solidFill>
                    <a:schemeClr val="tx1"/>
                  </a:solidFill>
                </a:rPr>
                <a:t>IoT</a:t>
              </a:r>
              <a:r>
                <a:rPr lang="ko-KR" altLang="en-US" sz="1100" dirty="0">
                  <a:solidFill>
                    <a:schemeClr val="tx1"/>
                  </a:solidFill>
                </a:rPr>
                <a:t>정보관리</a:t>
              </a:r>
            </a:p>
          </p:txBody>
        </p:sp>
        <p:cxnSp>
          <p:nvCxnSpPr>
            <p:cNvPr id="157" name="직선 연결선 156">
              <a:extLst>
                <a:ext uri="{FF2B5EF4-FFF2-40B4-BE49-F238E27FC236}">
                  <a16:creationId xmlns:a16="http://schemas.microsoft.com/office/drawing/2014/main" id="{451417B9-77C4-46BA-8BB7-4C3C6FDE4F6F}"/>
                </a:ext>
              </a:extLst>
            </p:cNvPr>
            <p:cNvCxnSpPr/>
            <p:nvPr/>
          </p:nvCxnSpPr>
          <p:spPr>
            <a:xfrm>
              <a:off x="8444545" y="6578061"/>
              <a:ext cx="686772" cy="0"/>
            </a:xfrm>
            <a:prstGeom prst="line">
              <a:avLst/>
            </a:prstGeom>
            <a:solidFill>
              <a:schemeClr val="lt1"/>
            </a:solidFill>
            <a:ln w="25400">
              <a:solidFill>
                <a:srgbClr val="23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158" name="Picture 37" descr="D:\프로젝트\아이콘\플랫아이콘_02\1461065329_wrench-screwdriver.png">
              <a:extLst>
                <a:ext uri="{FF2B5EF4-FFF2-40B4-BE49-F238E27FC236}">
                  <a16:creationId xmlns:a16="http://schemas.microsoft.com/office/drawing/2014/main" id="{9BA99739-7FB8-4F5B-B005-A2444D717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601" y="6230932"/>
              <a:ext cx="306660" cy="306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9" name="그룹 158">
            <a:extLst>
              <a:ext uri="{FF2B5EF4-FFF2-40B4-BE49-F238E27FC236}">
                <a16:creationId xmlns:a16="http://schemas.microsoft.com/office/drawing/2014/main" id="{C19DDC4C-BE5D-47A3-A16A-C02AFC5F6BA5}"/>
              </a:ext>
            </a:extLst>
          </p:cNvPr>
          <p:cNvGrpSpPr>
            <a:grpSpLocks noChangeAspect="1"/>
          </p:cNvGrpSpPr>
          <p:nvPr/>
        </p:nvGrpSpPr>
        <p:grpSpPr>
          <a:xfrm>
            <a:off x="2188474" y="4524656"/>
            <a:ext cx="943805" cy="1083953"/>
            <a:chOff x="1164955" y="5958046"/>
            <a:chExt cx="1019505" cy="1170894"/>
          </a:xfrm>
        </p:grpSpPr>
        <p:sp>
          <p:nvSpPr>
            <p:cNvPr id="160" name="육각형 77">
              <a:extLst>
                <a:ext uri="{FF2B5EF4-FFF2-40B4-BE49-F238E27FC236}">
                  <a16:creationId xmlns:a16="http://schemas.microsoft.com/office/drawing/2014/main" id="{BA48E4D2-F518-45B1-AD95-FF591E888E7D}"/>
                </a:ext>
              </a:extLst>
            </p:cNvPr>
            <p:cNvSpPr/>
            <p:nvPr/>
          </p:nvSpPr>
          <p:spPr>
            <a:xfrm rot="5400000">
              <a:off x="1412163" y="5984672"/>
              <a:ext cx="458700" cy="953116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 latinLnBrk="0"/>
              <a:endParaRPr lang="ko-KR" altLang="en-US" sz="5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61" name="육각형 160">
              <a:extLst>
                <a:ext uri="{FF2B5EF4-FFF2-40B4-BE49-F238E27FC236}">
                  <a16:creationId xmlns:a16="http://schemas.microsoft.com/office/drawing/2014/main" id="{D5BADD13-54A3-43B7-9C7E-05B1FC4B3D4E}"/>
                </a:ext>
              </a:extLst>
            </p:cNvPr>
            <p:cNvSpPr/>
            <p:nvPr/>
          </p:nvSpPr>
          <p:spPr>
            <a:xfrm rot="5400000">
              <a:off x="1117637" y="6062120"/>
              <a:ext cx="1167095" cy="966546"/>
            </a:xfrm>
            <a:prstGeom prst="hexagon">
              <a:avLst>
                <a:gd name="adj" fmla="val 30658"/>
                <a:gd name="vf" fmla="val 115470"/>
              </a:avLst>
            </a:prstGeom>
            <a:solidFill>
              <a:schemeClr val="lt1"/>
            </a:solidFill>
            <a:ln w="38100">
              <a:solidFill>
                <a:srgbClr val="74BB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 sz="10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2" name="육각형 77">
              <a:extLst>
                <a:ext uri="{FF2B5EF4-FFF2-40B4-BE49-F238E27FC236}">
                  <a16:creationId xmlns:a16="http://schemas.microsoft.com/office/drawing/2014/main" id="{7615888F-57D3-413E-926D-04F2704AE83B}"/>
                </a:ext>
              </a:extLst>
            </p:cNvPr>
            <p:cNvSpPr/>
            <p:nvPr/>
          </p:nvSpPr>
          <p:spPr>
            <a:xfrm rot="5400000">
              <a:off x="1468604" y="5707354"/>
              <a:ext cx="465164" cy="966548"/>
            </a:xfrm>
            <a:custGeom>
              <a:avLst/>
              <a:gdLst/>
              <a:ahLst/>
              <a:cxnLst/>
              <a:rect l="l" t="t" r="r" b="b"/>
              <a:pathLst>
                <a:path w="743968" h="1608633">
                  <a:moveTo>
                    <a:pt x="0" y="804317"/>
                  </a:moveTo>
                  <a:lnTo>
                    <a:pt x="493175" y="0"/>
                  </a:lnTo>
                  <a:lnTo>
                    <a:pt x="635779" y="0"/>
                  </a:lnTo>
                  <a:lnTo>
                    <a:pt x="635779" y="2"/>
                  </a:lnTo>
                  <a:lnTo>
                    <a:pt x="646541" y="2"/>
                  </a:lnTo>
                  <a:lnTo>
                    <a:pt x="646541" y="1"/>
                  </a:lnTo>
                  <a:lnTo>
                    <a:pt x="743968" y="1"/>
                  </a:lnTo>
                  <a:lnTo>
                    <a:pt x="743968" y="1608633"/>
                  </a:lnTo>
                  <a:lnTo>
                    <a:pt x="646541" y="1608633"/>
                  </a:lnTo>
                  <a:lnTo>
                    <a:pt x="646541" y="1608633"/>
                  </a:lnTo>
                  <a:lnTo>
                    <a:pt x="553885" y="1608633"/>
                  </a:lnTo>
                  <a:lnTo>
                    <a:pt x="553885" y="1608632"/>
                  </a:lnTo>
                  <a:lnTo>
                    <a:pt x="493175" y="1608632"/>
                  </a:lnTo>
                  <a:close/>
                </a:path>
              </a:pathLst>
            </a:custGeom>
            <a:solidFill>
              <a:srgbClr val="74BBE2"/>
            </a:solidFill>
            <a:ln w="6350">
              <a:noFill/>
            </a:ln>
          </p:spPr>
          <p:txBody>
            <a:bodyPr vert="horz" wrap="square" lIns="468000" tIns="41843" rIns="83687" bIns="41843" numCol="1" anchor="ctr" anchorCtr="0" compatLnSpc="1">
              <a:prstTxWarp prst="textNoShape">
                <a:avLst/>
              </a:prstTxWarp>
            </a:bodyPr>
            <a:lstStyle/>
            <a:p>
              <a:pPr defTabSz="845943" fontAlgn="ctr" latinLnBrk="0"/>
              <a:endParaRPr kumimoji="1"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76DA668-6BD3-4949-84A1-3FC957E3E5DC}"/>
                </a:ext>
              </a:extLst>
            </p:cNvPr>
            <p:cNvSpPr txBox="1"/>
            <p:nvPr/>
          </p:nvSpPr>
          <p:spPr>
            <a:xfrm>
              <a:off x="1392609" y="6501030"/>
              <a:ext cx="617156" cy="355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defPPr>
                <a:defRPr lang="ko-KR"/>
              </a:defPPr>
              <a:lvl1pPr algn="ctr" defTabSz="798086" fontAlgn="ctr" latinLnBrk="0">
                <a:lnSpc>
                  <a:spcPct val="100000"/>
                </a:lnSpc>
                <a:spcAft>
                  <a:spcPct val="10000"/>
                </a:spcAft>
                <a:buClr>
                  <a:srgbClr val="808080"/>
                </a:buClr>
                <a:defRPr kumimoji="1" sz="14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  <a:lvl2pPr marL="160338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574675" indent="-8731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766763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927100" defTabSz="820738"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13843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18415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22987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2755900" defTabSz="820738" fontAlgn="base">
                <a:spcBef>
                  <a:spcPct val="0"/>
                </a:spcBef>
                <a:spcAft>
                  <a:spcPct val="0"/>
                </a:spcAft>
                <a:defRPr kumimoji="1" sz="1800"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r>
                <a:rPr lang="ko-KR" altLang="en-US" sz="1100" dirty="0">
                  <a:solidFill>
                    <a:schemeClr val="tx1"/>
                  </a:solidFill>
                </a:rPr>
                <a:t>행정지도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r>
                <a:rPr lang="ko-KR" altLang="en-US" sz="1100" dirty="0">
                  <a:solidFill>
                    <a:schemeClr val="tx1"/>
                  </a:solidFill>
                </a:rPr>
                <a:t>정보서비스</a:t>
              </a:r>
            </a:p>
          </p:txBody>
        </p:sp>
        <p:cxnSp>
          <p:nvCxnSpPr>
            <p:cNvPr id="164" name="직선 연결선 163">
              <a:extLst>
                <a:ext uri="{FF2B5EF4-FFF2-40B4-BE49-F238E27FC236}">
                  <a16:creationId xmlns:a16="http://schemas.microsoft.com/office/drawing/2014/main" id="{046B35FD-6E64-4066-9473-7324CCE5B979}"/>
                </a:ext>
              </a:extLst>
            </p:cNvPr>
            <p:cNvCxnSpPr/>
            <p:nvPr/>
          </p:nvCxnSpPr>
          <p:spPr>
            <a:xfrm>
              <a:off x="1357801" y="6423210"/>
              <a:ext cx="686772" cy="0"/>
            </a:xfrm>
            <a:prstGeom prst="line">
              <a:avLst/>
            </a:prstGeom>
            <a:solidFill>
              <a:schemeClr val="lt1"/>
            </a:solidFill>
            <a:ln w="25400">
              <a:solidFill>
                <a:srgbClr val="23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165" name="그림 164">
              <a:extLst>
                <a:ext uri="{FF2B5EF4-FFF2-40B4-BE49-F238E27FC236}">
                  <a16:creationId xmlns:a16="http://schemas.microsoft.com/office/drawing/2014/main" id="{A72A4A9B-3FDB-4932-9C86-4C5FB413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595594" y="6047629"/>
              <a:ext cx="211187" cy="348031"/>
            </a:xfrm>
            <a:prstGeom prst="rect">
              <a:avLst/>
            </a:prstGeom>
          </p:spPr>
        </p:pic>
      </p:grpSp>
      <p:grpSp>
        <p:nvGrpSpPr>
          <p:cNvPr id="166" name="그룹 165">
            <a:extLst>
              <a:ext uri="{FF2B5EF4-FFF2-40B4-BE49-F238E27FC236}">
                <a16:creationId xmlns:a16="http://schemas.microsoft.com/office/drawing/2014/main" id="{E1C5679E-4E0C-4897-BD00-E70A94CF1563}"/>
              </a:ext>
            </a:extLst>
          </p:cNvPr>
          <p:cNvGrpSpPr/>
          <p:nvPr/>
        </p:nvGrpSpPr>
        <p:grpSpPr>
          <a:xfrm>
            <a:off x="594926" y="2036464"/>
            <a:ext cx="1091981" cy="166649"/>
            <a:chOff x="551692" y="3672259"/>
            <a:chExt cx="1088461" cy="166112"/>
          </a:xfrm>
        </p:grpSpPr>
        <p:sp>
          <p:nvSpPr>
            <p:cNvPr id="167" name="Rectangle 859">
              <a:extLst>
                <a:ext uri="{FF2B5EF4-FFF2-40B4-BE49-F238E27FC236}">
                  <a16:creationId xmlns:a16="http://schemas.microsoft.com/office/drawing/2014/main" id="{6278DCF2-DE05-421E-AFB2-FA32703A0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104" y="3672259"/>
              <a:ext cx="850049" cy="16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marL="0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9899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99799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9698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99598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49497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99397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249296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999196" algn="l" defTabSz="1499799" rtl="0" eaLnBrk="1" latinLnBrk="1" hangingPunct="1"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5363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itchFamily="18" charset="-127"/>
                  <a:ea typeface="KoPub돋움체 Bold" pitchFamily="18" charset="-127"/>
                  <a:cs typeface="가는각진제목체" pitchFamily="18" charset="-127"/>
                </a:rPr>
                <a:t>주요 사업영역</a:t>
              </a:r>
            </a:p>
          </p:txBody>
        </p:sp>
        <p:grpSp>
          <p:nvGrpSpPr>
            <p:cNvPr id="168" name="Group 539">
              <a:extLst>
                <a:ext uri="{FF2B5EF4-FFF2-40B4-BE49-F238E27FC236}">
                  <a16:creationId xmlns:a16="http://schemas.microsoft.com/office/drawing/2014/main" id="{B9D510ED-C6DF-40B6-B6C8-855F5BAB42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1692" y="3699469"/>
              <a:ext cx="165246" cy="105134"/>
              <a:chOff x="459" y="4230"/>
              <a:chExt cx="131" cy="68"/>
            </a:xfrm>
          </p:grpSpPr>
          <p:sp>
            <p:nvSpPr>
              <p:cNvPr id="169" name="AutoShape 540">
                <a:extLst>
                  <a:ext uri="{FF2B5EF4-FFF2-40B4-BE49-F238E27FC236}">
                    <a16:creationId xmlns:a16="http://schemas.microsoft.com/office/drawing/2014/main" id="{AC71CD65-9DB0-486D-8EC8-AEFE190D1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rgbClr val="FFC0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170" name="AutoShape 541">
                <a:extLst>
                  <a:ext uri="{FF2B5EF4-FFF2-40B4-BE49-F238E27FC236}">
                    <a16:creationId xmlns:a16="http://schemas.microsoft.com/office/drawing/2014/main" id="{D0C0AE11-5365-4202-82F4-E6EDA57CC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0"/>
                <a:endParaRPr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171" name="AutoShape 542">
                <a:extLst>
                  <a:ext uri="{FF2B5EF4-FFF2-40B4-BE49-F238E27FC236}">
                    <a16:creationId xmlns:a16="http://schemas.microsoft.com/office/drawing/2014/main" id="{89D6C16B-FA55-4D7B-890C-639883F13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" y="4230"/>
                <a:ext cx="45" cy="68"/>
              </a:xfrm>
              <a:prstGeom prst="chevron">
                <a:avLst>
                  <a:gd name="adj" fmla="val 62222"/>
                </a:avLst>
              </a:prstGeom>
              <a:solidFill>
                <a:schemeClr val="accent2">
                  <a:lumMod val="7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ko-KR"/>
                </a:defPPr>
                <a:lvl1pPr marL="0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98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9799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96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999598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494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99397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492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999196" algn="l" defTabSz="1499799" rtl="0" eaLnBrk="1" latinLnBrk="1" hangingPunct="1"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0"/>
                <a:endParaRPr lang="ko-KR" altLang="en-US">
                  <a:ln>
                    <a:solidFill>
                      <a:schemeClr val="bg1">
                        <a:alpha val="0"/>
                      </a:schemeClr>
                    </a:solidFill>
                  </a:ln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2497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5" y="505401"/>
            <a:ext cx="26420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주요 사례 </a:t>
            </a:r>
            <a:r>
              <a:rPr lang="en-US" altLang="ko-KR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: </a:t>
            </a:r>
            <a:r>
              <a:rPr lang="ko-KR" altLang="en-US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중앙부처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2388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05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6E978715-6F96-47C5-9B2E-0B7EA4ECF23E}"/>
              </a:ext>
            </a:extLst>
          </p:cNvPr>
          <p:cNvGrpSpPr/>
          <p:nvPr/>
        </p:nvGrpSpPr>
        <p:grpSpPr>
          <a:xfrm>
            <a:off x="919759" y="1830367"/>
            <a:ext cx="8267665" cy="4406947"/>
            <a:chOff x="919757" y="1261102"/>
            <a:chExt cx="8267665" cy="4822245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FAA29ED6-4D25-4C58-A755-B95E570B948B}"/>
                </a:ext>
              </a:extLst>
            </p:cNvPr>
            <p:cNvSpPr/>
            <p:nvPr/>
          </p:nvSpPr>
          <p:spPr>
            <a:xfrm>
              <a:off x="919757" y="1261102"/>
              <a:ext cx="3960441" cy="290027"/>
            </a:xfrm>
            <a:prstGeom prst="rect">
              <a:avLst/>
            </a:prstGeom>
            <a:solidFill>
              <a:srgbClr val="189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err="1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소방청</a:t>
              </a:r>
              <a:endPara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520438BE-6305-475E-B2FD-00C64F4EC439}"/>
                </a:ext>
              </a:extLst>
            </p:cNvPr>
            <p:cNvSpPr/>
            <p:nvPr/>
          </p:nvSpPr>
          <p:spPr>
            <a:xfrm>
              <a:off x="919757" y="1546365"/>
              <a:ext cx="3960441" cy="2026651"/>
            </a:xfrm>
            <a:prstGeom prst="rect">
              <a:avLst/>
            </a:prstGeom>
            <a:noFill/>
            <a:ln w="12700">
              <a:solidFill>
                <a:srgbClr val="1A9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E59A7297-AD02-4C94-96FA-527385368B44}"/>
                </a:ext>
              </a:extLst>
            </p:cNvPr>
            <p:cNvSpPr/>
            <p:nvPr/>
          </p:nvSpPr>
          <p:spPr>
            <a:xfrm>
              <a:off x="919757" y="3771433"/>
              <a:ext cx="3960441" cy="290027"/>
            </a:xfrm>
            <a:prstGeom prst="rect">
              <a:avLst/>
            </a:prstGeom>
            <a:solidFill>
              <a:srgbClr val="189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행정안전부</a:t>
              </a: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CF008DA1-077C-4B10-A150-0DA9EF8BF60A}"/>
                </a:ext>
              </a:extLst>
            </p:cNvPr>
            <p:cNvSpPr/>
            <p:nvPr/>
          </p:nvSpPr>
          <p:spPr>
            <a:xfrm>
              <a:off x="919757" y="4056696"/>
              <a:ext cx="3960441" cy="2026651"/>
            </a:xfrm>
            <a:prstGeom prst="rect">
              <a:avLst/>
            </a:prstGeom>
            <a:noFill/>
            <a:ln w="12700">
              <a:solidFill>
                <a:srgbClr val="1A9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BC6FF1A0-9BA7-4DEA-9DDB-E0902ED76FBF}"/>
                </a:ext>
              </a:extLst>
            </p:cNvPr>
            <p:cNvSpPr/>
            <p:nvPr/>
          </p:nvSpPr>
          <p:spPr>
            <a:xfrm>
              <a:off x="5226981" y="1261102"/>
              <a:ext cx="3960441" cy="290027"/>
            </a:xfrm>
            <a:prstGeom prst="rect">
              <a:avLst/>
            </a:prstGeom>
            <a:solidFill>
              <a:srgbClr val="189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산림청</a:t>
              </a: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CC2044A7-07A3-4D58-BCE5-113820EC3423}"/>
                </a:ext>
              </a:extLst>
            </p:cNvPr>
            <p:cNvSpPr/>
            <p:nvPr/>
          </p:nvSpPr>
          <p:spPr>
            <a:xfrm>
              <a:off x="5226981" y="1546365"/>
              <a:ext cx="3960441" cy="2026651"/>
            </a:xfrm>
            <a:prstGeom prst="rect">
              <a:avLst/>
            </a:prstGeom>
            <a:noFill/>
            <a:ln w="12700">
              <a:solidFill>
                <a:srgbClr val="1A9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E19B8100-5662-43C1-9A49-7E49ABE73668}"/>
                </a:ext>
              </a:extLst>
            </p:cNvPr>
            <p:cNvSpPr/>
            <p:nvPr/>
          </p:nvSpPr>
          <p:spPr>
            <a:xfrm>
              <a:off x="5226981" y="3771433"/>
              <a:ext cx="3960441" cy="290027"/>
            </a:xfrm>
            <a:prstGeom prst="rect">
              <a:avLst/>
            </a:prstGeom>
            <a:solidFill>
              <a:srgbClr val="189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국토교통부</a:t>
              </a:r>
              <a:r>
                <a:rPr lang="en-US" altLang="ko-KR" sz="160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/</a:t>
              </a:r>
              <a:r>
                <a:rPr lang="ko-KR" altLang="en-US" sz="160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보건복지부</a:t>
              </a:r>
              <a:endPara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610D2C1E-618C-45AF-8E5C-810BEDE61CF2}"/>
                </a:ext>
              </a:extLst>
            </p:cNvPr>
            <p:cNvSpPr/>
            <p:nvPr/>
          </p:nvSpPr>
          <p:spPr>
            <a:xfrm>
              <a:off x="5226981" y="4056696"/>
              <a:ext cx="3960441" cy="2026651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4165D3B6-ABC5-4F03-805D-E08F389B3283}"/>
                </a:ext>
              </a:extLst>
            </p:cNvPr>
            <p:cNvSpPr/>
            <p:nvPr/>
          </p:nvSpPr>
          <p:spPr>
            <a:xfrm>
              <a:off x="1140400" y="1631932"/>
              <a:ext cx="3540331" cy="8924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119</a:t>
              </a: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통합상황관리시스템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대국민 인명구조 수색시스템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소방공무원 보건안전 관리시스템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소방청</a:t>
              </a: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모바일항공 지휘시스템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8E67A80E-159C-4487-B6E6-39EF26017B84}"/>
                </a:ext>
              </a:extLst>
            </p:cNvPr>
            <p:cNvSpPr/>
            <p:nvPr/>
          </p:nvSpPr>
          <p:spPr>
            <a:xfrm>
              <a:off x="5448273" y="1631932"/>
              <a:ext cx="3540331" cy="8924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산림재해통합관리시스템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드론영상</a:t>
              </a: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빅데이터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관리시스템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드론</a:t>
              </a: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관제 및 운행정보 관리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공유체계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지능형 산림재해대응체계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구축 </a:t>
              </a:r>
              <a: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ISP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수립 사업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42B4CE4D-7A90-4494-B43C-B25C9C0EEF2C}"/>
                </a:ext>
              </a:extLst>
            </p:cNvPr>
            <p:cNvSpPr/>
            <p:nvPr/>
          </p:nvSpPr>
          <p:spPr>
            <a:xfrm>
              <a:off x="1140400" y="4163873"/>
              <a:ext cx="3540331" cy="11226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국가안전정보통합시스템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GIS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기반</a:t>
              </a:r>
              <a: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통합상황관리시스템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대국민 인명구조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수색시스템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국가재난관리정보시스템 유지운영 사업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행정공간정보통합체계 표준엔진 선정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</p:grpSp>
      <p:sp>
        <p:nvSpPr>
          <p:cNvPr id="148" name="모서리가 둥근 직사각형 27">
            <a:extLst>
              <a:ext uri="{FF2B5EF4-FFF2-40B4-BE49-F238E27FC236}">
                <a16:creationId xmlns:a16="http://schemas.microsoft.com/office/drawing/2014/main" id="{2FD38BDB-5785-40FF-A99B-1FD50E58D7A3}"/>
              </a:ext>
            </a:extLst>
          </p:cNvPr>
          <p:cNvSpPr/>
          <p:nvPr/>
        </p:nvSpPr>
        <p:spPr>
          <a:xfrm>
            <a:off x="919758" y="1275110"/>
            <a:ext cx="8267666" cy="432000"/>
          </a:xfrm>
          <a:prstGeom prst="round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중앙부처 주요 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GIS 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시스템 성공적 구축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BD139F-E923-4E66-BFE0-67D259E3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612" y="3281437"/>
            <a:ext cx="1764404" cy="54396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9E3D804-36FF-400E-85CD-D4E98FEDE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13" b="9630"/>
          <a:stretch/>
        </p:blipFill>
        <p:spPr>
          <a:xfrm>
            <a:off x="6242553" y="3297859"/>
            <a:ext cx="1517965" cy="527543"/>
          </a:xfrm>
          <a:prstGeom prst="rect">
            <a:avLst/>
          </a:prstGeom>
        </p:spPr>
      </p:pic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CC2CD0FC-A2DF-4FF4-9809-551CBE3F45CD}"/>
              </a:ext>
            </a:extLst>
          </p:cNvPr>
          <p:cNvSpPr/>
          <p:nvPr/>
        </p:nvSpPr>
        <p:spPr>
          <a:xfrm>
            <a:off x="5444325" y="4509120"/>
            <a:ext cx="3540331" cy="815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국가공간정보체계 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GIS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엔진 선정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지하시설물 통합정보체계 구축</a:t>
            </a:r>
            <a:r>
              <a:rPr lang="en-US" altLang="ko-KR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지통</a:t>
            </a:r>
            <a:r>
              <a:rPr lang="en-US" altLang="ko-KR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/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굴착</a:t>
            </a:r>
            <a:r>
              <a:rPr lang="en-US" altLang="ko-KR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/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점용</a:t>
            </a:r>
            <a:r>
              <a:rPr lang="en-US" altLang="ko-KR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도시계획정보체계 </a:t>
            </a:r>
            <a:r>
              <a:rPr lang="en-US" altLang="ko-KR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UPIS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표준엔진 선정</a:t>
            </a: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차세대 사회보장시스템 구축사업</a:t>
            </a:r>
            <a:endParaRPr lang="ko-KR" altLang="en-US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130F9DE-254F-4398-8756-122C7F22C1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000"/>
          <a:stretch/>
        </p:blipFill>
        <p:spPr>
          <a:xfrm>
            <a:off x="1824612" y="5627101"/>
            <a:ext cx="1914801" cy="54946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5925072-3012-4000-9D83-3156548EB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8271" y="5611188"/>
            <a:ext cx="1728192" cy="5596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B9C3DB9-E40A-4AAB-8CF6-7888B102F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483" y="5569039"/>
            <a:ext cx="1728192" cy="5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2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6587" y="505401"/>
            <a:ext cx="31742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주요 사례 </a:t>
            </a:r>
            <a:r>
              <a:rPr lang="en-US" altLang="ko-KR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: </a:t>
            </a:r>
            <a:r>
              <a:rPr lang="ko-KR" altLang="en-US" sz="2500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3244"/>
                </a:solidFill>
                <a:latin typeface="KoPub돋움체 Bold" pitchFamily="18" charset="-127"/>
                <a:ea typeface="KoPub돋움체 Bold" pitchFamily="18" charset="-127"/>
              </a:rPr>
              <a:t>지방자치단체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113" y="449779"/>
            <a:ext cx="62388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23" spc="-1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rPr>
              <a:t>05</a:t>
            </a:r>
            <a:endParaRPr lang="ko-KR" altLang="en-US" sz="3223" spc="-1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6E978715-6F96-47C5-9B2E-0B7EA4ECF23E}"/>
              </a:ext>
            </a:extLst>
          </p:cNvPr>
          <p:cNvGrpSpPr/>
          <p:nvPr/>
        </p:nvGrpSpPr>
        <p:grpSpPr>
          <a:xfrm>
            <a:off x="919759" y="1830365"/>
            <a:ext cx="8267665" cy="4406946"/>
            <a:chOff x="919757" y="1261102"/>
            <a:chExt cx="8267665" cy="4822245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FAA29ED6-4D25-4C58-A755-B95E570B948B}"/>
                </a:ext>
              </a:extLst>
            </p:cNvPr>
            <p:cNvSpPr/>
            <p:nvPr/>
          </p:nvSpPr>
          <p:spPr>
            <a:xfrm>
              <a:off x="919757" y="1261102"/>
              <a:ext cx="3960441" cy="290027"/>
            </a:xfrm>
            <a:prstGeom prst="rect">
              <a:avLst/>
            </a:prstGeom>
            <a:solidFill>
              <a:srgbClr val="189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서울특별시</a:t>
              </a:r>
            </a:p>
          </p:txBody>
        </p: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520438BE-6305-475E-B2FD-00C64F4EC439}"/>
                </a:ext>
              </a:extLst>
            </p:cNvPr>
            <p:cNvSpPr/>
            <p:nvPr/>
          </p:nvSpPr>
          <p:spPr>
            <a:xfrm>
              <a:off x="919757" y="1546365"/>
              <a:ext cx="3960441" cy="2026651"/>
            </a:xfrm>
            <a:prstGeom prst="rect">
              <a:avLst/>
            </a:prstGeom>
            <a:noFill/>
            <a:ln w="12700">
              <a:solidFill>
                <a:srgbClr val="1A9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E59A7297-AD02-4C94-96FA-527385368B44}"/>
                </a:ext>
              </a:extLst>
            </p:cNvPr>
            <p:cNvSpPr/>
            <p:nvPr/>
          </p:nvSpPr>
          <p:spPr>
            <a:xfrm>
              <a:off x="919757" y="3771433"/>
              <a:ext cx="3960441" cy="290027"/>
            </a:xfrm>
            <a:prstGeom prst="rect">
              <a:avLst/>
            </a:prstGeom>
            <a:solidFill>
              <a:srgbClr val="189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기초자치단체</a:t>
              </a: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CF008DA1-077C-4B10-A150-0DA9EF8BF60A}"/>
                </a:ext>
              </a:extLst>
            </p:cNvPr>
            <p:cNvSpPr/>
            <p:nvPr/>
          </p:nvSpPr>
          <p:spPr>
            <a:xfrm>
              <a:off x="919757" y="4056696"/>
              <a:ext cx="3960441" cy="2026651"/>
            </a:xfrm>
            <a:prstGeom prst="rect">
              <a:avLst/>
            </a:prstGeom>
            <a:noFill/>
            <a:ln w="12700">
              <a:solidFill>
                <a:srgbClr val="1A9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BC6FF1A0-9BA7-4DEA-9DDB-E0902ED76FBF}"/>
                </a:ext>
              </a:extLst>
            </p:cNvPr>
            <p:cNvSpPr/>
            <p:nvPr/>
          </p:nvSpPr>
          <p:spPr>
            <a:xfrm>
              <a:off x="5226981" y="1261102"/>
              <a:ext cx="3960441" cy="290027"/>
            </a:xfrm>
            <a:prstGeom prst="rect">
              <a:avLst/>
            </a:prstGeom>
            <a:solidFill>
              <a:srgbClr val="189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광역시도</a:t>
              </a: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CC2044A7-07A3-4D58-BCE5-113820EC3423}"/>
                </a:ext>
              </a:extLst>
            </p:cNvPr>
            <p:cNvSpPr/>
            <p:nvPr/>
          </p:nvSpPr>
          <p:spPr>
            <a:xfrm>
              <a:off x="5226981" y="1546365"/>
              <a:ext cx="3960441" cy="2026651"/>
            </a:xfrm>
            <a:prstGeom prst="rect">
              <a:avLst/>
            </a:prstGeom>
            <a:noFill/>
            <a:ln w="12700">
              <a:solidFill>
                <a:srgbClr val="1A9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E19B8100-5662-43C1-9A49-7E49ABE73668}"/>
                </a:ext>
              </a:extLst>
            </p:cNvPr>
            <p:cNvSpPr/>
            <p:nvPr/>
          </p:nvSpPr>
          <p:spPr>
            <a:xfrm>
              <a:off x="5226981" y="3771433"/>
              <a:ext cx="3960441" cy="290027"/>
            </a:xfrm>
            <a:prstGeom prst="rect">
              <a:avLst/>
            </a:prstGeom>
            <a:solidFill>
              <a:srgbClr val="1891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기타</a:t>
              </a: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610D2C1E-618C-45AF-8E5C-810BEDE61CF2}"/>
                </a:ext>
              </a:extLst>
            </p:cNvPr>
            <p:cNvSpPr/>
            <p:nvPr/>
          </p:nvSpPr>
          <p:spPr>
            <a:xfrm>
              <a:off x="5226981" y="4056696"/>
              <a:ext cx="3960441" cy="2026651"/>
            </a:xfrm>
            <a:prstGeom prst="rect">
              <a:avLst/>
            </a:prstGeom>
            <a:noFill/>
            <a:ln w="12700">
              <a:solidFill>
                <a:srgbClr val="019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4165D3B6-ABC5-4F03-805D-E08F389B3283}"/>
                </a:ext>
              </a:extLst>
            </p:cNvPr>
            <p:cNvSpPr/>
            <p:nvPr/>
          </p:nvSpPr>
          <p:spPr>
            <a:xfrm>
              <a:off x="1140400" y="1670893"/>
              <a:ext cx="3540331" cy="15828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스마트재난안전관리시스템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빅데이터 서비스 기반의 의사결정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지도분석 서비스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지하시설물통합시스템 고도화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상수도 현장관리 모바일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공사이력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설계도면</a:t>
              </a:r>
              <a: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공사사진 정보조회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서비스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도로굴착복구 온라인 시스템 구축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스마트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제설현장관리시스템 개발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8E67A80E-159C-4487-B6E6-39EF26017B84}"/>
                </a:ext>
              </a:extLst>
            </p:cNvPr>
            <p:cNvSpPr/>
            <p:nvPr/>
          </p:nvSpPr>
          <p:spPr>
            <a:xfrm>
              <a:off x="5448273" y="1647485"/>
              <a:ext cx="3540331" cy="175687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부산시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공간정보현장관리체계 구축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도로함몰예측시스템</a:t>
              </a:r>
              <a:endParaRPr lang="en-US" altLang="ko-KR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대구시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공간정보활용시스템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하수도관리시스템</a:t>
              </a:r>
              <a:endParaRPr lang="en-US" altLang="ko-KR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울산시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공간정보시스템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통합 구축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도로굴착온라인시스템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충남도 </a:t>
              </a:r>
              <a: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공유재산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통합관리시스템 구축</a:t>
              </a:r>
              <a: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/>
              </a:r>
              <a:b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</a:b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        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위치기반증강현실</a:t>
              </a:r>
              <a: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(AR)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플랫폼 구축사업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경기도 </a:t>
              </a:r>
              <a: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경기누리맵</a:t>
              </a: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서비스 갱신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보강 사업</a:t>
              </a:r>
              <a: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/>
              </a:r>
              <a:b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</a:br>
              <a:r>
                <a:rPr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         </a:t>
              </a:r>
              <a:r>
                <a:rPr lang="ko-KR" altLang="en-US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공간정보 모바일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서비스 사업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제주 도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지하수통합분석시스템구축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수질정보관리시스템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42B4CE4D-7A90-4494-B43C-B25C9C0EEF2C}"/>
                </a:ext>
              </a:extLst>
            </p:cNvPr>
            <p:cNvSpPr/>
            <p:nvPr/>
          </p:nvSpPr>
          <p:spPr>
            <a:xfrm>
              <a:off x="1140400" y="4192296"/>
              <a:ext cx="3540331" cy="15979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indent="-171450" latinLnBrk="0">
                <a:lnSpc>
                  <a:spcPct val="150000"/>
                </a:lnSpc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경기권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구리시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남양주시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부천시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수원시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하남시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…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강원권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삼척시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속초시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동해시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태백시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평창군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…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경상권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김해시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문경시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밀양시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창원시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안동시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…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전라권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익산시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정읍시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남원시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김제시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순천시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…</a:t>
              </a:r>
              <a:endPara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71450" indent="-171450" latinLnBrk="0">
                <a:lnSpc>
                  <a:spcPct val="150000"/>
                </a:lnSpc>
                <a:spcAft>
                  <a:spcPts val="200"/>
                </a:spcAft>
                <a:buSzPct val="50000"/>
                <a:buFont typeface="Wingdings" panose="05000000000000000000" pitchFamily="2" charset="2"/>
                <a:buChar char="ü"/>
              </a:pP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충청권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: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청주시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충주시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보령시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서천군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영동군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단양군 </a:t>
              </a:r>
              <a:r>
                <a:rPr lang="en-US" altLang="ko-KR" sz="12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…</a:t>
              </a:r>
              <a:endPara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</p:grpSp>
      <p:sp>
        <p:nvSpPr>
          <p:cNvPr id="148" name="모서리가 둥근 직사각형 27">
            <a:extLst>
              <a:ext uri="{FF2B5EF4-FFF2-40B4-BE49-F238E27FC236}">
                <a16:creationId xmlns:a16="http://schemas.microsoft.com/office/drawing/2014/main" id="{2FD38BDB-5785-40FF-A99B-1FD50E58D7A3}"/>
              </a:ext>
            </a:extLst>
          </p:cNvPr>
          <p:cNvSpPr/>
          <p:nvPr/>
        </p:nvSpPr>
        <p:spPr>
          <a:xfrm>
            <a:off x="823336" y="1275110"/>
            <a:ext cx="8285162" cy="432000"/>
          </a:xfrm>
          <a:prstGeom prst="roundRect">
            <a:avLst/>
          </a:prstGeom>
          <a:gradFill>
            <a:gsLst>
              <a:gs pos="0">
                <a:srgbClr val="00B0F0"/>
              </a:gs>
              <a:gs pos="17000">
                <a:srgbClr val="0070C0"/>
              </a:gs>
            </a:gsLst>
            <a:lin ang="3000000" scaled="0"/>
          </a:gra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서울시 필두 국내 최다 지자체 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GIS </a:t>
            </a:r>
            <a:r>
              <a:rPr lang="ko-KR" altLang="en-US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88900" algn="ctr" rotWithShape="0">
                    <a:prstClr val="black">
                      <a:alpha val="80000"/>
                    </a:prstClr>
                  </a:outerShdw>
                </a:effectLst>
                <a:latin typeface="KoPub돋움체 Bold" pitchFamily="18" charset="-127"/>
                <a:ea typeface="KoPub돋움체 Bold" pitchFamily="18" charset="-127"/>
              </a:rPr>
              <a:t>시스템 구축 및 운영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77792A55-F1F3-4E75-8B4B-E75D827E8791}"/>
              </a:ext>
            </a:extLst>
          </p:cNvPr>
          <p:cNvSpPr/>
          <p:nvPr/>
        </p:nvSpPr>
        <p:spPr>
          <a:xfrm>
            <a:off x="5444325" y="4499828"/>
            <a:ext cx="3540331" cy="18158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NIA :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도로와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첨단 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ICT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융합을 통한 도로포장관리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시스템 구축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/>
            </a:r>
            <a:b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</a:br>
            <a:r>
              <a:rPr lang="en-US" altLang="ko-KR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      </a:t>
            </a:r>
            <a:r>
              <a:rPr lang="en-US" altLang="ko-KR" sz="1200" b="1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GeoAI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를 활용한 공간정보 기반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공공서비스 창출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국립농업과학원 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: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농작업재해 모니터링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시스템 고도화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/>
            </a:r>
            <a:b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</a:b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                         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토양환경정보시스템 고도화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새만금지방환경청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: </a:t>
            </a:r>
            <a:r>
              <a:rPr lang="ko-KR" altLang="en-US" sz="1200" b="1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새만금유역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통합환경관리시스템 구축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수자원공사 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: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지하수정보시스템 </a:t>
            </a:r>
            <a:r>
              <a:rPr lang="ko-KR" altLang="en-US" sz="12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확대 개발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 latinLnBrk="0">
              <a:spcAft>
                <a:spcPts val="200"/>
              </a:spcAft>
              <a:buSzPct val="50000"/>
              <a:buFont typeface="Wingdings" panose="05000000000000000000" pitchFamily="2" charset="2"/>
              <a:buChar char="ü"/>
            </a:pPr>
            <a:endParaRPr lang="ko-KR" altLang="en-US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3915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6623</TotalTime>
  <Words>2519</Words>
  <Application>Microsoft Office PowerPoint</Application>
  <PresentationFormat>사용자 지정</PresentationFormat>
  <Paragraphs>670</Paragraphs>
  <Slides>25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45" baseType="lpstr">
      <vt:lpstr>가는각진제목체</vt:lpstr>
      <vt:lpstr>HY견명조</vt:lpstr>
      <vt:lpstr>KoPub돋움체 Light</vt:lpstr>
      <vt:lpstr>Monotype Sorts</vt:lpstr>
      <vt:lpstr>KoPub돋움체 Medium</vt:lpstr>
      <vt:lpstr>나눔바른고딕</vt:lpstr>
      <vt:lpstr>굴림</vt:lpstr>
      <vt:lpstr>Wingdings</vt:lpstr>
      <vt:lpstr>뫼비우스 Regular</vt:lpstr>
      <vt:lpstr>KoPub바탕체 Bold</vt:lpstr>
      <vt:lpstr>산돌고딕B</vt:lpstr>
      <vt:lpstr>산돌고딕 M</vt:lpstr>
      <vt:lpstr>RixMGo EB</vt:lpstr>
      <vt:lpstr>나눔고딕</vt:lpstr>
      <vt:lpstr>KoPub돋움체 Bold</vt:lpstr>
      <vt:lpstr>나눔스퀘어 ExtraBold</vt:lpstr>
      <vt:lpstr>Arial</vt:lpstr>
      <vt:lpstr>맑은 고딕</vt:lpstr>
      <vt:lpstr>뫼비우스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</dc:creator>
  <cp:lastModifiedBy>ginno</cp:lastModifiedBy>
  <cp:revision>296</cp:revision>
  <cp:lastPrinted>2021-10-20T08:49:19Z</cp:lastPrinted>
  <dcterms:created xsi:type="dcterms:W3CDTF">2016-03-17T01:59:55Z</dcterms:created>
  <dcterms:modified xsi:type="dcterms:W3CDTF">2021-11-25T01:03:53Z</dcterms:modified>
</cp:coreProperties>
</file>