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  <p:embeddedFont>
      <p:font typeface="Wingdings 3" panose="05040102010807070707" pitchFamily="18" charset="2"/>
      <p:regular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30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42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902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181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758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262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727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5639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64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7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831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22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96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35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527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3814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2423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3B3DEA2-0D90-4CEB-8BD6-4EDDFFC01027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EDAD4-98AB-4547-8FC2-74C08E7858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9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1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7DC3DA-1E2D-48AF-0FDD-106EA143C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2527" y="1738265"/>
            <a:ext cx="8825658" cy="2070395"/>
          </a:xfrm>
        </p:spPr>
        <p:txBody>
          <a:bodyPr/>
          <a:lstStyle/>
          <a:p>
            <a:pPr algn="ctr"/>
            <a:r>
              <a:rPr lang="ko-KR" altLang="en-US" sz="6600" b="1" dirty="0"/>
              <a:t>컴퓨터정보공학부</a:t>
            </a:r>
            <a:br>
              <a:rPr lang="en-US" altLang="ko-KR" sz="6600" b="1" dirty="0"/>
            </a:br>
            <a:r>
              <a:rPr lang="ko-KR" altLang="en-US" sz="6600" b="1" dirty="0"/>
              <a:t>세부전공 선택 설명회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2D8CF6-8D75-2026-A176-980BBA2E5C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altLang="ko-KR" sz="2400" b="1" dirty="0">
              <a:solidFill>
                <a:schemeClr val="tx1"/>
              </a:solidFill>
            </a:endParaRPr>
          </a:p>
          <a:p>
            <a:pPr algn="r"/>
            <a:r>
              <a:rPr lang="en-US" altLang="ko-KR" sz="2400" b="1" dirty="0">
                <a:solidFill>
                  <a:schemeClr val="tx1"/>
                </a:solidFill>
              </a:rPr>
              <a:t>2024</a:t>
            </a:r>
            <a:r>
              <a:rPr lang="ko-KR" altLang="en-US" sz="2400" b="1" dirty="0">
                <a:solidFill>
                  <a:schemeClr val="tx1"/>
                </a:solidFill>
              </a:rPr>
              <a:t>년 </a:t>
            </a:r>
            <a:r>
              <a:rPr lang="en-US" altLang="ko-KR" sz="2400" b="1" dirty="0">
                <a:solidFill>
                  <a:schemeClr val="tx1"/>
                </a:solidFill>
              </a:rPr>
              <a:t>10</a:t>
            </a:r>
            <a:r>
              <a:rPr lang="ko-KR" altLang="en-US" sz="2400" b="1" dirty="0">
                <a:solidFill>
                  <a:schemeClr val="tx1"/>
                </a:solidFill>
              </a:rPr>
              <a:t>월 </a:t>
            </a:r>
            <a:r>
              <a:rPr lang="en-US" altLang="ko-KR" sz="2400" b="1" dirty="0">
                <a:solidFill>
                  <a:schemeClr val="tx1"/>
                </a:solidFill>
              </a:rPr>
              <a:t>30</a:t>
            </a:r>
            <a:r>
              <a:rPr lang="ko-KR" altLang="en-US" sz="2400" b="1" dirty="0">
                <a:solidFill>
                  <a:schemeClr val="tx1"/>
                </a:solidFill>
              </a:rPr>
              <a:t>일</a:t>
            </a:r>
          </a:p>
        </p:txBody>
      </p:sp>
    </p:spTree>
    <p:extLst>
      <p:ext uri="{BB962C8B-B14F-4D97-AF65-F5344CB8AC3E}">
        <p14:creationId xmlns:p14="http://schemas.microsoft.com/office/powerpoint/2010/main" val="138642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5A1DAEA-273A-9C26-B38E-9E3A2FA90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967" y="514859"/>
            <a:ext cx="9144793" cy="58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09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B070B0-8110-DC6C-7BA7-7FE7857F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세부전공 안내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7A7362-6C3E-A0D3-8330-D40C5BA66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35272" cy="4459715"/>
          </a:xfrm>
        </p:spPr>
        <p:txBody>
          <a:bodyPr>
            <a:normAutofit/>
          </a:bodyPr>
          <a:lstStyle/>
          <a:p>
            <a:r>
              <a:rPr lang="ko-KR" altLang="en-US" b="1" dirty="0" err="1"/>
              <a:t>지능컴퓨팅시스템전공</a:t>
            </a:r>
            <a:endParaRPr lang="en-US" altLang="ko-KR" b="1" dirty="0"/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ko-KR" altLang="en-US" sz="1600" dirty="0"/>
              <a:t>하드웨어와 소프트웨어를 통합하여 지능형 시스템을 설계하고 구현할 수 있는 전문가 양성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ko-KR" altLang="en-US" sz="1600" dirty="0"/>
              <a:t>마이크로프로세서 및 </a:t>
            </a:r>
            <a:r>
              <a:rPr lang="en-US" altLang="ko-KR" sz="1600" dirty="0"/>
              <a:t>GPU</a:t>
            </a:r>
            <a:r>
              <a:rPr lang="ko-KR" altLang="en-US" sz="1600" dirty="0"/>
              <a:t>와 같은 컴퓨팅 하드웨어를 이해하고</a:t>
            </a:r>
            <a:r>
              <a:rPr lang="en-US" altLang="ko-KR" sz="1600" dirty="0"/>
              <a:t>, </a:t>
            </a:r>
            <a:r>
              <a:rPr lang="ko-KR" altLang="en-US" sz="1600" dirty="0"/>
              <a:t>이를 기반으로 한 임베디드 시스템 설계 역량을 배양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ko-KR" altLang="en-US" sz="1600" dirty="0"/>
              <a:t>프로세서와 임베디드 시스템을 다루는 실습을 통해</a:t>
            </a:r>
            <a:r>
              <a:rPr lang="en-US" altLang="ko-KR" sz="1600" dirty="0"/>
              <a:t>, </a:t>
            </a:r>
            <a:r>
              <a:rPr lang="ko-KR" altLang="en-US" sz="1600" dirty="0"/>
              <a:t>하드웨어와 소프트웨어 간의 상호작용을 깊이 이해하고 이를 제어하는 능력을 배양</a:t>
            </a:r>
            <a:endParaRPr lang="en-US" altLang="ko-KR" sz="1600" dirty="0"/>
          </a:p>
          <a:p>
            <a:pPr marL="685800" lvl="1">
              <a:buFont typeface="Wingdings" panose="05000000000000000000" pitchFamily="2" charset="2"/>
              <a:buChar char="ü"/>
            </a:pPr>
            <a:endParaRPr lang="en-US" altLang="ko-KR" sz="500" dirty="0"/>
          </a:p>
          <a:p>
            <a:r>
              <a:rPr lang="ko-KR" altLang="en-US" b="1" dirty="0"/>
              <a:t>지능정보전공</a:t>
            </a:r>
            <a:endParaRPr lang="en-US" altLang="ko-KR" b="1" dirty="0"/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ko-KR" altLang="en-US" sz="1600" dirty="0"/>
              <a:t>대량의 데이터를 효과적으로 수집</a:t>
            </a:r>
            <a:r>
              <a:rPr lang="en-US" altLang="ko-KR" sz="1600" dirty="0"/>
              <a:t>, </a:t>
            </a:r>
            <a:r>
              <a:rPr lang="ko-KR" altLang="en-US" sz="1600" dirty="0"/>
              <a:t>분석 및 </a:t>
            </a:r>
            <a:r>
              <a:rPr lang="ko-KR" altLang="en-US" sz="1600" dirty="0" err="1"/>
              <a:t>시각화하여</a:t>
            </a:r>
            <a:r>
              <a:rPr lang="ko-KR" altLang="en-US" sz="1600" dirty="0"/>
              <a:t> 지능형 정보 시스템을 설계할 수 있는 인재 양성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ko-KR" altLang="en-US" sz="1600" dirty="0"/>
              <a:t>정보 관리와 데이터 분석 능력을 통해</a:t>
            </a:r>
            <a:r>
              <a:rPr lang="en-US" altLang="ko-KR" sz="1600" dirty="0"/>
              <a:t>, </a:t>
            </a:r>
            <a:r>
              <a:rPr lang="ko-KR" altLang="en-US" sz="1600" dirty="0"/>
              <a:t>데이터 기반 의사결정을 지원하는 시스템 개발 역량을 기름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ko-KR" altLang="en-US" sz="1600" dirty="0"/>
              <a:t>데이터 통신</a:t>
            </a:r>
            <a:r>
              <a:rPr lang="en-US" altLang="ko-KR" sz="1600" dirty="0"/>
              <a:t>, </a:t>
            </a:r>
            <a:r>
              <a:rPr lang="ko-KR" altLang="en-US" sz="1600" dirty="0"/>
              <a:t>네트워크</a:t>
            </a:r>
            <a:r>
              <a:rPr lang="en-US" altLang="ko-KR" sz="1600" dirty="0"/>
              <a:t>, </a:t>
            </a:r>
            <a:r>
              <a:rPr lang="ko-KR" altLang="en-US" sz="1600" dirty="0"/>
              <a:t>데이터베이스 기술을 기반으로 한 지능형 정보 시스템의 구축 및 유지 관리 능력 배양</a:t>
            </a:r>
          </a:p>
        </p:txBody>
      </p:sp>
    </p:spTree>
    <p:extLst>
      <p:ext uri="{BB962C8B-B14F-4D97-AF65-F5344CB8AC3E}">
        <p14:creationId xmlns:p14="http://schemas.microsoft.com/office/powerpoint/2010/main" val="15235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D23864-49C6-F9B9-1492-252F3073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715987" cy="1400530"/>
          </a:xfrm>
        </p:spPr>
        <p:txBody>
          <a:bodyPr/>
          <a:lstStyle/>
          <a:p>
            <a:r>
              <a:rPr lang="ko-KR" altLang="en-US" b="1" dirty="0"/>
              <a:t>세부전공 이수 교과목</a:t>
            </a:r>
            <a:br>
              <a:rPr lang="en-US" altLang="ko-KR" b="1" dirty="0"/>
            </a:br>
            <a:r>
              <a:rPr lang="en-US" altLang="ko-KR" b="1" dirty="0"/>
              <a:t>                               </a:t>
            </a:r>
            <a:r>
              <a:rPr lang="en-US" altLang="ko-KR" sz="2400" dirty="0"/>
              <a:t>- </a:t>
            </a:r>
            <a:r>
              <a:rPr lang="ko-KR" altLang="en-US" sz="2400" dirty="0"/>
              <a:t>공통 교과목을 포함하여 </a:t>
            </a:r>
            <a:r>
              <a:rPr lang="en-US" altLang="ko-KR" sz="2400" dirty="0"/>
              <a:t>30</a:t>
            </a:r>
            <a:r>
              <a:rPr lang="ko-KR" altLang="en-US" sz="2400" dirty="0"/>
              <a:t>학점 이상 이수</a:t>
            </a:r>
            <a:endParaRPr lang="ko-KR" altLang="en-US" dirty="0"/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7BC55EAE-8D1D-C491-05E3-4E1153E929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508033"/>
              </p:ext>
            </p:extLst>
          </p:nvPr>
        </p:nvGraphicFramePr>
        <p:xfrm>
          <a:off x="831707" y="1980211"/>
          <a:ext cx="10530391" cy="4302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1905">
                  <a:extLst>
                    <a:ext uri="{9D8B030D-6E8A-4147-A177-3AD203B41FA5}">
                      <a16:colId xmlns:a16="http://schemas.microsoft.com/office/drawing/2014/main" val="1421519360"/>
                    </a:ext>
                  </a:extLst>
                </a:gridCol>
                <a:gridCol w="3198364">
                  <a:extLst>
                    <a:ext uri="{9D8B030D-6E8A-4147-A177-3AD203B41FA5}">
                      <a16:colId xmlns:a16="http://schemas.microsoft.com/office/drawing/2014/main" val="295645998"/>
                    </a:ext>
                  </a:extLst>
                </a:gridCol>
                <a:gridCol w="2915323">
                  <a:extLst>
                    <a:ext uri="{9D8B030D-6E8A-4147-A177-3AD203B41FA5}">
                      <a16:colId xmlns:a16="http://schemas.microsoft.com/office/drawing/2014/main" val="2931042299"/>
                    </a:ext>
                  </a:extLst>
                </a:gridCol>
                <a:gridCol w="3424799">
                  <a:extLst>
                    <a:ext uri="{9D8B030D-6E8A-4147-A177-3AD203B41FA5}">
                      <a16:colId xmlns:a16="http://schemas.microsoft.com/office/drawing/2014/main" val="2901989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dirty="0"/>
                        <a:t>학년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dirty="0"/>
                        <a:t>공통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dirty="0" err="1"/>
                        <a:t>지능컴퓨팅시스템전공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dirty="0"/>
                        <a:t>지능정보전공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5873587"/>
                  </a:ext>
                </a:extLst>
              </a:tr>
              <a:tr h="168679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dirty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 err="1"/>
                        <a:t>신호및시스템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/>
                        <a:t>디지털신호처리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/>
                        <a:t>알고리즘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/>
                        <a:t>인공지능</a:t>
                      </a:r>
                      <a:endParaRPr lang="en-US" altLang="ko-K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/>
                        <a:t>마이크로프로세서</a:t>
                      </a:r>
                      <a:endParaRPr lang="en-US" altLang="ko-K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50000"/>
                        </a:lnSpc>
                      </a:pPr>
                      <a:r>
                        <a:rPr lang="ko-KR" altLang="en-US" dirty="0"/>
                        <a:t>소프트웨어프로젝트</a:t>
                      </a:r>
                      <a:endParaRPr lang="en-US" altLang="ko-KR" dirty="0"/>
                    </a:p>
                    <a:p>
                      <a:pPr marL="0" marR="0" lvl="0" indent="0" algn="l" defTabSz="4572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/>
                        <a:t>데이터통신</a:t>
                      </a:r>
                      <a:endParaRPr lang="en-US" altLang="ko-K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5769852"/>
                  </a:ext>
                </a:extLst>
              </a:tr>
              <a:tr h="1874068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 err="1"/>
                        <a:t>머신러닝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 err="1"/>
                        <a:t>컴퓨터비젼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 err="1"/>
                        <a:t>산학협력캡스톤설계</a:t>
                      </a:r>
                      <a:endParaRPr lang="en-US" altLang="ko-KR" dirty="0"/>
                    </a:p>
                    <a:p>
                      <a:pPr marL="0" marR="0" lvl="0" indent="0" algn="l" defTabSz="4572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/>
                        <a:t>지능</a:t>
                      </a:r>
                      <a:r>
                        <a:rPr lang="en-US" altLang="ko-KR" dirty="0"/>
                        <a:t>IT</a:t>
                      </a:r>
                      <a:r>
                        <a:rPr lang="ko-KR" altLang="en-US" dirty="0" err="1"/>
                        <a:t>특론</a:t>
                      </a:r>
                      <a:endParaRPr lang="en-US" altLang="ko-K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GPU</a:t>
                      </a:r>
                      <a:r>
                        <a:rPr lang="ko-KR" altLang="en-US" dirty="0"/>
                        <a:t>컴퓨팅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 err="1"/>
                        <a:t>임베디드시스템</a:t>
                      </a:r>
                      <a:r>
                        <a:rPr lang="en-US" altLang="ko-KR" dirty="0"/>
                        <a:t>S/W</a:t>
                      </a:r>
                      <a:r>
                        <a:rPr lang="ko-KR" altLang="en-US" dirty="0"/>
                        <a:t>설계</a:t>
                      </a:r>
                      <a:endParaRPr lang="en-US" altLang="ko-KR" dirty="0"/>
                    </a:p>
                    <a:p>
                      <a:pPr marL="0" lvl="0" indent="0"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dirty="0"/>
                        <a:t>인공지능프로그래밍</a:t>
                      </a:r>
                      <a:endParaRPr lang="en-US" altLang="ko-K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50000"/>
                        </a:lnSpc>
                      </a:pPr>
                      <a:r>
                        <a:rPr lang="ko-KR" altLang="en-US" dirty="0" err="1"/>
                        <a:t>무선모바일네트워크</a:t>
                      </a:r>
                      <a:endParaRPr lang="en-US" altLang="ko-KR" dirty="0"/>
                    </a:p>
                    <a:p>
                      <a:pPr lvl="0" algn="l" latinLnBrk="1">
                        <a:lnSpc>
                          <a:spcPct val="150000"/>
                        </a:lnSpc>
                      </a:pPr>
                      <a:r>
                        <a:rPr lang="ko-KR" altLang="en-US" dirty="0"/>
                        <a:t>소프트웨어공학</a:t>
                      </a:r>
                      <a:endParaRPr lang="en-US" altLang="ko-KR" dirty="0"/>
                    </a:p>
                    <a:p>
                      <a:pPr lvl="0" algn="l" latinLnBrk="1">
                        <a:lnSpc>
                          <a:spcPct val="150000"/>
                        </a:lnSpc>
                      </a:pPr>
                      <a:r>
                        <a:rPr lang="ko-KR" altLang="en-US" dirty="0" err="1"/>
                        <a:t>데이터베이스및데이터시각화</a:t>
                      </a:r>
                      <a:endParaRPr lang="en-US" altLang="ko-K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29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dirty="0"/>
                        <a:t>과목수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dirty="0"/>
                        <a:t>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28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632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1F5B1E-FAC7-C3C6-F9F1-6DF21934C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세부전공 이수 교과목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C4AE8E-20C2-1C67-9AD5-4DB3BF24C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이수요건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1) </a:t>
            </a:r>
            <a:r>
              <a:rPr lang="ko-KR" altLang="en-US" dirty="0"/>
              <a:t>공통 교과목을 포함하여 </a:t>
            </a:r>
            <a:r>
              <a:rPr lang="ko-KR" altLang="en-US" b="1" dirty="0">
                <a:solidFill>
                  <a:srgbClr val="FF0000"/>
                </a:solidFill>
              </a:rPr>
              <a:t>총 </a:t>
            </a:r>
            <a:r>
              <a:rPr lang="en-US" altLang="ko-KR" b="1" dirty="0">
                <a:solidFill>
                  <a:srgbClr val="FF0000"/>
                </a:solidFill>
              </a:rPr>
              <a:t>30</a:t>
            </a:r>
            <a:r>
              <a:rPr lang="ko-KR" altLang="en-US" b="1" dirty="0">
                <a:solidFill>
                  <a:srgbClr val="FF0000"/>
                </a:solidFill>
              </a:rPr>
              <a:t>학점 </a:t>
            </a:r>
            <a:r>
              <a:rPr lang="ko-KR" altLang="en-US" dirty="0"/>
              <a:t>이상 이수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2) </a:t>
            </a:r>
            <a:r>
              <a:rPr lang="ko-KR" altLang="en-US" dirty="0"/>
              <a:t>본인 세부전공 </a:t>
            </a:r>
            <a:r>
              <a:rPr lang="ko-KR" altLang="en-US" b="1" dirty="0">
                <a:solidFill>
                  <a:srgbClr val="FF0000"/>
                </a:solidFill>
              </a:rPr>
              <a:t>두 과목 이상 이수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dirty="0"/>
              <a:t>      3) </a:t>
            </a:r>
            <a:r>
              <a:rPr lang="ko-KR" altLang="en-US" dirty="0"/>
              <a:t>타 세부전공 </a:t>
            </a:r>
            <a:r>
              <a:rPr lang="ko-KR" altLang="en-US" b="1" dirty="0">
                <a:solidFill>
                  <a:srgbClr val="FF0000"/>
                </a:solidFill>
              </a:rPr>
              <a:t>한 과목 이상 이수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dirty="0"/>
              <a:t>컴퓨터정보공학부 개설 교과목만 인정</a:t>
            </a:r>
            <a:r>
              <a:rPr lang="en-US" altLang="ko-KR" dirty="0"/>
              <a:t>(</a:t>
            </a:r>
            <a:r>
              <a:rPr lang="ko-KR" altLang="en-US" dirty="0"/>
              <a:t>타 학과</a:t>
            </a:r>
            <a:r>
              <a:rPr lang="en-US" altLang="ko-KR" dirty="0"/>
              <a:t>(</a:t>
            </a:r>
            <a:r>
              <a:rPr lang="ko-KR" altLang="en-US" dirty="0"/>
              <a:t>부</a:t>
            </a:r>
            <a:r>
              <a:rPr lang="en-US" altLang="ko-KR" dirty="0"/>
              <a:t>) </a:t>
            </a:r>
            <a:r>
              <a:rPr lang="ko-KR" altLang="en-US" dirty="0"/>
              <a:t>동일교과목 인정 불가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1095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50E3D0-24BB-C6E2-4418-99ED41F81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이수체계도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9AB8D5E-7C5A-5EC9-1124-3489D826B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40" y="1309154"/>
            <a:ext cx="7709520" cy="54356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730454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9A9799-CC74-1C61-881C-A505773B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세부전공 선택 일정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609C3B-E877-FD39-EA1C-217355B49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대상</a:t>
            </a:r>
            <a:r>
              <a:rPr lang="en-US" altLang="ko-KR" dirty="0"/>
              <a:t> : 2024</a:t>
            </a:r>
            <a:r>
              <a:rPr lang="ko-KR" altLang="en-US" dirty="0"/>
              <a:t>학년도 컴퓨터정보공학부 소속 </a:t>
            </a:r>
            <a:r>
              <a:rPr lang="en-US" altLang="ko-KR" dirty="0"/>
              <a:t>1</a:t>
            </a:r>
            <a:r>
              <a:rPr lang="ko-KR" altLang="en-US" dirty="0"/>
              <a:t>학년 재학생</a:t>
            </a:r>
            <a:endParaRPr lang="en-US" altLang="ko-KR" dirty="0"/>
          </a:p>
          <a:p>
            <a:r>
              <a:rPr lang="ko-KR" altLang="en-US" dirty="0"/>
              <a:t>선택일정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1) 1</a:t>
            </a:r>
            <a:r>
              <a:rPr lang="ko-KR" altLang="en-US" dirty="0"/>
              <a:t>차 세부전공 선택 기간 </a:t>
            </a:r>
            <a:r>
              <a:rPr lang="en-US" altLang="ko-KR" dirty="0"/>
              <a:t>: 2024.11.04(</a:t>
            </a:r>
            <a:r>
              <a:rPr lang="ko-KR" altLang="en-US" dirty="0"/>
              <a:t>월</a:t>
            </a:r>
            <a:r>
              <a:rPr lang="en-US" altLang="ko-KR" dirty="0"/>
              <a:t>) ~ 11.08(</a:t>
            </a:r>
            <a:r>
              <a:rPr lang="ko-KR" altLang="en-US" dirty="0"/>
              <a:t>금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r>
              <a:rPr lang="en-US" altLang="ko-KR" dirty="0"/>
              <a:t>      2) 1</a:t>
            </a:r>
            <a:r>
              <a:rPr lang="ko-KR" altLang="en-US" dirty="0"/>
              <a:t>차 세부전공 선택 결과 발표 </a:t>
            </a:r>
            <a:r>
              <a:rPr lang="en-US" altLang="ko-KR" dirty="0"/>
              <a:t>: 2024.11.15(</a:t>
            </a:r>
            <a:r>
              <a:rPr lang="ko-KR" altLang="en-US" dirty="0"/>
              <a:t>금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r>
              <a:rPr lang="en-US" altLang="ko-KR" dirty="0"/>
              <a:t>      3) 2</a:t>
            </a:r>
            <a:r>
              <a:rPr lang="ko-KR" altLang="en-US" dirty="0"/>
              <a:t>차 세부전공 선택 및 정정기간 </a:t>
            </a:r>
            <a:r>
              <a:rPr lang="en-US" altLang="ko-KR" dirty="0"/>
              <a:t>: 2024.12.02(</a:t>
            </a:r>
            <a:r>
              <a:rPr lang="ko-KR" altLang="en-US" dirty="0"/>
              <a:t>월</a:t>
            </a:r>
            <a:r>
              <a:rPr lang="en-US" altLang="ko-KR" dirty="0"/>
              <a:t>) ~ 12.06(</a:t>
            </a:r>
            <a:r>
              <a:rPr lang="ko-KR" altLang="en-US" dirty="0"/>
              <a:t>금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r>
              <a:rPr lang="en-US" altLang="ko-KR" dirty="0"/>
              <a:t>      4) </a:t>
            </a:r>
            <a:r>
              <a:rPr lang="ko-KR" altLang="en-US" dirty="0"/>
              <a:t>세부전공 선택 최종 발표 </a:t>
            </a:r>
            <a:r>
              <a:rPr lang="en-US" altLang="ko-KR" dirty="0"/>
              <a:t>: 2024.12.27(</a:t>
            </a:r>
            <a:r>
              <a:rPr lang="ko-KR" altLang="en-US" dirty="0"/>
              <a:t>금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8580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08AB95-35FA-A392-347B-749C899B6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세부전공 선택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F4BE34-FB7C-F819-21C7-D28FA1276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학교 홈페이지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-&gt; KLAS </a:t>
            </a:r>
            <a:r>
              <a:rPr lang="ko-KR" altLang="en-US" dirty="0"/>
              <a:t>종합정보시스템 로그인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-&gt; </a:t>
            </a:r>
            <a:r>
              <a:rPr lang="ko-KR" altLang="en-US" dirty="0"/>
              <a:t>대학생활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-&gt; </a:t>
            </a:r>
            <a:r>
              <a:rPr lang="ko-KR" altLang="en-US" dirty="0"/>
              <a:t>학적관리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-&gt; </a:t>
            </a:r>
            <a:r>
              <a:rPr lang="ko-KR" altLang="en-US" dirty="0"/>
              <a:t>세부전공 선택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dirty="0"/>
              <a:t>문의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-&gt; </a:t>
            </a:r>
            <a:r>
              <a:rPr lang="ko-KR" altLang="en-US" dirty="0"/>
              <a:t>학부사무실</a:t>
            </a:r>
            <a:r>
              <a:rPr lang="en-US" altLang="ko-KR" dirty="0"/>
              <a:t>(02-940-5120)</a:t>
            </a:r>
          </a:p>
          <a:p>
            <a:pPr marL="0" indent="0">
              <a:buNone/>
            </a:pPr>
            <a:r>
              <a:rPr lang="en-US" altLang="ko-KR" dirty="0"/>
              <a:t>     -&gt; </a:t>
            </a:r>
            <a:r>
              <a:rPr lang="ko-KR" altLang="en-US" dirty="0"/>
              <a:t>교육지원팀</a:t>
            </a:r>
            <a:r>
              <a:rPr lang="en-US" altLang="ko-KR" dirty="0"/>
              <a:t>(02-940-5021~4)</a:t>
            </a:r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837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99BB3C-6C39-29D9-A3C4-D4F0DAD25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세부전공 변경 제도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079674-5859-8D0C-181D-4AC0D2E00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dirty="0"/>
              <a:t>변경기회 </a:t>
            </a:r>
            <a:r>
              <a:rPr lang="en-US" altLang="ko-KR" dirty="0"/>
              <a:t>: 2</a:t>
            </a:r>
            <a:r>
              <a:rPr lang="ko-KR" altLang="en-US" dirty="0"/>
              <a:t>회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신청시기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      </a:t>
            </a:r>
            <a:r>
              <a:rPr lang="en-US" altLang="ko-KR" dirty="0"/>
              <a:t>1)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학년 </a:t>
            </a:r>
            <a:r>
              <a:rPr lang="en-US" altLang="ko-KR" dirty="0"/>
              <a:t>1</a:t>
            </a:r>
            <a:r>
              <a:rPr lang="ko-KR" altLang="en-US" dirty="0"/>
              <a:t>학기 개시 전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2) 4</a:t>
            </a:r>
            <a:r>
              <a:rPr lang="ko-KR" altLang="en-US" dirty="0"/>
              <a:t>학년 </a:t>
            </a:r>
            <a:r>
              <a:rPr lang="en-US" altLang="ko-KR" dirty="0"/>
              <a:t>1</a:t>
            </a:r>
            <a:r>
              <a:rPr lang="ko-KR" altLang="en-US" dirty="0"/>
              <a:t>학기 개시 전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※ 3</a:t>
            </a:r>
            <a:r>
              <a:rPr lang="ko-KR" altLang="en-US" dirty="0"/>
              <a:t>학년 및 </a:t>
            </a:r>
            <a:r>
              <a:rPr lang="en-US" altLang="ko-KR" dirty="0"/>
              <a:t>4</a:t>
            </a:r>
            <a:r>
              <a:rPr lang="ko-KR" altLang="en-US" dirty="0"/>
              <a:t>학년 진급 이전에 각 </a:t>
            </a:r>
            <a:r>
              <a:rPr lang="en-US" altLang="ko-KR" dirty="0"/>
              <a:t>1</a:t>
            </a:r>
            <a:r>
              <a:rPr lang="ko-KR" altLang="en-US" dirty="0"/>
              <a:t>회</a:t>
            </a:r>
            <a:r>
              <a:rPr lang="en-US" altLang="ko-KR" dirty="0"/>
              <a:t>, </a:t>
            </a:r>
            <a:r>
              <a:rPr lang="ko-KR" altLang="en-US" dirty="0"/>
              <a:t>총 </a:t>
            </a:r>
            <a:r>
              <a:rPr lang="en-US" altLang="ko-KR" dirty="0"/>
              <a:t>2</a:t>
            </a:r>
            <a:r>
              <a:rPr lang="ko-KR" altLang="en-US" dirty="0"/>
              <a:t>회 변경 신청 가능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매년 </a:t>
            </a:r>
            <a:r>
              <a:rPr lang="en-US" altLang="ko-KR" dirty="0"/>
              <a:t>11</a:t>
            </a:r>
            <a:r>
              <a:rPr lang="ko-KR" altLang="en-US" dirty="0"/>
              <a:t>월 중순 광운대학교 홈페이지 공지사항에서 확인 가능</a:t>
            </a:r>
            <a:endParaRPr lang="en-US" altLang="ko-KR" dirty="0"/>
          </a:p>
          <a:p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     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</a:t>
            </a:r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388B634-3375-F9BB-D0EC-7B6BB9FF3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147" y="4983450"/>
            <a:ext cx="6456168" cy="126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47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이온">
  <a:themeElements>
    <a:clrScheme name="이온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이온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이온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</TotalTime>
  <Words>369</Words>
  <Application>Microsoft Office PowerPoint</Application>
  <PresentationFormat>와이드스크린</PresentationFormat>
  <Paragraphs>78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Wingdings 3</vt:lpstr>
      <vt:lpstr>Century Gothic</vt:lpstr>
      <vt:lpstr>Wingdings</vt:lpstr>
      <vt:lpstr>Arial</vt:lpstr>
      <vt:lpstr>이온</vt:lpstr>
      <vt:lpstr>컴퓨터정보공학부 세부전공 선택 설명회</vt:lpstr>
      <vt:lpstr>PowerPoint 프레젠테이션</vt:lpstr>
      <vt:lpstr>세부전공 안내</vt:lpstr>
      <vt:lpstr>세부전공 이수 교과목                                - 공통 교과목을 포함하여 30학점 이상 이수</vt:lpstr>
      <vt:lpstr>세부전공 이수 교과목</vt:lpstr>
      <vt:lpstr>이수체계도</vt:lpstr>
      <vt:lpstr>세부전공 선택 일정</vt:lpstr>
      <vt:lpstr>세부전공 선택 방법</vt:lpstr>
      <vt:lpstr>세부전공 변경 제도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신은경</dc:creator>
  <cp:lastModifiedBy>최상호</cp:lastModifiedBy>
  <cp:revision>20</cp:revision>
  <dcterms:created xsi:type="dcterms:W3CDTF">2024-10-15T04:43:12Z</dcterms:created>
  <dcterms:modified xsi:type="dcterms:W3CDTF">2024-10-30T07:09:36Z</dcterms:modified>
</cp:coreProperties>
</file>