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autoCompressPictures="0">
  <p:sldMasterIdLst>
    <p:sldMasterId id="2147483648" r:id="rId1"/>
  </p:sldMasterIdLst>
  <p:notesMasterIdLst>
    <p:notesMasterId r:id="rId10"/>
  </p:notesMasterIdLst>
  <p:sldIdLst>
    <p:sldId id="256" r:id="rId2"/>
    <p:sldId id="297" r:id="rId3"/>
    <p:sldId id="277" r:id="rId4"/>
    <p:sldId id="268" r:id="rId5"/>
    <p:sldId id="270" r:id="rId6"/>
    <p:sldId id="269" r:id="rId7"/>
    <p:sldId id="298" r:id="rId8"/>
    <p:sldId id="266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816A14CB-2ED5-4710-B8B6-2FE5409DAE6A}">
          <p14:sldIdLst>
            <p14:sldId id="256"/>
            <p14:sldId id="297"/>
            <p14:sldId id="277"/>
            <p14:sldId id="268"/>
            <p14:sldId id="270"/>
            <p14:sldId id="269"/>
            <p14:sldId id="298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4088" userDrawn="1">
          <p15:clr>
            <a:srgbClr val="A4A3A4"/>
          </p15:clr>
        </p15:guide>
        <p15:guide id="4" pos="3795" userDrawn="1">
          <p15:clr>
            <a:srgbClr val="A4A3A4"/>
          </p15:clr>
        </p15:guide>
        <p15:guide id="5" pos="3885" userDrawn="1">
          <p15:clr>
            <a:srgbClr val="A4A3A4"/>
          </p15:clr>
        </p15:guide>
        <p15:guide id="6" pos="257" userDrawn="1">
          <p15:clr>
            <a:srgbClr val="A4A3A4"/>
          </p15:clr>
        </p15:guide>
        <p15:guide id="7" pos="7423" userDrawn="1">
          <p15:clr>
            <a:srgbClr val="A4A3A4"/>
          </p15:clr>
        </p15:guide>
        <p15:guide id="8" orient="horz" pos="12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B7"/>
    <a:srgbClr val="FFFF66"/>
    <a:srgbClr val="FFFF9F"/>
    <a:srgbClr val="FF5353"/>
    <a:srgbClr val="6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400" autoAdjust="0"/>
  </p:normalViewPr>
  <p:slideViewPr>
    <p:cSldViewPr snapToGrid="0" showGuides="1">
      <p:cViewPr varScale="1">
        <p:scale>
          <a:sx n="89" d="100"/>
          <a:sy n="89" d="100"/>
        </p:scale>
        <p:origin x="466" y="72"/>
      </p:cViewPr>
      <p:guideLst>
        <p:guide pos="3840"/>
        <p:guide orient="horz" pos="4088"/>
        <p:guide pos="3795"/>
        <p:guide pos="3885"/>
        <p:guide pos="257"/>
        <p:guide pos="7423"/>
        <p:guide orient="horz" pos="12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F2489A71-DDFD-4AC4-93DB-B8F1CA780290}" type="datetimeFigureOut">
              <a:rPr lang="ko-KR" altLang="en-US" smtClean="0"/>
              <a:t>2017-05-23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8921AC80-0FD3-4A7F-8A6B-9187E0E7A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9850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1AC80-0FD3-4A7F-8A6B-9187E0E7A4B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817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1AC80-0FD3-4A7F-8A6B-9187E0E7A4BF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10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5A069CB8-F204-4D06-B913-C5A26A89888A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3294533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50B6E300-0A13-4A81-945A-7333C271A069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4671962-1EA4-46E7-BCB0-F36CE46D1A59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D30BB376-B19C-488D-ABEB-03C7E6E9E3E0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486F077B-A50F-4D64-8574-E2D6A98A5553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7D9E2A62-1983-43A1-A163-D8AA46534C80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98F3E3B-34E3-4345-B2A1-994B83598A9C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FD816C96-82A1-4D77-8ADA-627AC6FE3D65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1D102C1E-28F2-47E9-802D-339E64E2F920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65B747F8-9654-4282-85D2-65F41AAE7A75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89965" y="850342"/>
            <a:ext cx="1149723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34175" y="6459785"/>
            <a:ext cx="1312025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슬라이드 번호 개체 틀 5"/>
          <p:cNvSpPr txBox="1">
            <a:spLocks/>
          </p:cNvSpPr>
          <p:nvPr userDrawn="1"/>
        </p:nvSpPr>
        <p:spPr>
          <a:xfrm>
            <a:off x="5386368" y="6518275"/>
            <a:ext cx="1441450" cy="255588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fld id="{14A1EB96-9404-4965-B9D0-BD214DAF2E4C}" type="slidenum">
              <a:rPr kumimoji="0" lang="ko-KR" altLang="en-US" sz="11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kumimoji="0" lang="ko-KR" altLang="en-US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endParaRPr kumimoji="0" lang="ko-KR" altLang="en-US" sz="11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374213"/>
          </a:xfrm>
        </p:spPr>
        <p:txBody>
          <a:bodyPr>
            <a:normAutofit/>
          </a:bodyPr>
          <a:lstStyle/>
          <a:p>
            <a:pPr algn="ctr" latinLnBrk="0"/>
            <a:r>
              <a:rPr lang="en-US" altLang="ko-KR" sz="4000" b="1" dirty="0" smtClean="0">
                <a:latin typeface="CheilHangul2 Bold" panose="020B0600000101010101" pitchFamily="50" charset="-127"/>
                <a:ea typeface="CheilHangul2 Bold" panose="020B0600000101010101" pitchFamily="50" charset="-127"/>
              </a:rPr>
              <a:t>2017 </a:t>
            </a:r>
            <a:r>
              <a:rPr lang="ko-KR" altLang="en-US" sz="4000" b="1" dirty="0" smtClean="0">
                <a:latin typeface="CheilHangul2 Bold" panose="020B0600000101010101" pitchFamily="50" charset="-127"/>
                <a:ea typeface="CheilHangul2 Bold" panose="020B0600000101010101" pitchFamily="50" charset="-127"/>
              </a:rPr>
              <a:t>하계 </a:t>
            </a:r>
            <a:r>
              <a:rPr lang="en-US" altLang="ko-KR" sz="4000" b="1" dirty="0" smtClean="0">
                <a:latin typeface="CheilHangul2 Bold" panose="020B0600000101010101" pitchFamily="50" charset="-127"/>
                <a:ea typeface="CheilHangul2 Bold" panose="020B0600000101010101" pitchFamily="50" charset="-127"/>
              </a:rPr>
              <a:t>CES </a:t>
            </a:r>
            <a:r>
              <a:rPr lang="ko-KR" altLang="en-US" sz="4000" b="1" dirty="0" smtClean="0">
                <a:latin typeface="CheilHangul2 Bold" panose="020B0600000101010101" pitchFamily="50" charset="-127"/>
                <a:ea typeface="CheilHangul2 Bold" panose="020B0600000101010101" pitchFamily="50" charset="-127"/>
              </a:rPr>
              <a:t>강의 스케줄</a:t>
            </a:r>
            <a:endParaRPr lang="en-US" altLang="ko-KR" sz="4000" dirty="0">
              <a:latin typeface="CheilHangul2 Bold" panose="020B0600000101010101" pitchFamily="50" charset="-127"/>
              <a:ea typeface="CheilHangul2 Bold" panose="020B0600000101010101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00051" y="4620351"/>
            <a:ext cx="10058400" cy="1143000"/>
          </a:xfrm>
        </p:spPr>
        <p:txBody>
          <a:bodyPr>
            <a:noAutofit/>
          </a:bodyPr>
          <a:lstStyle/>
          <a:p>
            <a:pPr algn="r"/>
            <a:r>
              <a:rPr lang="en-US" altLang="ko-KR" sz="2000" b="1" spc="-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heilHangul2 Bold" panose="020B0600000101010101" pitchFamily="50" charset="-127"/>
                <a:ea typeface="CheilHangul2 Bold" panose="020B0600000101010101" pitchFamily="50" charset="-127"/>
                <a:cs typeface="+mj-cs"/>
              </a:rPr>
              <a:t>Cheil</a:t>
            </a:r>
            <a:r>
              <a:rPr lang="en-US" altLang="ko-KR" sz="2000" b="1" spc="-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eilHangul2 Bold" panose="020B0600000101010101" pitchFamily="50" charset="-127"/>
                <a:ea typeface="CheilHangul2 Bold" panose="020B0600000101010101" pitchFamily="50" charset="-127"/>
                <a:cs typeface="+mj-cs"/>
              </a:rPr>
              <a:t> </a:t>
            </a:r>
            <a:r>
              <a:rPr lang="en-US" altLang="ko-KR" sz="2000" b="1" spc="-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heilHangul2 Bold" panose="020B0600000101010101" pitchFamily="50" charset="-127"/>
                <a:ea typeface="CheilHangul2 Bold" panose="020B0600000101010101" pitchFamily="50" charset="-127"/>
                <a:cs typeface="+mj-cs"/>
              </a:rPr>
              <a:t>pengtai</a:t>
            </a:r>
            <a:r>
              <a:rPr lang="en-US" altLang="ko-KR" sz="2000" b="1" spc="-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eilHangul2 Bold" panose="020B0600000101010101" pitchFamily="50" charset="-127"/>
                <a:ea typeface="CheilHangul2 Bold" panose="020B0600000101010101" pitchFamily="50" charset="-127"/>
                <a:cs typeface="+mj-cs"/>
              </a:rPr>
              <a:t> consulting</a:t>
            </a:r>
          </a:p>
          <a:p>
            <a:pPr algn="r"/>
            <a:r>
              <a:rPr lang="en-US" altLang="ko-KR" sz="1600" b="1" spc="-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eilHangul2 Bold" panose="020B0600000101010101" pitchFamily="50" charset="-127"/>
                <a:ea typeface="CheilHangul2 Bold" panose="020B0600000101010101" pitchFamily="50" charset="-127"/>
                <a:cs typeface="+mj-cs"/>
              </a:rPr>
              <a:t>2017.05</a:t>
            </a:r>
            <a:endParaRPr lang="ko-KR" altLang="en-US" sz="1600" b="1" spc="-50" dirty="0">
              <a:solidFill>
                <a:schemeClr val="tx1">
                  <a:lumMod val="85000"/>
                  <a:lumOff val="15000"/>
                </a:schemeClr>
              </a:solidFill>
              <a:latin typeface="CheilHangul2 Bold" panose="020B0600000101010101" pitchFamily="50" charset="-127"/>
              <a:ea typeface="CheilHangul2 Bold" panose="020B0600000101010101" pitchFamily="50" charset="-127"/>
              <a:cs typeface="+mj-cs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354" y="494910"/>
            <a:ext cx="3465329" cy="7970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233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306" y="282388"/>
            <a:ext cx="769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프로그램 전체일정</a:t>
            </a:r>
            <a:endParaRPr lang="ko-KR" altLang="en-US" sz="2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008934"/>
              </p:ext>
            </p:extLst>
          </p:nvPr>
        </p:nvGraphicFramePr>
        <p:xfrm>
          <a:off x="490186" y="2417204"/>
          <a:ext cx="11154966" cy="3503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069"/>
                <a:gridCol w="1971025"/>
                <a:gridCol w="2307784"/>
                <a:gridCol w="2206183"/>
                <a:gridCol w="2104581"/>
                <a:gridCol w="1843324"/>
              </a:tblGrid>
              <a:tr h="2834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구분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월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화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수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목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금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1</a:t>
                      </a:r>
                      <a:r>
                        <a:rPr lang="ko-KR" altLang="en-US" sz="1200" b="1" dirty="0" smtClean="0"/>
                        <a:t>주차</a:t>
                      </a:r>
                      <a:endParaRPr lang="ko-KR" alt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입학식</a:t>
                      </a:r>
                      <a:r>
                        <a:rPr lang="en-US" altLang="ko-KR" sz="1200" b="0" dirty="0" smtClean="0"/>
                        <a:t>(</a:t>
                      </a:r>
                      <a:r>
                        <a:rPr lang="ko-KR" altLang="en-US" sz="1200" b="0" dirty="0" smtClean="0"/>
                        <a:t>오리엔테이션</a:t>
                      </a:r>
                      <a:r>
                        <a:rPr lang="en-US" altLang="ko-KR" sz="1200" b="0" dirty="0" smtClean="0"/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디지털 브랜드 전략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사업기획서 작성법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디지털 마케팅 기획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창업 경진대회 </a:t>
                      </a:r>
                      <a:r>
                        <a:rPr lang="ko-KR" altLang="en-US" sz="1200" b="0" dirty="0" err="1" smtClean="0"/>
                        <a:t>멘토링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494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 China Consumer Trend</a:t>
                      </a:r>
                      <a:endParaRPr lang="ko-KR" altLang="en-US" sz="1200" b="0" dirty="0" smtClean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883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중국어 회화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중국어 회화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중국어 회화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중국어 회화</a:t>
                      </a:r>
                      <a:endParaRPr lang="ko-KR" altLang="en-US" sz="1200" b="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문화탐방</a:t>
                      </a:r>
                      <a:endParaRPr lang="ko-KR" altLang="en-US" sz="1200" b="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</a:tr>
              <a:tr h="58091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2</a:t>
                      </a:r>
                      <a:r>
                        <a:rPr lang="ko-KR" altLang="en-US" sz="1200" b="1" dirty="0" smtClean="0"/>
                        <a:t>주차</a:t>
                      </a:r>
                      <a:endParaRPr lang="ko-KR" alt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중국 온라인</a:t>
                      </a:r>
                      <a:r>
                        <a:rPr lang="ko-KR" altLang="en-US" sz="1200" b="0" baseline="0" dirty="0" smtClean="0"/>
                        <a:t> </a:t>
                      </a:r>
                      <a:r>
                        <a:rPr lang="ko-KR" altLang="en-US" sz="1200" b="0" dirty="0" smtClean="0"/>
                        <a:t>쇼핑몰    사례</a:t>
                      </a:r>
                      <a:r>
                        <a:rPr lang="en-US" altLang="ko-KR" sz="1200" b="0" dirty="0" smtClean="0"/>
                        <a:t>/</a:t>
                      </a:r>
                      <a:r>
                        <a:rPr lang="ko-KR" altLang="en-US" sz="1200" b="0" dirty="0" err="1" smtClean="0"/>
                        <a:t>티몰샵</a:t>
                      </a:r>
                      <a:r>
                        <a:rPr lang="ko-KR" altLang="en-US" sz="1200" b="0" dirty="0" smtClean="0"/>
                        <a:t> 만들기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/>
                        <a:t>Logical Thinking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/>
                        <a:t>닷컴</a:t>
                      </a:r>
                      <a:r>
                        <a:rPr lang="ko-KR" altLang="en-US" sz="1200" b="0" dirty="0" smtClean="0"/>
                        <a:t> 기획 및 채널운영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Digital </a:t>
                      </a:r>
                      <a:r>
                        <a:rPr lang="en-US" altLang="zh-CN" sz="1200" b="0" dirty="0" smtClean="0"/>
                        <a:t>Social </a:t>
                      </a:r>
                      <a:r>
                        <a:rPr lang="en-US" altLang="ko-KR" sz="1200" b="0" dirty="0" smtClean="0"/>
                        <a:t>Strategy </a:t>
                      </a:r>
                      <a:endParaRPr lang="ko-KR" altLang="en-US" sz="1200" b="0" dirty="0" smtClean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전자상거래 총론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0006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중국어 회화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중국어 회화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중국어 회화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창업카페 방문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문화탐방</a:t>
                      </a:r>
                      <a:endParaRPr lang="ko-KR" altLang="en-US" sz="1200" b="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</a:tr>
              <a:tr h="54776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3</a:t>
                      </a:r>
                      <a:r>
                        <a:rPr lang="ko-KR" altLang="en-US" sz="1200" b="1" dirty="0" smtClean="0"/>
                        <a:t>주차</a:t>
                      </a:r>
                      <a:endParaRPr lang="ko-KR" alt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smtClean="0"/>
                        <a:t>중국 </a:t>
                      </a:r>
                      <a:r>
                        <a:rPr lang="en-US" altLang="ko-KR" sz="1100" b="0" dirty="0" smtClean="0"/>
                        <a:t>e-commerce </a:t>
                      </a:r>
                      <a:r>
                        <a:rPr lang="ko-KR" altLang="en-US" sz="1100" b="0" dirty="0" smtClean="0"/>
                        <a:t>시장의 </a:t>
                      </a:r>
                      <a:endParaRPr lang="en-US" altLang="ko-KR" sz="1100" b="0" dirty="0" smtClean="0"/>
                    </a:p>
                    <a:p>
                      <a:pPr algn="ctr" latinLnBrk="1"/>
                      <a:r>
                        <a:rPr lang="ko-KR" altLang="en-US" sz="1100" b="0" dirty="0" smtClean="0"/>
                        <a:t>성장과 주요 </a:t>
                      </a:r>
                      <a:r>
                        <a:rPr lang="ko-KR" altLang="en-US" sz="1100" b="0" dirty="0" err="1" smtClean="0"/>
                        <a:t>트랜드</a:t>
                      </a:r>
                      <a:endParaRPr lang="ko-KR" altLang="en-US" sz="1100" b="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마음을 읽는 </a:t>
                      </a:r>
                      <a:r>
                        <a:rPr lang="en-US" altLang="ko-KR" sz="1200" b="0" dirty="0" smtClean="0"/>
                        <a:t>Global Communication</a:t>
                      </a:r>
                      <a:endParaRPr lang="ko-KR" altLang="en-US" sz="1200" b="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China Internet Plus</a:t>
                      </a:r>
                      <a:endParaRPr lang="ko-KR" altLang="en-US" sz="1200" b="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Digital</a:t>
                      </a:r>
                      <a:r>
                        <a:rPr lang="en-US" altLang="ko-KR" sz="1200" b="0" baseline="0" dirty="0" smtClean="0"/>
                        <a:t> </a:t>
                      </a:r>
                      <a:r>
                        <a:rPr lang="en-US" altLang="zh-CN" sz="1200" b="0" baseline="0" dirty="0" smtClean="0"/>
                        <a:t>Performance Marketing</a:t>
                      </a:r>
                      <a:endParaRPr lang="ko-KR" altLang="en-US" sz="1200" b="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문화탐방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</a:tr>
              <a:tr h="54419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중국어 회화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중국어 회화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중국어 회화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err="1" smtClean="0"/>
                        <a:t>펑타이</a:t>
                      </a:r>
                      <a:r>
                        <a:rPr lang="ko-KR" altLang="en-US" sz="1200" b="0" dirty="0" smtClean="0"/>
                        <a:t> 방문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경진대회 </a:t>
                      </a:r>
                      <a:r>
                        <a:rPr lang="en-US" altLang="ko-KR" sz="1200" b="0" dirty="0" smtClean="0"/>
                        <a:t>&amp; </a:t>
                      </a:r>
                      <a:r>
                        <a:rPr lang="ko-KR" altLang="en-US" sz="1200" b="0" dirty="0" err="1" smtClean="0"/>
                        <a:t>수료식</a:t>
                      </a:r>
                      <a:endParaRPr lang="ko-KR" altLang="en-US" sz="1200" b="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그림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3462" y="263760"/>
            <a:ext cx="2088232" cy="48029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30306" y="887506"/>
            <a:ext cx="11761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주간 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CES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프로그램 전체 일정은 다음과 같으며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상황에 따라 강의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스케줄은 변동될 수 있음</a:t>
            </a:r>
            <a:endParaRPr lang="en-US" altLang="ko-KR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059" y="6077490"/>
            <a:ext cx="113656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b="1" u="sng" dirty="0" smtClean="0">
                <a:latin typeface="+mj-ea"/>
                <a:ea typeface="+mj-ea"/>
              </a:rPr>
              <a:t>강의시간은 강사 일정에 따라 변동될 수 있음 </a:t>
            </a:r>
            <a:r>
              <a:rPr lang="en-US" altLang="ko-KR" sz="1100" b="1" dirty="0" smtClean="0">
                <a:latin typeface="+mj-ea"/>
                <a:ea typeface="+mj-ea"/>
              </a:rPr>
              <a:t>/ </a:t>
            </a:r>
            <a:r>
              <a:rPr lang="ko-KR" altLang="en-US" sz="1100" b="1" dirty="0" smtClean="0">
                <a:latin typeface="+mj-ea"/>
                <a:ea typeface="+mj-ea"/>
              </a:rPr>
              <a:t>디지털창업아이디어 경진대회는 강의 외 시간을 활용해 비정기적으로 진행됨</a:t>
            </a:r>
            <a:r>
              <a:rPr lang="en-US" altLang="ko-KR" sz="1100" b="1" dirty="0" smtClean="0">
                <a:latin typeface="+mj-ea"/>
                <a:ea typeface="+mj-ea"/>
              </a:rPr>
              <a:t>(</a:t>
            </a:r>
            <a:r>
              <a:rPr lang="ko-KR" altLang="en-US" sz="1100" b="1" dirty="0" smtClean="0">
                <a:latin typeface="+mj-ea"/>
                <a:ea typeface="+mj-ea"/>
              </a:rPr>
              <a:t>경연</a:t>
            </a:r>
            <a:r>
              <a:rPr lang="en-US" altLang="ko-KR" sz="1100" b="1" dirty="0" smtClean="0">
                <a:latin typeface="+mj-ea"/>
                <a:ea typeface="+mj-ea"/>
              </a:rPr>
              <a:t>/</a:t>
            </a:r>
            <a:r>
              <a:rPr lang="ko-KR" altLang="en-US" sz="1100" b="1" dirty="0" smtClean="0">
                <a:latin typeface="+mj-ea"/>
                <a:ea typeface="+mj-ea"/>
              </a:rPr>
              <a:t>시상은 </a:t>
            </a:r>
            <a:r>
              <a:rPr lang="ko-KR" altLang="en-US" sz="1100" b="1" dirty="0" err="1" smtClean="0">
                <a:latin typeface="+mj-ea"/>
                <a:ea typeface="+mj-ea"/>
              </a:rPr>
              <a:t>수료식</a:t>
            </a:r>
            <a:r>
              <a:rPr lang="ko-KR" altLang="en-US" sz="1100" b="1" dirty="0" smtClean="0">
                <a:latin typeface="+mj-ea"/>
                <a:ea typeface="+mj-ea"/>
              </a:rPr>
              <a:t> 때 진행</a:t>
            </a:r>
            <a:r>
              <a:rPr lang="en-US" altLang="ko-KR" sz="1100" b="1" dirty="0" smtClean="0">
                <a:latin typeface="+mj-ea"/>
                <a:ea typeface="+mj-ea"/>
              </a:rPr>
              <a:t>)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456547" y="1990497"/>
            <a:ext cx="1438242" cy="276999"/>
            <a:chOff x="430306" y="2023745"/>
            <a:chExt cx="1438242" cy="276999"/>
          </a:xfrm>
        </p:grpSpPr>
        <p:sp>
          <p:nvSpPr>
            <p:cNvPr id="2" name="직사각형 1"/>
            <p:cNvSpPr/>
            <p:nvPr/>
          </p:nvSpPr>
          <p:spPr>
            <a:xfrm>
              <a:off x="430306" y="2074545"/>
              <a:ext cx="199565" cy="19113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29106" y="2023745"/>
              <a:ext cx="12394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b="1" dirty="0" smtClean="0">
                  <a:latin typeface="+mj-ea"/>
                  <a:ea typeface="+mj-ea"/>
                </a:rPr>
                <a:t>입학식</a:t>
              </a:r>
              <a:r>
                <a:rPr lang="en-US" altLang="ko-KR" sz="1200" b="1" dirty="0" smtClean="0">
                  <a:latin typeface="+mj-ea"/>
                  <a:ea typeface="+mj-ea"/>
                </a:rPr>
                <a:t>&amp;</a:t>
              </a:r>
              <a:r>
                <a:rPr lang="ko-KR" altLang="en-US" sz="1200" b="1" dirty="0" err="1" smtClean="0">
                  <a:latin typeface="+mj-ea"/>
                  <a:ea typeface="+mj-ea"/>
                </a:rPr>
                <a:t>수료식</a:t>
              </a:r>
              <a:endParaRPr lang="ko-KR" altLang="en-US" sz="1200" b="1" dirty="0">
                <a:latin typeface="+mj-ea"/>
                <a:ea typeface="+mj-ea"/>
              </a:endParaRPr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3109007" y="2074545"/>
            <a:ext cx="199565" cy="191135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" name="TextBox 17"/>
          <p:cNvSpPr txBox="1"/>
          <p:nvPr/>
        </p:nvSpPr>
        <p:spPr>
          <a:xfrm>
            <a:off x="3333671" y="2015527"/>
            <a:ext cx="14814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smtClean="0"/>
              <a:t>문화탐방</a:t>
            </a:r>
            <a:r>
              <a:rPr lang="en-US" altLang="ko-KR" sz="1200" b="1" dirty="0" smtClean="0"/>
              <a:t>/</a:t>
            </a:r>
            <a:r>
              <a:rPr lang="ko-KR" altLang="en-US" sz="1200" b="1" dirty="0" smtClean="0"/>
              <a:t>외부방문</a:t>
            </a:r>
            <a:endParaRPr lang="ko-KR" altLang="en-US" sz="1200" b="1" dirty="0"/>
          </a:p>
        </p:txBody>
      </p:sp>
      <p:sp>
        <p:nvSpPr>
          <p:cNvPr id="19" name="직사각형 18"/>
          <p:cNvSpPr/>
          <p:nvPr/>
        </p:nvSpPr>
        <p:spPr>
          <a:xfrm>
            <a:off x="4858000" y="2058458"/>
            <a:ext cx="199565" cy="191135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0" name="TextBox 19"/>
          <p:cNvSpPr txBox="1"/>
          <p:nvPr/>
        </p:nvSpPr>
        <p:spPr>
          <a:xfrm>
            <a:off x="5121004" y="2012919"/>
            <a:ext cx="9893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smtClean="0"/>
              <a:t>중국어 회화</a:t>
            </a:r>
            <a:endParaRPr lang="ko-KR" altLang="en-US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8487701" y="2015528"/>
            <a:ext cx="32960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※ </a:t>
            </a:r>
            <a:r>
              <a:rPr lang="ko-KR" altLang="en-US" sz="1200" b="1" dirty="0" smtClean="0"/>
              <a:t>각 일정은 오전</a:t>
            </a:r>
            <a:r>
              <a:rPr lang="en-US" altLang="ko-KR" sz="1200" b="1" dirty="0" smtClean="0"/>
              <a:t>,</a:t>
            </a:r>
            <a:r>
              <a:rPr lang="ko-KR" altLang="en-US" sz="1200" b="1" dirty="0" smtClean="0"/>
              <a:t>오후 각 </a:t>
            </a:r>
            <a:r>
              <a:rPr lang="en-US" altLang="ko-KR" sz="1200" b="1" dirty="0" smtClean="0"/>
              <a:t>4</a:t>
            </a:r>
            <a:r>
              <a:rPr lang="ko-KR" altLang="en-US" sz="1200" b="1" dirty="0" smtClean="0"/>
              <a:t>시간을 기준으로 함</a:t>
            </a:r>
            <a:endParaRPr lang="ko-KR" altLang="en-US" sz="1200" b="1" dirty="0"/>
          </a:p>
        </p:txBody>
      </p:sp>
      <p:grpSp>
        <p:nvGrpSpPr>
          <p:cNvPr id="21" name="그룹 20"/>
          <p:cNvGrpSpPr/>
          <p:nvPr/>
        </p:nvGrpSpPr>
        <p:grpSpPr>
          <a:xfrm>
            <a:off x="1990979" y="2000246"/>
            <a:ext cx="999019" cy="276999"/>
            <a:chOff x="430306" y="2023745"/>
            <a:chExt cx="999019" cy="276999"/>
          </a:xfrm>
        </p:grpSpPr>
        <p:sp>
          <p:nvSpPr>
            <p:cNvPr id="23" name="직사각형 22"/>
            <p:cNvSpPr/>
            <p:nvPr/>
          </p:nvSpPr>
          <p:spPr>
            <a:xfrm>
              <a:off x="430306" y="2074545"/>
              <a:ext cx="199565" cy="1911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9106" y="2023745"/>
              <a:ext cx="8002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b="1" dirty="0" smtClean="0"/>
                <a:t>전문강의</a:t>
              </a:r>
              <a:endParaRPr lang="ko-KR" altLang="en-US" sz="1200" b="1" dirty="0"/>
            </a:p>
          </p:txBody>
        </p:sp>
      </p:grpSp>
      <p:sp>
        <p:nvSpPr>
          <p:cNvPr id="28" name="직사각형 27"/>
          <p:cNvSpPr/>
          <p:nvPr/>
        </p:nvSpPr>
        <p:spPr>
          <a:xfrm>
            <a:off x="6202478" y="2086836"/>
            <a:ext cx="199565" cy="19113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9" name="TextBox 28"/>
          <p:cNvSpPr txBox="1"/>
          <p:nvPr/>
        </p:nvSpPr>
        <p:spPr>
          <a:xfrm>
            <a:off x="6465482" y="2041297"/>
            <a:ext cx="1143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smtClean="0"/>
              <a:t>창업 경진대회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6103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10641" y="1964280"/>
            <a:ext cx="3901867" cy="49754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Digital Marketing </a:t>
            </a:r>
            <a:r>
              <a:rPr lang="en-US" altLang="ko-KR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(5</a:t>
            </a:r>
            <a:r>
              <a:rPr lang="ko-KR" altLang="en-US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</a:t>
            </a:r>
            <a:r>
              <a:rPr lang="en-US" altLang="ko-KR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410641" y="2461821"/>
            <a:ext cx="3901867" cy="16270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디지털 마케팅 기획</a:t>
            </a:r>
            <a:endParaRPr lang="en-US" altLang="ko-KR" sz="1400" dirty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 err="1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닷컴</a:t>
            </a:r>
            <a:r>
              <a:rPr lang="ko-KR" altLang="en-US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기획 및 채널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운영</a:t>
            </a:r>
            <a:endParaRPr lang="en-US" altLang="ko-KR" sz="1400" dirty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altLang="ko-KR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Digital </a:t>
            </a:r>
            <a:r>
              <a:rPr lang="en-US" altLang="zh-CN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</a:t>
            </a:r>
            <a:r>
              <a:rPr lang="en-US" altLang="zh-CN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ocial</a:t>
            </a:r>
            <a:r>
              <a:rPr lang="en-US" altLang="ko-KR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Strategy</a:t>
            </a:r>
            <a:endParaRPr lang="ko-KR" altLang="en-US" sz="1400" dirty="0" smtClean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디지털 브랜드 전략 </a:t>
            </a:r>
            <a:endParaRPr lang="en-US" altLang="ko-KR" sz="1400" dirty="0" smtClean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Digital Performance Marketing</a:t>
            </a:r>
            <a:endParaRPr lang="ko-KR" altLang="en-US" sz="1400" dirty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10641" y="4368265"/>
            <a:ext cx="3901867" cy="49754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e-Commerce </a:t>
            </a:r>
            <a:r>
              <a:rPr lang="en-US" altLang="ko-KR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(3</a:t>
            </a:r>
            <a:r>
              <a:rPr lang="ko-KR" altLang="en-US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</a:t>
            </a:r>
            <a:r>
              <a:rPr lang="en-US" altLang="ko-KR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en-US" altLang="ko-KR" sz="14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10641" y="4865806"/>
            <a:ext cx="3901867" cy="16270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전자상거래 </a:t>
            </a:r>
            <a:r>
              <a:rPr lang="ko-KR" altLang="en-US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총론</a:t>
            </a:r>
            <a:endParaRPr lang="en-US" altLang="ko-KR" sz="1400" dirty="0" smtClean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중국 </a:t>
            </a:r>
            <a:r>
              <a:rPr lang="en-US" altLang="ko-KR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e-commerce </a:t>
            </a: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시장의 성장과 주요 </a:t>
            </a:r>
            <a:r>
              <a:rPr lang="ko-KR" altLang="en-US" sz="1400" dirty="0" err="1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트랜드</a:t>
            </a: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1400" dirty="0" smtClean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중국 </a:t>
            </a: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온라인 쇼핑몰 사례 </a:t>
            </a:r>
            <a:r>
              <a:rPr lang="en-US" altLang="ko-KR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/ </a:t>
            </a:r>
            <a:r>
              <a:rPr lang="en-US" altLang="ko-KR" sz="1400" dirty="0" err="1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Tmall</a:t>
            </a:r>
            <a:r>
              <a:rPr lang="en-US" altLang="ko-KR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dirty="0" err="1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샵</a:t>
            </a: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만들기 </a:t>
            </a:r>
            <a:endParaRPr lang="en-US" altLang="ko-KR" sz="1400" dirty="0" smtClean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4396553" y="1964280"/>
            <a:ext cx="3901867" cy="49754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Digital </a:t>
            </a:r>
            <a:r>
              <a:rPr lang="ko-KR" altLang="en-US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창업 기초</a:t>
            </a:r>
            <a:r>
              <a:rPr lang="en-US" altLang="ko-KR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(3</a:t>
            </a: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4396553" y="2461821"/>
            <a:ext cx="3901867" cy="16270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China Consumer trend</a:t>
            </a: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디지털 창업 사업 기획</a:t>
            </a:r>
            <a:endParaRPr lang="en-US" altLang="ko-KR" sz="1400" dirty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China Internet Plus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4396553" y="4368265"/>
            <a:ext cx="3901867" cy="49754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Biz-skill </a:t>
            </a:r>
            <a:r>
              <a:rPr lang="en-US" altLang="ko-KR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(2</a:t>
            </a:r>
            <a:r>
              <a:rPr lang="ko-KR" altLang="en-US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</a:t>
            </a:r>
            <a:r>
              <a:rPr lang="en-US" altLang="ko-KR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en-US" altLang="ko-KR" sz="14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396553" y="4865806"/>
            <a:ext cx="3901867" cy="16270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altLang="ko-KR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Logical </a:t>
            </a:r>
            <a:r>
              <a:rPr lang="en-US" altLang="ko-KR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Thinking</a:t>
            </a:r>
          </a:p>
          <a:p>
            <a:pPr marL="174625" indent="-17462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마음을 </a:t>
            </a:r>
            <a:r>
              <a:rPr lang="ko-KR" altLang="en-US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읽는 </a:t>
            </a:r>
            <a:r>
              <a:rPr lang="en-US" altLang="ko-KR" sz="1400" dirty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Global </a:t>
            </a:r>
            <a:r>
              <a:rPr lang="en-US" altLang="ko-KR" sz="140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Communication</a:t>
            </a:r>
            <a:endParaRPr lang="en-US" altLang="ko-KR" sz="1400" dirty="0">
              <a:solidFill>
                <a:schemeClr val="tx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0306" y="282388"/>
            <a:ext cx="769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전문 강의</a:t>
            </a:r>
            <a:endParaRPr lang="ko-KR" altLang="en-US" sz="2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3462" y="263760"/>
            <a:ext cx="2088232" cy="48029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30306" y="887506"/>
            <a:ext cx="11761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Digital Marketing, Digital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창업기초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e-Commerce, Biz-Skill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강의를 통해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수강생들에게 최근 중국의 환경과 창업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비즈니스에 대한 이해를 증진시킴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91324" y="2071856"/>
            <a:ext cx="322729" cy="2554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476136" y="2071856"/>
            <a:ext cx="322729" cy="2554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tx1"/>
                </a:solidFill>
              </a:rPr>
              <a:t>2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491324" y="4482561"/>
            <a:ext cx="322729" cy="2554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</a:rPr>
              <a:t>3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4476136" y="4482561"/>
            <a:ext cx="322729" cy="2554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</a:rPr>
              <a:t>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24" name="이등변 삼각형 23"/>
          <p:cNvSpPr/>
          <p:nvPr/>
        </p:nvSpPr>
        <p:spPr>
          <a:xfrm rot="5400000">
            <a:off x="7387453" y="4007700"/>
            <a:ext cx="2330245" cy="38801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8806731" y="2743200"/>
            <a:ext cx="2977282" cy="29203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</a:rPr>
              <a:t>중국 창업</a:t>
            </a:r>
            <a:r>
              <a:rPr lang="en-US" altLang="ko-KR" b="1" dirty="0" smtClean="0">
                <a:solidFill>
                  <a:schemeClr val="tx1"/>
                </a:solidFill>
              </a:rPr>
              <a:t>/</a:t>
            </a:r>
            <a:r>
              <a:rPr lang="ko-KR" altLang="en-US" b="1" dirty="0" smtClean="0">
                <a:solidFill>
                  <a:schemeClr val="tx1"/>
                </a:solidFill>
              </a:rPr>
              <a:t>비즈니스에 필요한 </a:t>
            </a:r>
            <a:r>
              <a:rPr lang="en-US" altLang="ko-KR" b="1" dirty="0" smtClean="0">
                <a:solidFill>
                  <a:schemeClr val="tx1"/>
                </a:solidFill>
              </a:rPr>
              <a:t>Digital Chanel</a:t>
            </a:r>
            <a:r>
              <a:rPr lang="ko-KR" altLang="en-US" b="1" dirty="0" smtClean="0">
                <a:solidFill>
                  <a:schemeClr val="tx1"/>
                </a:solidFill>
              </a:rPr>
              <a:t> 이해와 </a:t>
            </a:r>
            <a:r>
              <a:rPr lang="en-US" altLang="ko-KR" b="1" dirty="0" smtClean="0">
                <a:solidFill>
                  <a:schemeClr val="tx1"/>
                </a:solidFill>
              </a:rPr>
              <a:t>Skill</a:t>
            </a:r>
            <a:r>
              <a:rPr lang="ko-KR" altLang="en-US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등 사례중심적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</a:rPr>
              <a:t>강의 진행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58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30306" y="282388"/>
            <a:ext cx="769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전문 강의 </a:t>
            </a:r>
            <a:r>
              <a:rPr lang="en-US" altLang="ko-KR" sz="2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- 1. </a:t>
            </a:r>
            <a:r>
              <a:rPr lang="en-US" altLang="ko-KR" sz="2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Digital Marketing </a:t>
            </a:r>
            <a:endParaRPr lang="ko-KR" altLang="en-US" sz="2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3462" y="263760"/>
            <a:ext cx="2088232" cy="48029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30306" y="887506"/>
            <a:ext cx="11761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Digital Marketing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강좌는 디지털 시대로 변화한 경영환경하에서 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CheilPengtai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 현재 중국 내 기업들과 진행하는 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다양한 디지털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마케팅 실제 사례 기반의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디지털 커뮤니케이션 방식을 학습함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직선 연결선 137"/>
          <p:cNvSpPr>
            <a:spLocks noChangeShapeType="1"/>
          </p:cNvSpPr>
          <p:nvPr/>
        </p:nvSpPr>
        <p:spPr bwMode="auto">
          <a:xfrm>
            <a:off x="411929" y="2211356"/>
            <a:ext cx="11372084" cy="0"/>
          </a:xfrm>
          <a:prstGeom prst="line">
            <a:avLst/>
          </a:prstGeom>
          <a:noFill/>
          <a:ln w="9525">
            <a:solidFill>
              <a:srgbClr val="3F3F3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TextBox 140"/>
          <p:cNvSpPr>
            <a:spLocks noChangeArrowheads="1"/>
          </p:cNvSpPr>
          <p:nvPr/>
        </p:nvSpPr>
        <p:spPr bwMode="auto">
          <a:xfrm>
            <a:off x="2645979" y="1917044"/>
            <a:ext cx="696344" cy="29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과목명</a:t>
            </a:r>
          </a:p>
        </p:txBody>
      </p:sp>
      <p:sp>
        <p:nvSpPr>
          <p:cNvPr id="29" name="TextBox 148"/>
          <p:cNvSpPr>
            <a:spLocks noChangeArrowheads="1"/>
          </p:cNvSpPr>
          <p:nvPr/>
        </p:nvSpPr>
        <p:spPr bwMode="auto">
          <a:xfrm>
            <a:off x="6303947" y="1917045"/>
            <a:ext cx="1583185" cy="29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학습내용</a:t>
            </a:r>
          </a:p>
        </p:txBody>
      </p:sp>
      <p:sp>
        <p:nvSpPr>
          <p:cNvPr id="32" name="직사각형 153"/>
          <p:cNvSpPr>
            <a:spLocks noChangeArrowheads="1"/>
          </p:cNvSpPr>
          <p:nvPr/>
        </p:nvSpPr>
        <p:spPr bwMode="auto">
          <a:xfrm>
            <a:off x="411928" y="2344276"/>
            <a:ext cx="1407923" cy="4394569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ko-KR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Digital Marketing</a:t>
            </a:r>
            <a:endParaRPr lang="zh-CN" altLang="en-US" sz="24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직사각형 155"/>
          <p:cNvSpPr>
            <a:spLocks noChangeArrowheads="1"/>
          </p:cNvSpPr>
          <p:nvPr/>
        </p:nvSpPr>
        <p:spPr bwMode="auto">
          <a:xfrm>
            <a:off x="407989" y="2344277"/>
            <a:ext cx="283613" cy="245395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1400" b="1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44" name="TextBox 21"/>
          <p:cNvSpPr>
            <a:spLocks noChangeArrowheads="1"/>
          </p:cNvSpPr>
          <p:nvPr/>
        </p:nvSpPr>
        <p:spPr bwMode="auto">
          <a:xfrm>
            <a:off x="10769703" y="1917044"/>
            <a:ext cx="1014310" cy="29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강사</a:t>
            </a:r>
          </a:p>
        </p:txBody>
      </p:sp>
      <p:sp>
        <p:nvSpPr>
          <p:cNvPr id="22" name="직사각형 157"/>
          <p:cNvSpPr>
            <a:spLocks noChangeArrowheads="1"/>
          </p:cNvSpPr>
          <p:nvPr/>
        </p:nvSpPr>
        <p:spPr bwMode="auto">
          <a:xfrm>
            <a:off x="1934575" y="2344277"/>
            <a:ext cx="2619154" cy="7451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디지털 마케팅 </a:t>
            </a:r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기획</a:t>
            </a: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23" name="직사각형 161"/>
          <p:cNvSpPr>
            <a:spLocks noChangeArrowheads="1"/>
          </p:cNvSpPr>
          <p:nvPr/>
        </p:nvSpPr>
        <p:spPr bwMode="auto">
          <a:xfrm>
            <a:off x="4674921" y="3217889"/>
            <a:ext cx="5459506" cy="78267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국 소비자에 최적화된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UI/UX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설계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(Web/Mobile site/APP) /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소비자 특징에 따른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SNS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선정 및 기획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,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운영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향 플랫폼 기획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,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운영 성공 사례</a:t>
            </a:r>
            <a:endParaRPr lang="zh-CN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직사각형 165"/>
          <p:cNvSpPr>
            <a:spLocks noChangeArrowheads="1"/>
          </p:cNvSpPr>
          <p:nvPr/>
        </p:nvSpPr>
        <p:spPr bwMode="auto">
          <a:xfrm>
            <a:off x="1934575" y="3217888"/>
            <a:ext cx="2619154" cy="7826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Digital S</a:t>
            </a: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ocial Strategy</a:t>
            </a:r>
            <a:endParaRPr lang="ko-KR" altLang="en-US" sz="1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ct val="0"/>
              </a:spcBef>
            </a:pP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  (1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25" name="직사각형 166"/>
          <p:cNvSpPr>
            <a:spLocks noChangeArrowheads="1"/>
          </p:cNvSpPr>
          <p:nvPr/>
        </p:nvSpPr>
        <p:spPr bwMode="auto">
          <a:xfrm>
            <a:off x="4674921" y="2344277"/>
            <a:ext cx="5459506" cy="795568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소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비자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고객 니즈 분석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기획 목표 및 주제 설정 정보 수집 및 인사이트 도출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아이데이션 및 스토리 구성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디지털 마케팅 기획 사례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실습 과제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디지털 마케팅 제안서 작성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-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진출 한국기업 대상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_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조별 진행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 </a:t>
            </a:r>
            <a:endParaRPr lang="zh-CN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직사각형 17"/>
          <p:cNvSpPr>
            <a:spLocks noChangeArrowheads="1"/>
          </p:cNvSpPr>
          <p:nvPr/>
        </p:nvSpPr>
        <p:spPr bwMode="auto">
          <a:xfrm>
            <a:off x="4674921" y="4120099"/>
            <a:ext cx="5459506" cy="782677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국 온라인 미디어 특징 및 트랜드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성공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,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최신 온라인 미디어 소개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Performance based media 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소개</a:t>
            </a:r>
            <a:endParaRPr lang="zh-CN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1" name="직사각형 18"/>
          <p:cNvSpPr>
            <a:spLocks noChangeArrowheads="1"/>
          </p:cNvSpPr>
          <p:nvPr/>
        </p:nvSpPr>
        <p:spPr bwMode="auto">
          <a:xfrm>
            <a:off x="1934575" y="4129027"/>
            <a:ext cx="2619154" cy="7798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400" b="1" dirty="0" err="1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닷컴</a:t>
            </a:r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기획 및 채널 운영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47" name="직사각형 22"/>
          <p:cNvSpPr>
            <a:spLocks noChangeArrowheads="1"/>
          </p:cNvSpPr>
          <p:nvPr/>
        </p:nvSpPr>
        <p:spPr bwMode="auto">
          <a:xfrm>
            <a:off x="1934575" y="5037290"/>
            <a:ext cx="2619154" cy="7826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디지털 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브랜드 전략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49" name="직사각형 28"/>
          <p:cNvSpPr>
            <a:spLocks noChangeArrowheads="1"/>
          </p:cNvSpPr>
          <p:nvPr/>
        </p:nvSpPr>
        <p:spPr bwMode="auto">
          <a:xfrm>
            <a:off x="10250913" y="2344278"/>
            <a:ext cx="1533100" cy="795567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Jerome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0" name="직사각형 29"/>
          <p:cNvSpPr>
            <a:spLocks noChangeArrowheads="1"/>
          </p:cNvSpPr>
          <p:nvPr/>
        </p:nvSpPr>
        <p:spPr bwMode="auto">
          <a:xfrm>
            <a:off x="10250913" y="3217888"/>
            <a:ext cx="1533100" cy="782677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Sejun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1" name="직사각형 30"/>
          <p:cNvSpPr>
            <a:spLocks noChangeArrowheads="1"/>
          </p:cNvSpPr>
          <p:nvPr/>
        </p:nvSpPr>
        <p:spPr bwMode="auto">
          <a:xfrm>
            <a:off x="10250913" y="4116166"/>
            <a:ext cx="1533100" cy="74774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Amy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8" name="직사각형 19"/>
          <p:cNvSpPr>
            <a:spLocks noChangeArrowheads="1"/>
          </p:cNvSpPr>
          <p:nvPr/>
        </p:nvSpPr>
        <p:spPr bwMode="auto">
          <a:xfrm>
            <a:off x="4668453" y="5048179"/>
            <a:ext cx="5459506" cy="785554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디지털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브랜드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관리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Principles &amp; Requirements</a:t>
            </a:r>
          </a:p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디지털 브랜드 </a:t>
            </a:r>
            <a:r>
              <a:rPr lang="ko-KR" altLang="en-US" sz="120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네이밍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이해</a:t>
            </a:r>
          </a:p>
        </p:txBody>
      </p:sp>
      <p:sp>
        <p:nvSpPr>
          <p:cNvPr id="59" name="직사각형 31"/>
          <p:cNvSpPr>
            <a:spLocks noChangeArrowheads="1"/>
          </p:cNvSpPr>
          <p:nvPr/>
        </p:nvSpPr>
        <p:spPr bwMode="auto">
          <a:xfrm>
            <a:off x="10250913" y="5071116"/>
            <a:ext cx="1533100" cy="785554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Kane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30" name="직사각형 22"/>
          <p:cNvSpPr>
            <a:spLocks noChangeArrowheads="1"/>
          </p:cNvSpPr>
          <p:nvPr/>
        </p:nvSpPr>
        <p:spPr bwMode="auto">
          <a:xfrm>
            <a:off x="1952505" y="5956169"/>
            <a:ext cx="2619154" cy="7826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Digital Performance Marketing</a:t>
            </a:r>
            <a:r>
              <a:rPr lang="zh-CN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31" name="직사각형 19"/>
          <p:cNvSpPr>
            <a:spLocks noChangeArrowheads="1"/>
          </p:cNvSpPr>
          <p:nvPr/>
        </p:nvSpPr>
        <p:spPr bwMode="auto">
          <a:xfrm>
            <a:off x="4686383" y="5967058"/>
            <a:ext cx="5459506" cy="785554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퍼포먼스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마케팅에 대한 전반적인 이해</a:t>
            </a:r>
            <a:endParaRPr lang="en-US" altLang="ko-KR" sz="12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퍼포먼스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마케팅 실제 사례 소개 등</a:t>
            </a:r>
            <a:endParaRPr lang="ko-KR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4" name="직사각형 31"/>
          <p:cNvSpPr>
            <a:spLocks noChangeArrowheads="1"/>
          </p:cNvSpPr>
          <p:nvPr/>
        </p:nvSpPr>
        <p:spPr bwMode="auto">
          <a:xfrm>
            <a:off x="10268843" y="5989995"/>
            <a:ext cx="1533100" cy="762617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Jason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19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30306" y="282388"/>
            <a:ext cx="769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2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전문 강의 </a:t>
            </a:r>
            <a:r>
              <a:rPr lang="en-US" altLang="ko-KR" sz="2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- 2. Digital </a:t>
            </a:r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창업 기초</a:t>
            </a:r>
            <a:endParaRPr lang="ko-KR" altLang="en-US" sz="2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3462" y="263760"/>
            <a:ext cx="2088232" cy="48029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30306" y="887506"/>
            <a:ext cx="11761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Digital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창업기초 강좌는 </a:t>
            </a:r>
            <a:r>
              <a:rPr lang="ko-KR" altLang="en-US" b="1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중국내에서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디지털 창업을 경험하기 위한 가장 기초적인 중국 디지털 시장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소비자 및 중국 디지털 </a:t>
            </a:r>
            <a:r>
              <a:rPr lang="ko-KR" altLang="en-US" b="1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스타트업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성공 사례를 학습하고 또한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실제 창업을 위한 기본적인 사업기획 방법에 대해 교육 실시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직선 연결선 137"/>
          <p:cNvSpPr>
            <a:spLocks noChangeShapeType="1"/>
          </p:cNvSpPr>
          <p:nvPr/>
        </p:nvSpPr>
        <p:spPr bwMode="auto">
          <a:xfrm>
            <a:off x="411929" y="2211283"/>
            <a:ext cx="11372084" cy="0"/>
          </a:xfrm>
          <a:prstGeom prst="line">
            <a:avLst/>
          </a:prstGeom>
          <a:noFill/>
          <a:ln w="9525">
            <a:solidFill>
              <a:srgbClr val="3F3F3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TextBox 140"/>
          <p:cNvSpPr>
            <a:spLocks noChangeArrowheads="1"/>
          </p:cNvSpPr>
          <p:nvPr/>
        </p:nvSpPr>
        <p:spPr bwMode="auto">
          <a:xfrm>
            <a:off x="2645979" y="1917044"/>
            <a:ext cx="696344" cy="291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과목명</a:t>
            </a:r>
          </a:p>
        </p:txBody>
      </p:sp>
      <p:sp>
        <p:nvSpPr>
          <p:cNvPr id="29" name="TextBox 148"/>
          <p:cNvSpPr>
            <a:spLocks noChangeArrowheads="1"/>
          </p:cNvSpPr>
          <p:nvPr/>
        </p:nvSpPr>
        <p:spPr bwMode="auto">
          <a:xfrm>
            <a:off x="6303947" y="1917045"/>
            <a:ext cx="1583185" cy="291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학습내용</a:t>
            </a:r>
          </a:p>
        </p:txBody>
      </p:sp>
      <p:sp>
        <p:nvSpPr>
          <p:cNvPr id="32" name="직사각형 153"/>
          <p:cNvSpPr>
            <a:spLocks noChangeArrowheads="1"/>
          </p:cNvSpPr>
          <p:nvPr/>
        </p:nvSpPr>
        <p:spPr bwMode="auto">
          <a:xfrm>
            <a:off x="411928" y="2344171"/>
            <a:ext cx="1407923" cy="4144389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ko-KR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Digital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ko-KR" altLang="en-US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창업 </a:t>
            </a:r>
            <a:endParaRPr lang="en-US" altLang="ko-KR" b="1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ko-KR" altLang="en-US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기초 과정</a:t>
            </a:r>
            <a:endParaRPr lang="zh-CN" altLang="en-US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직사각형 155"/>
          <p:cNvSpPr>
            <a:spLocks noChangeArrowheads="1"/>
          </p:cNvSpPr>
          <p:nvPr/>
        </p:nvSpPr>
        <p:spPr bwMode="auto">
          <a:xfrm>
            <a:off x="407989" y="2344171"/>
            <a:ext cx="283613" cy="245334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2</a:t>
            </a:r>
            <a:endParaRPr lang="en-US" altLang="zh-CN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44" name="TextBox 21"/>
          <p:cNvSpPr>
            <a:spLocks noChangeArrowheads="1"/>
          </p:cNvSpPr>
          <p:nvPr/>
        </p:nvSpPr>
        <p:spPr bwMode="auto">
          <a:xfrm>
            <a:off x="10769703" y="1917044"/>
            <a:ext cx="1014310" cy="291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강사</a:t>
            </a:r>
          </a:p>
        </p:txBody>
      </p:sp>
      <p:sp>
        <p:nvSpPr>
          <p:cNvPr id="22" name="직사각형 157"/>
          <p:cNvSpPr>
            <a:spLocks noChangeArrowheads="1"/>
          </p:cNvSpPr>
          <p:nvPr/>
        </p:nvSpPr>
        <p:spPr bwMode="auto">
          <a:xfrm>
            <a:off x="1934575" y="2344170"/>
            <a:ext cx="2619154" cy="11692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China Consumer </a:t>
            </a: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trend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/2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25" name="직사각형 166"/>
          <p:cNvSpPr>
            <a:spLocks noChangeArrowheads="1"/>
          </p:cNvSpPr>
          <p:nvPr/>
        </p:nvSpPr>
        <p:spPr bwMode="auto">
          <a:xfrm>
            <a:off x="4674921" y="2344170"/>
            <a:ext cx="5459506" cy="116927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현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중국의 디지털 소비를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주도하는 소비주체인 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80/90</a:t>
            </a:r>
            <a:r>
              <a:rPr lang="zh-CN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后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세대들의 특성</a:t>
            </a:r>
            <a:endParaRPr lang="en-US" altLang="ko-KR" sz="12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현 중국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디지털 소비시장 </a:t>
            </a:r>
            <a:r>
              <a:rPr lang="en-US" altLang="ko-KR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segment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및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Trend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분석</a:t>
            </a:r>
            <a:r>
              <a:rPr lang="en-US" altLang="zh-CN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endParaRPr lang="zh-CN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직사각형 17"/>
          <p:cNvSpPr>
            <a:spLocks noChangeArrowheads="1"/>
          </p:cNvSpPr>
          <p:nvPr/>
        </p:nvSpPr>
        <p:spPr bwMode="auto">
          <a:xfrm>
            <a:off x="4674921" y="3829449"/>
            <a:ext cx="5459506" cy="116927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사업계획서 정의</a:t>
            </a:r>
            <a:r>
              <a:rPr lang="en-US" altLang="ko-KR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작성 과정</a:t>
            </a:r>
            <a:r>
              <a:rPr lang="en-US" altLang="ko-KR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작성 실무</a:t>
            </a:r>
            <a:endParaRPr lang="en-US" altLang="ko-KR" sz="12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사업계획서 작성 사례 공유</a:t>
            </a:r>
            <a:endParaRPr lang="ko-KR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1" name="직사각형 18"/>
          <p:cNvSpPr>
            <a:spLocks noChangeArrowheads="1"/>
          </p:cNvSpPr>
          <p:nvPr/>
        </p:nvSpPr>
        <p:spPr bwMode="auto">
          <a:xfrm>
            <a:off x="1936338" y="3830588"/>
            <a:ext cx="2619154" cy="11649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Digital </a:t>
            </a:r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창업 사업 기획</a:t>
            </a: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/2</a:t>
            </a:r>
            <a:r>
              <a:rPr lang="zh-CN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간</a:t>
            </a: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49" name="직사각형 28"/>
          <p:cNvSpPr>
            <a:spLocks noChangeArrowheads="1"/>
          </p:cNvSpPr>
          <p:nvPr/>
        </p:nvSpPr>
        <p:spPr bwMode="auto">
          <a:xfrm>
            <a:off x="10250913" y="2344170"/>
            <a:ext cx="1533100" cy="116927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Jason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1" name="직사각형 30"/>
          <p:cNvSpPr>
            <a:spLocks noChangeArrowheads="1"/>
          </p:cNvSpPr>
          <p:nvPr/>
        </p:nvSpPr>
        <p:spPr bwMode="auto">
          <a:xfrm>
            <a:off x="10250913" y="3831728"/>
            <a:ext cx="1533100" cy="116497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Ray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3" name="직사각형 18"/>
          <p:cNvSpPr>
            <a:spLocks noChangeArrowheads="1"/>
          </p:cNvSpPr>
          <p:nvPr/>
        </p:nvSpPr>
        <p:spPr bwMode="auto">
          <a:xfrm>
            <a:off x="1934575" y="5319283"/>
            <a:ext cx="2620917" cy="11692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China 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Internet </a:t>
            </a:r>
            <a: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Plus</a:t>
            </a:r>
            <a:br>
              <a:rPr lang="en-US" altLang="zh-CN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(1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zh-CN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</a:p>
        </p:txBody>
      </p:sp>
      <p:sp>
        <p:nvSpPr>
          <p:cNvPr id="54" name="직사각형 17"/>
          <p:cNvSpPr>
            <a:spLocks noChangeArrowheads="1"/>
          </p:cNvSpPr>
          <p:nvPr/>
        </p:nvSpPr>
        <p:spPr bwMode="auto">
          <a:xfrm>
            <a:off x="4674921" y="5320423"/>
            <a:ext cx="5459506" cy="116927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거시경제 정책 변화</a:t>
            </a:r>
            <a:endParaRPr lang="en-US" altLang="ko-KR" sz="12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디지털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산업에서의 중국 정책 변화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– “Internet Plus”</a:t>
            </a:r>
          </a:p>
        </p:txBody>
      </p:sp>
      <p:sp>
        <p:nvSpPr>
          <p:cNvPr id="55" name="직사각형 30"/>
          <p:cNvSpPr>
            <a:spLocks noChangeArrowheads="1"/>
          </p:cNvSpPr>
          <p:nvPr/>
        </p:nvSpPr>
        <p:spPr bwMode="auto">
          <a:xfrm>
            <a:off x="10250913" y="5321562"/>
            <a:ext cx="1533100" cy="1164976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Christina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4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30306" y="282388"/>
            <a:ext cx="769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2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전문 강의 </a:t>
            </a:r>
            <a:r>
              <a:rPr lang="en-US" altLang="ko-KR" sz="2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- 3. e-Commerce</a:t>
            </a:r>
            <a:endParaRPr lang="ko-KR" altLang="en-US" sz="2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3462" y="263760"/>
            <a:ext cx="2088232" cy="48029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30306" y="887506"/>
            <a:ext cx="11761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Digital </a:t>
            </a:r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e-Commerce</a:t>
            </a:r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강좌는 디지털 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시대의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유통 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패러다임의 변화를 이해하고</a:t>
            </a:r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중국 전자상거래 현황의 학습 및  온라인 쇼핑몰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이해를 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통하여 </a:t>
            </a:r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e-Commerce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의 정의</a:t>
            </a:r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특징</a:t>
            </a:r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장</a:t>
            </a:r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단점</a:t>
            </a:r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발전방향</a:t>
            </a:r>
            <a:r>
              <a:rPr lang="ko-KR" altLang="en-US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을</a:t>
            </a:r>
            <a:r>
              <a:rPr lang="ko-KR" altLang="en-US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학습함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직선 연결선 137"/>
          <p:cNvSpPr>
            <a:spLocks noChangeShapeType="1"/>
          </p:cNvSpPr>
          <p:nvPr/>
        </p:nvSpPr>
        <p:spPr bwMode="auto">
          <a:xfrm>
            <a:off x="411928" y="2211310"/>
            <a:ext cx="11372085" cy="0"/>
          </a:xfrm>
          <a:prstGeom prst="line">
            <a:avLst/>
          </a:prstGeom>
          <a:noFill/>
          <a:ln w="9525">
            <a:solidFill>
              <a:srgbClr val="3F3F3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TextBox 140"/>
          <p:cNvSpPr>
            <a:spLocks noChangeArrowheads="1"/>
          </p:cNvSpPr>
          <p:nvPr/>
        </p:nvSpPr>
        <p:spPr bwMode="auto">
          <a:xfrm>
            <a:off x="2645978" y="1917044"/>
            <a:ext cx="696344" cy="29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과목명</a:t>
            </a:r>
          </a:p>
        </p:txBody>
      </p:sp>
      <p:sp>
        <p:nvSpPr>
          <p:cNvPr id="29" name="TextBox 148"/>
          <p:cNvSpPr>
            <a:spLocks noChangeArrowheads="1"/>
          </p:cNvSpPr>
          <p:nvPr/>
        </p:nvSpPr>
        <p:spPr bwMode="auto">
          <a:xfrm>
            <a:off x="6303946" y="1917045"/>
            <a:ext cx="1583185" cy="29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학습내용</a:t>
            </a:r>
          </a:p>
        </p:txBody>
      </p:sp>
      <p:sp>
        <p:nvSpPr>
          <p:cNvPr id="32" name="직사각형 153"/>
          <p:cNvSpPr>
            <a:spLocks noChangeArrowheads="1"/>
          </p:cNvSpPr>
          <p:nvPr/>
        </p:nvSpPr>
        <p:spPr bwMode="auto">
          <a:xfrm>
            <a:off x="411926" y="2344210"/>
            <a:ext cx="1657710" cy="414477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buNone/>
            </a:pPr>
            <a:r>
              <a:rPr lang="en-US" altLang="ko-KR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e-Commerce</a:t>
            </a:r>
            <a:endParaRPr lang="ko-KR" altLang="en-US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직사각형 155"/>
          <p:cNvSpPr>
            <a:spLocks noChangeArrowheads="1"/>
          </p:cNvSpPr>
          <p:nvPr/>
        </p:nvSpPr>
        <p:spPr bwMode="auto">
          <a:xfrm>
            <a:off x="407988" y="2344210"/>
            <a:ext cx="283613" cy="245357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44" name="TextBox 21"/>
          <p:cNvSpPr>
            <a:spLocks noChangeArrowheads="1"/>
          </p:cNvSpPr>
          <p:nvPr/>
        </p:nvSpPr>
        <p:spPr bwMode="auto">
          <a:xfrm>
            <a:off x="10769703" y="1917044"/>
            <a:ext cx="1014310" cy="29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강사</a:t>
            </a:r>
          </a:p>
        </p:txBody>
      </p:sp>
      <p:sp>
        <p:nvSpPr>
          <p:cNvPr id="22" name="직사각형 157"/>
          <p:cNvSpPr>
            <a:spLocks noChangeArrowheads="1"/>
          </p:cNvSpPr>
          <p:nvPr/>
        </p:nvSpPr>
        <p:spPr bwMode="auto">
          <a:xfrm>
            <a:off x="2214212" y="2344209"/>
            <a:ext cx="2837609" cy="1178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전자상거래 </a:t>
            </a:r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총론 </a:t>
            </a: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1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zh-CN" altLang="en-US" sz="1400" b="1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23" name="직사각형 161"/>
          <p:cNvSpPr>
            <a:spLocks noChangeArrowheads="1"/>
          </p:cNvSpPr>
          <p:nvPr/>
        </p:nvSpPr>
        <p:spPr bwMode="auto">
          <a:xfrm>
            <a:off x="5168308" y="3880625"/>
            <a:ext cx="4966118" cy="1162022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e-Commerce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시장의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성장 단계 및 특성</a:t>
            </a:r>
            <a:endParaRPr lang="en-US" altLang="ko-KR" sz="1200" dirty="0" smtClean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  <a:p>
            <a:pPr marL="174625" indent="-174625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전자상거래 유통 인프라 및 유통채널 형태</a:t>
            </a:r>
            <a:r>
              <a:rPr lang="en-US" altLang="ko-KR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,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유통 전략 이해</a:t>
            </a:r>
            <a:endParaRPr lang="ko-KR" altLang="en-US" sz="12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24" name="직사각형 165"/>
          <p:cNvSpPr>
            <a:spLocks noChangeArrowheads="1"/>
          </p:cNvSpPr>
          <p:nvPr/>
        </p:nvSpPr>
        <p:spPr bwMode="auto">
          <a:xfrm>
            <a:off x="2215975" y="3881546"/>
            <a:ext cx="2837609" cy="11611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e-commerce 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시장의 성장과 주요 </a:t>
            </a:r>
            <a:r>
              <a:rPr lang="ko-KR" altLang="en-US" sz="1400" b="1" dirty="0" err="1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트랜드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 </a:t>
            </a: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1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 </a:t>
            </a:r>
          </a:p>
        </p:txBody>
      </p:sp>
      <p:sp>
        <p:nvSpPr>
          <p:cNvPr id="25" name="직사각형 166"/>
          <p:cNvSpPr>
            <a:spLocks noChangeArrowheads="1"/>
          </p:cNvSpPr>
          <p:nvPr/>
        </p:nvSpPr>
        <p:spPr bwMode="auto">
          <a:xfrm>
            <a:off x="5168308" y="2344209"/>
            <a:ext cx="4966118" cy="1178920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전자상거래 시장 현황</a:t>
            </a:r>
          </a:p>
          <a:p>
            <a:pPr marL="174625" indent="-174625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인터넷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쇼핑 시장의 </a:t>
            </a: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이해</a:t>
            </a:r>
            <a:endParaRPr lang="ko-KR" altLang="en-US" sz="12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27" name="직사각형 17"/>
          <p:cNvSpPr>
            <a:spLocks noChangeArrowheads="1"/>
          </p:cNvSpPr>
          <p:nvPr/>
        </p:nvSpPr>
        <p:spPr bwMode="auto">
          <a:xfrm>
            <a:off x="5168308" y="5378825"/>
            <a:ext cx="4966118" cy="1117978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중국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11.11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판촉 행사</a:t>
            </a:r>
          </a:p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온라인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쇼핑몰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Value Chain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및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Skill Set</a:t>
            </a:r>
          </a:p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ko-KR" sz="120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Tmall</a:t>
            </a:r>
            <a:r>
              <a:rPr lang="en-US" altLang="ko-KR" sz="12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온라인 쇼핑몰 </a:t>
            </a:r>
            <a:r>
              <a:rPr lang="ko-KR" altLang="en-US" sz="120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입점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프로세스 </a:t>
            </a:r>
            <a:endParaRPr lang="zh-CN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1" name="직사각형 18"/>
          <p:cNvSpPr>
            <a:spLocks noChangeArrowheads="1"/>
          </p:cNvSpPr>
          <p:nvPr/>
        </p:nvSpPr>
        <p:spPr bwMode="auto">
          <a:xfrm>
            <a:off x="2215975" y="5378824"/>
            <a:ext cx="2837609" cy="11161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중국 온라인 쇼핑몰 사례 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 </a:t>
            </a:r>
            <a:r>
              <a:rPr lang="en-US" altLang="ko-KR" sz="1400" b="1" dirty="0" err="1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Tmall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ko-KR" altLang="en-US" sz="1400" b="1" dirty="0" err="1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샵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만들기 </a:t>
            </a: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/>
            </a:r>
            <a:b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ko-KR" sz="1400" b="1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1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</a:p>
        </p:txBody>
      </p:sp>
      <p:sp>
        <p:nvSpPr>
          <p:cNvPr id="49" name="직사각형 28"/>
          <p:cNvSpPr>
            <a:spLocks noChangeArrowheads="1"/>
          </p:cNvSpPr>
          <p:nvPr/>
        </p:nvSpPr>
        <p:spPr bwMode="auto">
          <a:xfrm>
            <a:off x="10250913" y="2344209"/>
            <a:ext cx="1533100" cy="1178920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marL="174625" indent="-174625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Lawrence</a:t>
            </a:r>
            <a:b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</a:br>
            <a:r>
              <a:rPr lang="en-US" altLang="zh-CN" sz="1400" dirty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(Chinese</a:t>
            </a: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</a:t>
            </a:r>
            <a:endParaRPr lang="en-US" altLang="zh-CN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0" name="직사각형 29"/>
          <p:cNvSpPr>
            <a:spLocks noChangeArrowheads="1"/>
          </p:cNvSpPr>
          <p:nvPr/>
        </p:nvSpPr>
        <p:spPr bwMode="auto">
          <a:xfrm>
            <a:off x="10250913" y="3882265"/>
            <a:ext cx="1533100" cy="1160382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Gina</a:t>
            </a:r>
            <a:endParaRPr lang="en-US" altLang="zh-CN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1" name="직사각형 30"/>
          <p:cNvSpPr>
            <a:spLocks noChangeArrowheads="1"/>
          </p:cNvSpPr>
          <p:nvPr/>
        </p:nvSpPr>
        <p:spPr bwMode="auto">
          <a:xfrm>
            <a:off x="10250913" y="5378824"/>
            <a:ext cx="1533100" cy="1117537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Ben</a:t>
            </a:r>
            <a:endParaRPr lang="zh-CN" altLang="en-US" sz="1400" dirty="0"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3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30306" y="282388"/>
            <a:ext cx="769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2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전문 강의 </a:t>
            </a:r>
            <a:r>
              <a:rPr lang="en-US" altLang="ko-KR" sz="2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- 4</a:t>
            </a:r>
            <a:r>
              <a:rPr lang="en-US" altLang="ko-KR" sz="2400" b="1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Biz-Skill</a:t>
            </a:r>
            <a:endParaRPr lang="ko-KR" altLang="en-US" sz="2400" b="1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3462" y="263760"/>
            <a:ext cx="2088232" cy="48029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30306" y="887506"/>
            <a:ext cx="11761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ko-KR" b="1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Biz-Skill </a:t>
            </a:r>
            <a:r>
              <a:rPr lang="ko-KR" altLang="en-US" b="1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강좌는 </a:t>
            </a:r>
            <a:r>
              <a:rPr lang="zh-CN" altLang="en-US" b="1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맑은 고딕" panose="020B0503020000020004" pitchFamily="50" charset="-127"/>
              </a:rPr>
              <a:t>실</a:t>
            </a:r>
            <a:r>
              <a:rPr lang="zh-CN" altLang="en-US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맑은 고딕" panose="020B0503020000020004" pitchFamily="50" charset="-127"/>
              </a:rPr>
              <a:t>전 비즈니스에서 유용하게 활용할 수 있는 전략</a:t>
            </a:r>
            <a:r>
              <a:rPr lang="en-US" altLang="zh-CN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맑은 고딕" panose="020B0503020000020004" pitchFamily="50" charset="-127"/>
              </a:rPr>
              <a:t>, </a:t>
            </a:r>
            <a:r>
              <a:rPr lang="ko-KR" altLang="en-US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맑은 고딕" panose="020B0503020000020004" pitchFamily="50" charset="-127"/>
              </a:rPr>
              <a:t>전술 및 실용 업무 스킬 등을 </a:t>
            </a:r>
            <a:r>
              <a:rPr lang="ko-KR" altLang="en-US" b="1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맑은 고딕" panose="020B0503020000020004" pitchFamily="50" charset="-127"/>
              </a:rPr>
              <a:t>구체적인 </a:t>
            </a:r>
            <a:r>
              <a:rPr lang="ko-KR" altLang="en-US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맑은 고딕" panose="020B0503020000020004" pitchFamily="50" charset="-127"/>
              </a:rPr>
              <a:t>사례를 통해 </a:t>
            </a:r>
            <a:r>
              <a:rPr lang="zh-CN" altLang="en-US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맑은 고딕" panose="020B0503020000020004" pitchFamily="50" charset="-127"/>
              </a:rPr>
              <a:t>학습</a:t>
            </a:r>
          </a:p>
        </p:txBody>
      </p:sp>
      <p:sp>
        <p:nvSpPr>
          <p:cNvPr id="26" name="직선 연결선 137"/>
          <p:cNvSpPr>
            <a:spLocks noChangeShapeType="1"/>
          </p:cNvSpPr>
          <p:nvPr/>
        </p:nvSpPr>
        <p:spPr bwMode="auto">
          <a:xfrm>
            <a:off x="411929" y="2204955"/>
            <a:ext cx="11372084" cy="0"/>
          </a:xfrm>
          <a:prstGeom prst="line">
            <a:avLst/>
          </a:prstGeom>
          <a:noFill/>
          <a:ln w="9525">
            <a:solidFill>
              <a:srgbClr val="3F3F3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TextBox 140"/>
          <p:cNvSpPr>
            <a:spLocks noChangeArrowheads="1"/>
          </p:cNvSpPr>
          <p:nvPr/>
        </p:nvSpPr>
        <p:spPr bwMode="auto">
          <a:xfrm>
            <a:off x="2645979" y="1917045"/>
            <a:ext cx="696344" cy="284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과목명</a:t>
            </a:r>
          </a:p>
        </p:txBody>
      </p:sp>
      <p:sp>
        <p:nvSpPr>
          <p:cNvPr id="29" name="TextBox 148"/>
          <p:cNvSpPr>
            <a:spLocks noChangeArrowheads="1"/>
          </p:cNvSpPr>
          <p:nvPr/>
        </p:nvSpPr>
        <p:spPr bwMode="auto">
          <a:xfrm>
            <a:off x="6303947" y="1917046"/>
            <a:ext cx="1583185" cy="284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학습내용</a:t>
            </a:r>
          </a:p>
        </p:txBody>
      </p:sp>
      <p:sp>
        <p:nvSpPr>
          <p:cNvPr id="32" name="직사각형 153"/>
          <p:cNvSpPr>
            <a:spLocks noChangeArrowheads="1"/>
          </p:cNvSpPr>
          <p:nvPr/>
        </p:nvSpPr>
        <p:spPr bwMode="auto">
          <a:xfrm>
            <a:off x="411928" y="2334985"/>
            <a:ext cx="1407923" cy="3433803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ko-KR" b="1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Biz-Skill</a:t>
            </a:r>
          </a:p>
        </p:txBody>
      </p:sp>
      <p:sp>
        <p:nvSpPr>
          <p:cNvPr id="33" name="직사각형 155"/>
          <p:cNvSpPr>
            <a:spLocks noChangeArrowheads="1"/>
          </p:cNvSpPr>
          <p:nvPr/>
        </p:nvSpPr>
        <p:spPr bwMode="auto">
          <a:xfrm>
            <a:off x="407989" y="2334985"/>
            <a:ext cx="283613" cy="240058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4</a:t>
            </a:r>
          </a:p>
        </p:txBody>
      </p:sp>
      <p:sp>
        <p:nvSpPr>
          <p:cNvPr id="44" name="TextBox 21"/>
          <p:cNvSpPr>
            <a:spLocks noChangeArrowheads="1"/>
          </p:cNvSpPr>
          <p:nvPr/>
        </p:nvSpPr>
        <p:spPr bwMode="auto">
          <a:xfrm>
            <a:off x="10769703" y="1917045"/>
            <a:ext cx="1014310" cy="284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7313" indent="-87313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zh-CN" altLang="ko-KR" sz="1200" b="1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강사</a:t>
            </a:r>
          </a:p>
        </p:txBody>
      </p:sp>
      <p:sp>
        <p:nvSpPr>
          <p:cNvPr id="23" name="직사각형 161"/>
          <p:cNvSpPr>
            <a:spLocks noChangeArrowheads="1"/>
          </p:cNvSpPr>
          <p:nvPr/>
        </p:nvSpPr>
        <p:spPr bwMode="auto">
          <a:xfrm>
            <a:off x="4674921" y="2388961"/>
            <a:ext cx="5459506" cy="1369959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논리적인 문제해결 방법의 이해를 통한 논리적인 글쓰기 기초지식 습득</a:t>
            </a:r>
          </a:p>
        </p:txBody>
      </p:sp>
      <p:sp>
        <p:nvSpPr>
          <p:cNvPr id="24" name="직사각형 165"/>
          <p:cNvSpPr>
            <a:spLocks noChangeArrowheads="1"/>
          </p:cNvSpPr>
          <p:nvPr/>
        </p:nvSpPr>
        <p:spPr bwMode="auto">
          <a:xfrm>
            <a:off x="1936338" y="2388961"/>
            <a:ext cx="2619154" cy="13703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Logical Thinking (1</a:t>
            </a:r>
            <a:r>
              <a:rPr lang="ko-KR" altLang="en-US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ko-KR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ko-KR" altLang="en-US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ko-KR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 </a:t>
            </a:r>
          </a:p>
        </p:txBody>
      </p:sp>
      <p:sp>
        <p:nvSpPr>
          <p:cNvPr id="50" name="직사각형 29"/>
          <p:cNvSpPr>
            <a:spLocks noChangeArrowheads="1"/>
          </p:cNvSpPr>
          <p:nvPr/>
        </p:nvSpPr>
        <p:spPr bwMode="auto">
          <a:xfrm>
            <a:off x="10250913" y="2388962"/>
            <a:ext cx="1533100" cy="1369958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Roy</a:t>
            </a:r>
            <a:endParaRPr lang="zh-CN" altLang="en-US" sz="140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  <p:sp>
        <p:nvSpPr>
          <p:cNvPr id="53" name="직사각형 18"/>
          <p:cNvSpPr>
            <a:spLocks noChangeArrowheads="1"/>
          </p:cNvSpPr>
          <p:nvPr/>
        </p:nvSpPr>
        <p:spPr bwMode="auto">
          <a:xfrm>
            <a:off x="1934575" y="4188352"/>
            <a:ext cx="2620917" cy="1540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마음을 읽는 </a:t>
            </a:r>
            <a:r>
              <a:rPr lang="en-US" altLang="ko-KR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Global </a:t>
            </a:r>
            <a:r>
              <a:rPr lang="en-US" altLang="ko-KR" sz="1400" b="1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 </a:t>
            </a:r>
            <a:r>
              <a:rPr lang="en-US" altLang="ko-KR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Communication (1</a:t>
            </a:r>
            <a:r>
              <a:rPr lang="ko-KR" altLang="en-US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강</a:t>
            </a:r>
            <a:r>
              <a:rPr lang="en-US" altLang="ko-KR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/4</a:t>
            </a:r>
            <a:r>
              <a:rPr lang="ko-KR" altLang="en-US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시간</a:t>
            </a:r>
            <a:r>
              <a:rPr lang="en-US" altLang="ko-KR" sz="1400" b="1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) </a:t>
            </a:r>
          </a:p>
        </p:txBody>
      </p:sp>
      <p:sp>
        <p:nvSpPr>
          <p:cNvPr id="54" name="직사각형 17"/>
          <p:cNvSpPr>
            <a:spLocks noChangeArrowheads="1"/>
          </p:cNvSpPr>
          <p:nvPr/>
        </p:nvSpPr>
        <p:spPr bwMode="auto">
          <a:xfrm>
            <a:off x="4674921" y="4187994"/>
            <a:ext cx="5459506" cy="1540454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글로벌 마인드 및 커뮤니케이션의 이해</a:t>
            </a:r>
          </a:p>
          <a:p>
            <a:pPr marL="174625" indent="-1746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20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글로벌 </a:t>
            </a:r>
            <a:r>
              <a:rPr lang="ko-KR" altLang="en-US" sz="12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비즈니스 수행을 위한 기초실무 사례 </a:t>
            </a:r>
            <a:r>
              <a:rPr lang="ko-KR" altLang="en-US" sz="1200" dirty="0" err="1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스터디</a:t>
            </a:r>
            <a:r>
              <a:rPr lang="ko-KR" altLang="en-US" sz="12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55" name="직사각형 30"/>
          <p:cNvSpPr>
            <a:spLocks noChangeArrowheads="1"/>
          </p:cNvSpPr>
          <p:nvPr/>
        </p:nvSpPr>
        <p:spPr bwMode="auto">
          <a:xfrm>
            <a:off x="10250913" y="4189811"/>
            <a:ext cx="1533100" cy="1538637"/>
          </a:xfrm>
          <a:prstGeom prst="rect">
            <a:avLst/>
          </a:prstGeom>
          <a:solidFill>
            <a:schemeClr val="bg1"/>
          </a:solidFill>
          <a:ln w="9525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anchor="ctr"/>
          <a:lstStyle>
            <a:lvl1pPr marL="95250" indent="-952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Arial" panose="020B0604020202020204" pitchFamily="34" charset="0"/>
              </a:rPr>
              <a:t>Ji</a:t>
            </a:r>
            <a:endParaRPr lang="zh-CN" altLang="en-US" sz="140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40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/>
          <p:cNvSpPr>
            <a:spLocks noChangeArrowheads="1"/>
          </p:cNvSpPr>
          <p:nvPr/>
        </p:nvSpPr>
        <p:spPr bwMode="auto">
          <a:xfrm>
            <a:off x="2667000" y="2390218"/>
            <a:ext cx="6858000" cy="76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85000"/>
              <a:buFont typeface="굴림" panose="020B0600000101010101" pitchFamily="50" charset="-127"/>
              <a:buChar char="o"/>
              <a:defRPr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2pPr>
            <a:lvl3pPr marL="11430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5000"/>
              <a:buFont typeface="Symbol" panose="05050102010706020507" pitchFamily="18" charset="2"/>
              <a:buChar char="¾"/>
              <a:defRPr sz="1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3pPr>
            <a:lvl4pPr marL="16002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l"/>
              <a:defRPr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  <a:sym typeface="굴림" panose="020B0600000101010101" pitchFamily="50" charset="-127"/>
              </a:defRPr>
            </a:lvl4pPr>
            <a:lvl5pPr marL="2057400" indent="-228600">
              <a:lnSpc>
                <a:spcPct val="120000"/>
              </a:lnSpc>
              <a:spcBef>
                <a:spcPct val="20000"/>
              </a:spcBef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40000"/>
              <a:buFont typeface="Wingdings" panose="05000000000000000000" pitchFamily="2" charset="2"/>
              <a:buChar char="»"/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sym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3200" b="1" i="1" cap="all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CheilHangul2 Bold" panose="020B0600000101010101" pitchFamily="50" charset="-127"/>
                <a:ea typeface="CheilHangul2 Bold" panose="020B0600000101010101" pitchFamily="50" charset="-127"/>
                <a:cs typeface="+mj-cs"/>
                <a:sym typeface="Arial" panose="020B0604020202020204" pitchFamily="34" charset="0"/>
              </a:rPr>
              <a:t>The End and Thanks</a:t>
            </a:r>
            <a:endParaRPr lang="zh-CN" altLang="en-US" sz="3200" b="1" i="1" cap="all" spc="-50" dirty="0">
              <a:solidFill>
                <a:schemeClr val="tx1">
                  <a:lumMod val="85000"/>
                  <a:lumOff val="15000"/>
                </a:schemeClr>
              </a:solidFill>
              <a:latin typeface="CheilHangul2 Bold" panose="020B0600000101010101" pitchFamily="50" charset="-127"/>
              <a:ea typeface="CheilHangul2 Bold" panose="020B0600000101010101" pitchFamily="50" charset="-127"/>
              <a:cs typeface="+mj-cs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25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추억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4039</TotalTime>
  <Words>915</Words>
  <Application>Microsoft Office PowerPoint</Application>
  <PresentationFormat>와이드스크린</PresentationFormat>
  <Paragraphs>162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CheilHangul2 Bold</vt:lpstr>
      <vt:lpstr>宋体</vt:lpstr>
      <vt:lpstr>굴림</vt:lpstr>
      <vt:lpstr>나눔고딕</vt:lpstr>
      <vt:lpstr>맑은 고딕</vt:lpstr>
      <vt:lpstr>Arial</vt:lpstr>
      <vt:lpstr>Calibri</vt:lpstr>
      <vt:lpstr>Calibri Light</vt:lpstr>
      <vt:lpstr>추억</vt:lpstr>
      <vt:lpstr>2017 하계 CES 강의 스케줄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Moonshot China 2015</dc:title>
  <dc:creator>samsung</dc:creator>
  <cp:lastModifiedBy>swu</cp:lastModifiedBy>
  <cp:revision>350</cp:revision>
  <cp:lastPrinted>2017-05-19T05:21:12Z</cp:lastPrinted>
  <dcterms:created xsi:type="dcterms:W3CDTF">2015-09-11T01:37:10Z</dcterms:created>
  <dcterms:modified xsi:type="dcterms:W3CDTF">2017-05-23T09:09:00Z</dcterms:modified>
</cp:coreProperties>
</file>