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926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844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37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2954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987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783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44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378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3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7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721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59A6-920A-42FD-B053-5152617CA57A}" type="datetimeFigureOut">
              <a:rPr lang="ko-KR" altLang="en-US" smtClean="0"/>
              <a:t>2021-11-24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08326-7CF8-4774-B4D0-197D94D01E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617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74371" y="0"/>
            <a:ext cx="9144000" cy="684434"/>
          </a:xfrm>
        </p:spPr>
        <p:txBody>
          <a:bodyPr>
            <a:noAutofit/>
          </a:bodyPr>
          <a:lstStyle/>
          <a:p>
            <a:r>
              <a:rPr lang="en-US" altLang="ko-KR" sz="4000" b="1" dirty="0" smtClean="0"/>
              <a:t>IPP </a:t>
            </a:r>
            <a:r>
              <a:rPr lang="ko-KR" altLang="en-US" sz="4000" b="1" dirty="0" err="1" smtClean="0"/>
              <a:t>일학습병행</a:t>
            </a:r>
            <a:endParaRPr lang="ko-KR" altLang="en-US" sz="40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90946" y="1064029"/>
            <a:ext cx="11754196" cy="568590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ko-KR" altLang="en-US" sz="1800" b="1" dirty="0" smtClean="0">
                <a:latin typeface="+mj-lt"/>
              </a:rPr>
              <a:t>취업 </a:t>
            </a:r>
            <a:r>
              <a:rPr lang="en-US" altLang="ko-KR" sz="1800" b="1" dirty="0" smtClean="0">
                <a:latin typeface="+mj-lt"/>
              </a:rPr>
              <a:t>: </a:t>
            </a:r>
            <a:r>
              <a:rPr lang="ko-KR" altLang="en-US" sz="1800" b="1" dirty="0" smtClean="0">
                <a:latin typeface="+mj-lt"/>
              </a:rPr>
              <a:t>수시 채용</a:t>
            </a:r>
            <a:r>
              <a:rPr lang="en-US" altLang="ko-KR" sz="1800" b="1" dirty="0" smtClean="0">
                <a:latin typeface="+mj-lt"/>
              </a:rPr>
              <a:t>, </a:t>
            </a:r>
            <a:r>
              <a:rPr lang="ko-KR" altLang="en-US" sz="1800" b="1" dirty="0" smtClean="0">
                <a:latin typeface="+mj-lt"/>
              </a:rPr>
              <a:t>인턴십 </a:t>
            </a:r>
            <a:r>
              <a:rPr lang="ko-KR" altLang="en-US" sz="1800" b="1" dirty="0" smtClean="0">
                <a:latin typeface="+mj-lt"/>
              </a:rPr>
              <a:t>경험</a:t>
            </a:r>
            <a:r>
              <a:rPr lang="en-US" altLang="ko-KR" sz="1800" b="1" dirty="0" smtClean="0">
                <a:latin typeface="+mj-lt"/>
              </a:rPr>
              <a:t>, </a:t>
            </a:r>
            <a:r>
              <a:rPr lang="ko-KR" altLang="en-US" sz="1800" b="1" dirty="0" smtClean="0">
                <a:latin typeface="+mj-lt"/>
              </a:rPr>
              <a:t>직무능력 중심 </a:t>
            </a:r>
            <a:r>
              <a:rPr lang="en-US" altLang="ko-KR" sz="1800" b="1" dirty="0" smtClean="0">
                <a:latin typeface="+mj-lt"/>
              </a:rPr>
              <a:t>--- </a:t>
            </a:r>
            <a:r>
              <a:rPr lang="ko-KR" altLang="en-US" sz="1400" b="1" dirty="0" smtClean="0">
                <a:latin typeface="+mj-lt"/>
              </a:rPr>
              <a:t>실습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후 </a:t>
            </a:r>
            <a:r>
              <a:rPr lang="en-US" altLang="ko-KR" sz="1400" b="1" dirty="0" smtClean="0">
                <a:latin typeface="+mj-lt"/>
              </a:rPr>
              <a:t>1~2</a:t>
            </a:r>
            <a:r>
              <a:rPr lang="ko-KR" altLang="en-US" sz="1400" b="1" dirty="0" smtClean="0">
                <a:latin typeface="+mj-lt"/>
              </a:rPr>
              <a:t>년 경력을 가지고 </a:t>
            </a:r>
            <a:r>
              <a:rPr lang="en-US" altLang="ko-KR" sz="1400" b="1" dirty="0" smtClean="0">
                <a:latin typeface="+mj-lt"/>
              </a:rPr>
              <a:t>Line, </a:t>
            </a:r>
            <a:r>
              <a:rPr lang="ko-KR" altLang="en-US" sz="1400" b="1" dirty="0" err="1" smtClean="0">
                <a:latin typeface="+mj-lt"/>
              </a:rPr>
              <a:t>카카오페이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경력직 취업 사례</a:t>
            </a:r>
            <a:endParaRPr lang="en-US" altLang="ko-KR" sz="1400" b="1" dirty="0" smtClean="0">
              <a:latin typeface="+mj-lt"/>
            </a:endParaRPr>
          </a:p>
          <a:p>
            <a:pPr algn="l"/>
            <a:endParaRPr lang="en-US" altLang="ko-KR" sz="1400" b="1" dirty="0">
              <a:latin typeface="+mj-lt"/>
            </a:endParaRPr>
          </a:p>
          <a:p>
            <a:pPr marL="342900" indent="-342900" algn="l">
              <a:buAutoNum type="arabicPeriod"/>
            </a:pPr>
            <a:r>
              <a:rPr lang="ko-KR" altLang="en-US" sz="1600" b="1" dirty="0" err="1" smtClean="0">
                <a:solidFill>
                  <a:srgbClr val="FF0000"/>
                </a:solidFill>
                <a:latin typeface="+mj-lt"/>
              </a:rPr>
              <a:t>일학습병행</a:t>
            </a:r>
            <a:r>
              <a:rPr lang="ko-KR" altLang="en-US" sz="1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ko-KR" sz="1300" b="1" dirty="0" smtClean="0">
                <a:solidFill>
                  <a:srgbClr val="FF0000"/>
                </a:solidFill>
                <a:latin typeface="+mj-lt"/>
              </a:rPr>
              <a:t>(1</a:t>
            </a:r>
            <a:r>
              <a:rPr lang="ko-KR" altLang="en-US" sz="1300" b="1" dirty="0" smtClean="0">
                <a:solidFill>
                  <a:srgbClr val="FF0000"/>
                </a:solidFill>
                <a:latin typeface="+mj-lt"/>
              </a:rPr>
              <a:t>년</a:t>
            </a:r>
            <a:r>
              <a:rPr lang="en-US" altLang="ko-KR" sz="1300" b="1" dirty="0" smtClean="0">
                <a:solidFill>
                  <a:srgbClr val="FF0000"/>
                </a:solidFill>
                <a:latin typeface="+mj-lt"/>
              </a:rPr>
              <a:t>) : 3/2</a:t>
            </a:r>
            <a:r>
              <a:rPr lang="ko-KR" altLang="en-US" sz="1300" b="1" dirty="0" smtClean="0">
                <a:solidFill>
                  <a:srgbClr val="FF0000"/>
                </a:solidFill>
                <a:latin typeface="+mj-lt"/>
              </a:rPr>
              <a:t>일</a:t>
            </a:r>
            <a:r>
              <a:rPr lang="en-US" altLang="ko-KR" sz="1300" b="1" dirty="0" smtClean="0">
                <a:solidFill>
                  <a:srgbClr val="FF0000"/>
                </a:solidFill>
                <a:latin typeface="+mj-lt"/>
              </a:rPr>
              <a:t>(1/3</a:t>
            </a:r>
            <a:r>
              <a:rPr lang="ko-KR" altLang="en-US" sz="1300" b="1" dirty="0" smtClean="0">
                <a:solidFill>
                  <a:srgbClr val="FF0000"/>
                </a:solidFill>
                <a:latin typeface="+mj-lt"/>
              </a:rPr>
              <a:t>일</a:t>
            </a:r>
            <a:r>
              <a:rPr lang="en-US" altLang="ko-KR" sz="1300" b="1" dirty="0" smtClean="0">
                <a:solidFill>
                  <a:srgbClr val="FF0000"/>
                </a:solidFill>
                <a:latin typeface="+mj-lt"/>
              </a:rPr>
              <a:t>~: </a:t>
            </a:r>
            <a:r>
              <a:rPr lang="ko-KR" altLang="en-US" sz="1300" b="1" dirty="0" err="1" smtClean="0">
                <a:solidFill>
                  <a:srgbClr val="FF0000"/>
                </a:solidFill>
                <a:latin typeface="+mj-lt"/>
              </a:rPr>
              <a:t>연계과정</a:t>
            </a:r>
            <a:r>
              <a:rPr lang="en-US" altLang="ko-KR" sz="1300" b="1" dirty="0" smtClean="0">
                <a:solidFill>
                  <a:srgbClr val="FF0000"/>
                </a:solidFill>
                <a:latin typeface="+mj-lt"/>
              </a:rPr>
              <a:t>)</a:t>
            </a:r>
            <a:r>
              <a:rPr lang="ko-KR" altLang="en-US" sz="13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altLang="ko-KR" sz="1300" b="1" dirty="0" smtClean="0">
                <a:solidFill>
                  <a:srgbClr val="FF0000"/>
                </a:solidFill>
                <a:latin typeface="+mj-lt"/>
              </a:rPr>
              <a:t>~ 1</a:t>
            </a:r>
            <a:r>
              <a:rPr lang="ko-KR" altLang="en-US" sz="1300" b="1" dirty="0" smtClean="0">
                <a:solidFill>
                  <a:srgbClr val="FF0000"/>
                </a:solidFill>
                <a:latin typeface="+mj-lt"/>
              </a:rPr>
              <a:t>월 말</a:t>
            </a:r>
            <a:endParaRPr lang="en-US" altLang="ko-KR" sz="1300" b="1" dirty="0" smtClean="0">
              <a:solidFill>
                <a:srgbClr val="FF0000"/>
              </a:solidFill>
              <a:latin typeface="+mj-lt"/>
            </a:endParaRPr>
          </a:p>
          <a:p>
            <a:pPr algn="l"/>
            <a:r>
              <a:rPr lang="en-US" altLang="ko-KR" sz="1400" b="1" dirty="0">
                <a:latin typeface="+mj-lt"/>
              </a:rPr>
              <a:t> </a:t>
            </a:r>
            <a:r>
              <a:rPr lang="en-US" altLang="ko-KR" sz="1400" b="1" dirty="0" smtClean="0">
                <a:latin typeface="+mj-lt"/>
              </a:rPr>
              <a:t>     1</a:t>
            </a:r>
            <a:r>
              <a:rPr lang="ko-KR" altLang="en-US" sz="1400" b="1" dirty="0" smtClean="0">
                <a:latin typeface="+mj-lt"/>
              </a:rPr>
              <a:t>학기 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smtClean="0">
                <a:latin typeface="+mj-lt"/>
              </a:rPr>
              <a:t>학교</a:t>
            </a:r>
            <a:r>
              <a:rPr lang="en-US" altLang="ko-KR" sz="1400" b="1" dirty="0" smtClean="0">
                <a:latin typeface="+mj-lt"/>
              </a:rPr>
              <a:t>) : </a:t>
            </a:r>
            <a:r>
              <a:rPr lang="ko-KR" altLang="en-US" sz="1400" b="1" dirty="0" smtClean="0">
                <a:latin typeface="+mj-lt"/>
              </a:rPr>
              <a:t>정해진 </a:t>
            </a:r>
            <a:r>
              <a:rPr lang="en-US" altLang="ko-KR" sz="1400" b="1" dirty="0" smtClean="0">
                <a:latin typeface="+mj-lt"/>
              </a:rPr>
              <a:t>4</a:t>
            </a:r>
            <a:r>
              <a:rPr lang="ko-KR" altLang="en-US" sz="1400" b="1" dirty="0" smtClean="0">
                <a:latin typeface="+mj-lt"/>
              </a:rPr>
              <a:t>과목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smtClean="0">
                <a:latin typeface="+mj-lt"/>
              </a:rPr>
              <a:t>전선</a:t>
            </a:r>
            <a:r>
              <a:rPr lang="en-US" altLang="ko-KR" sz="1400" b="1" dirty="0" smtClean="0">
                <a:latin typeface="+mj-lt"/>
              </a:rPr>
              <a:t>) 12</a:t>
            </a:r>
            <a:r>
              <a:rPr lang="ko-KR" altLang="en-US" sz="1400" b="1" dirty="0" smtClean="0">
                <a:latin typeface="+mj-lt"/>
              </a:rPr>
              <a:t>학점 </a:t>
            </a:r>
            <a:r>
              <a:rPr lang="en-US" altLang="ko-KR" sz="1400" b="1" dirty="0" smtClean="0">
                <a:latin typeface="+mj-lt"/>
              </a:rPr>
              <a:t>+ </a:t>
            </a:r>
            <a:r>
              <a:rPr lang="ko-KR" altLang="en-US" sz="1400" b="1" dirty="0" smtClean="0">
                <a:latin typeface="+mj-lt"/>
              </a:rPr>
              <a:t>추가 과목 수강 가능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err="1" smtClean="0">
                <a:latin typeface="+mj-lt"/>
              </a:rPr>
              <a:t>캡스톤</a:t>
            </a:r>
            <a:r>
              <a:rPr lang="en-US" altLang="ko-KR" sz="1400" b="1" dirty="0" smtClean="0">
                <a:latin typeface="+mj-lt"/>
              </a:rPr>
              <a:t>, </a:t>
            </a:r>
            <a:r>
              <a:rPr lang="ko-KR" altLang="en-US" sz="1400" b="1" dirty="0" smtClean="0">
                <a:latin typeface="+mj-lt"/>
              </a:rPr>
              <a:t>전공과목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등</a:t>
            </a:r>
            <a:r>
              <a:rPr lang="en-US" altLang="ko-KR" sz="1400" b="1" dirty="0" smtClean="0">
                <a:latin typeface="+mj-lt"/>
              </a:rPr>
              <a:t>),  </a:t>
            </a:r>
            <a:r>
              <a:rPr lang="ko-KR" altLang="en-US" sz="1400" b="1" dirty="0" smtClean="0">
                <a:latin typeface="+mj-lt"/>
              </a:rPr>
              <a:t>평점 상승 기회</a:t>
            </a:r>
            <a:r>
              <a:rPr lang="en-US" altLang="ko-KR" sz="1400" b="1" dirty="0" smtClean="0">
                <a:latin typeface="+mj-lt"/>
              </a:rPr>
              <a:t>(4.xx)</a:t>
            </a:r>
          </a:p>
          <a:p>
            <a:pPr algn="l"/>
            <a:r>
              <a:rPr lang="en-US" altLang="ko-KR" sz="1400" b="1" dirty="0">
                <a:latin typeface="+mj-lt"/>
              </a:rPr>
              <a:t> </a:t>
            </a:r>
            <a:r>
              <a:rPr lang="en-US" altLang="ko-KR" sz="1400" b="1" dirty="0" smtClean="0">
                <a:latin typeface="+mj-lt"/>
              </a:rPr>
              <a:t>                         </a:t>
            </a:r>
            <a:r>
              <a:rPr lang="ko-KR" altLang="en-US" sz="1400" b="1" dirty="0" err="1" smtClean="0">
                <a:latin typeface="+mj-lt"/>
              </a:rPr>
              <a:t>연계과정</a:t>
            </a:r>
            <a:r>
              <a:rPr lang="ko-KR" altLang="en-US" sz="1400" b="1" dirty="0" smtClean="0">
                <a:latin typeface="+mj-lt"/>
              </a:rPr>
              <a:t>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smtClean="0">
                <a:latin typeface="+mj-lt"/>
              </a:rPr>
              <a:t>추가 전선 </a:t>
            </a:r>
            <a:r>
              <a:rPr lang="en-US" altLang="ko-KR" sz="1400" b="1" dirty="0" smtClean="0">
                <a:latin typeface="+mj-lt"/>
              </a:rPr>
              <a:t>6</a:t>
            </a:r>
            <a:r>
              <a:rPr lang="ko-KR" altLang="en-US" sz="1400" b="1" dirty="0" smtClean="0">
                <a:latin typeface="+mj-lt"/>
              </a:rPr>
              <a:t>학점</a:t>
            </a:r>
            <a:r>
              <a:rPr lang="en-US" altLang="ko-KR" sz="1400" b="1" dirty="0" smtClean="0">
                <a:latin typeface="+mj-lt"/>
              </a:rPr>
              <a:t>), Off-JT </a:t>
            </a:r>
            <a:r>
              <a:rPr lang="ko-KR" altLang="en-US" sz="1400" b="1" dirty="0" smtClean="0">
                <a:latin typeface="+mj-lt"/>
              </a:rPr>
              <a:t>장학금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최대 </a:t>
            </a:r>
            <a:r>
              <a:rPr lang="en-US" altLang="ko-KR" sz="1400" b="1" dirty="0" smtClean="0">
                <a:latin typeface="+mj-lt"/>
              </a:rPr>
              <a:t>300</a:t>
            </a:r>
            <a:r>
              <a:rPr lang="ko-KR" altLang="en-US" sz="1400" b="1" dirty="0" smtClean="0">
                <a:latin typeface="+mj-lt"/>
              </a:rPr>
              <a:t>만원 지급</a:t>
            </a:r>
            <a:endParaRPr lang="en-US" altLang="ko-KR" sz="1400" b="1" dirty="0" smtClean="0">
              <a:latin typeface="+mj-lt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</a:pPr>
            <a:endParaRPr lang="en-US" altLang="ko-KR" sz="1400" b="1" dirty="0" smtClean="0">
              <a:latin typeface="+mj-lt"/>
            </a:endParaRPr>
          </a:p>
          <a:p>
            <a:pPr algn="l"/>
            <a:r>
              <a:rPr lang="en-US" altLang="ko-KR" sz="1400" b="1" dirty="0" smtClean="0">
                <a:latin typeface="+mj-lt"/>
              </a:rPr>
              <a:t>      2</a:t>
            </a:r>
            <a:r>
              <a:rPr lang="ko-KR" altLang="en-US" sz="1400" b="1" dirty="0" smtClean="0">
                <a:latin typeface="+mj-lt"/>
              </a:rPr>
              <a:t>학기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smtClean="0">
                <a:latin typeface="+mj-lt"/>
              </a:rPr>
              <a:t>기업</a:t>
            </a:r>
            <a:r>
              <a:rPr lang="en-US" altLang="ko-KR" sz="1400" b="1" dirty="0" smtClean="0">
                <a:latin typeface="+mj-lt"/>
              </a:rPr>
              <a:t>) : 15</a:t>
            </a:r>
            <a:r>
              <a:rPr lang="ko-KR" altLang="en-US" sz="1400" b="1" dirty="0" smtClean="0">
                <a:latin typeface="+mj-lt"/>
              </a:rPr>
              <a:t>학점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smtClean="0">
                <a:latin typeface="+mj-lt"/>
              </a:rPr>
              <a:t>전선 </a:t>
            </a:r>
            <a:r>
              <a:rPr lang="en-US" altLang="ko-KR" sz="1400" b="1" dirty="0" smtClean="0">
                <a:latin typeface="+mj-lt"/>
              </a:rPr>
              <a:t>12+ </a:t>
            </a:r>
            <a:r>
              <a:rPr lang="ko-KR" altLang="en-US" sz="1400" b="1" dirty="0" smtClean="0">
                <a:latin typeface="+mj-lt"/>
              </a:rPr>
              <a:t>일선 </a:t>
            </a:r>
            <a:r>
              <a:rPr lang="en-US" altLang="ko-KR" sz="1400" b="1" dirty="0" smtClean="0">
                <a:latin typeface="+mj-lt"/>
              </a:rPr>
              <a:t>3), </a:t>
            </a:r>
            <a:r>
              <a:rPr lang="ko-KR" altLang="en-US" sz="1400" b="1" dirty="0" smtClean="0">
                <a:latin typeface="+mj-lt"/>
              </a:rPr>
              <a:t>실습 중 계절학기 또는</a:t>
            </a:r>
            <a:r>
              <a:rPr lang="en-US" altLang="ko-KR" sz="1400" b="1" dirty="0" smtClean="0">
                <a:latin typeface="+mj-lt"/>
              </a:rPr>
              <a:t>  </a:t>
            </a:r>
            <a:r>
              <a:rPr lang="ko-KR" altLang="en-US" sz="1400" b="1" dirty="0" smtClean="0">
                <a:latin typeface="+mj-lt"/>
              </a:rPr>
              <a:t>추가 과목 이수 불가</a:t>
            </a:r>
            <a:endParaRPr lang="en-US" altLang="ko-KR" sz="1400" b="1" dirty="0" smtClean="0">
              <a:latin typeface="+mj-lt"/>
            </a:endParaRPr>
          </a:p>
          <a:p>
            <a:pPr algn="l"/>
            <a:r>
              <a:rPr lang="ko-KR" altLang="en-US" sz="1400" b="1" dirty="0" smtClean="0">
                <a:latin typeface="+mj-lt"/>
              </a:rPr>
              <a:t>                         기업에서 실습비 최소 월 </a:t>
            </a:r>
            <a:r>
              <a:rPr lang="en-US" altLang="ko-KR" sz="1400" b="1" dirty="0" smtClean="0">
                <a:latin typeface="+mj-lt"/>
              </a:rPr>
              <a:t>192</a:t>
            </a:r>
            <a:r>
              <a:rPr lang="ko-KR" altLang="en-US" sz="1400" b="1" dirty="0" smtClean="0">
                <a:latin typeface="+mj-lt"/>
              </a:rPr>
              <a:t>만원 제공</a:t>
            </a:r>
            <a:endParaRPr lang="en-US" altLang="ko-KR" sz="1400" b="1" dirty="0" smtClean="0">
              <a:latin typeface="+mj-lt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</a:pPr>
            <a:r>
              <a:rPr lang="ko-KR" altLang="en-US" sz="1400" b="1" dirty="0" smtClean="0">
                <a:latin typeface="+mj-lt"/>
              </a:rPr>
              <a:t> </a:t>
            </a:r>
            <a:endParaRPr lang="en-US" altLang="ko-KR" sz="1400" b="1" dirty="0" smtClean="0">
              <a:latin typeface="+mj-lt"/>
            </a:endParaRPr>
          </a:p>
          <a:p>
            <a:pPr algn="l"/>
            <a:r>
              <a:rPr lang="en-US" altLang="ko-KR" sz="1400" b="1" dirty="0" smtClean="0">
                <a:latin typeface="+mj-lt"/>
              </a:rPr>
              <a:t>     * 1/2</a:t>
            </a:r>
            <a:r>
              <a:rPr lang="ko-KR" altLang="en-US" sz="1400" b="1" dirty="0" smtClean="0">
                <a:latin typeface="+mj-lt"/>
              </a:rPr>
              <a:t>학기 취득 </a:t>
            </a:r>
            <a:r>
              <a:rPr lang="ko-KR" altLang="en-US" sz="1400" b="1" dirty="0" err="1" smtClean="0">
                <a:latin typeface="+mj-lt"/>
              </a:rPr>
              <a:t>가능학점</a:t>
            </a:r>
            <a:r>
              <a:rPr lang="en-US" altLang="ko-KR" sz="1400" b="1" dirty="0" smtClean="0">
                <a:latin typeface="+mj-lt"/>
              </a:rPr>
              <a:t>:  </a:t>
            </a:r>
            <a:r>
              <a:rPr lang="ko-KR" altLang="en-US" sz="1400" b="1" dirty="0" smtClean="0">
                <a:latin typeface="+mj-lt"/>
              </a:rPr>
              <a:t>총 전선</a:t>
            </a:r>
            <a:r>
              <a:rPr lang="en-US" altLang="ko-KR" sz="1400" b="1" dirty="0" smtClean="0">
                <a:latin typeface="+mj-lt"/>
              </a:rPr>
              <a:t> 24</a:t>
            </a:r>
            <a:r>
              <a:rPr lang="ko-KR" altLang="en-US" sz="1400" b="1" dirty="0" smtClean="0">
                <a:latin typeface="+mj-lt"/>
              </a:rPr>
              <a:t>학점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err="1" smtClean="0">
                <a:latin typeface="+mj-lt"/>
              </a:rPr>
              <a:t>연계과정</a:t>
            </a:r>
            <a:r>
              <a:rPr lang="ko-KR" altLang="en-US" sz="1400" b="1" dirty="0" smtClean="0">
                <a:latin typeface="+mj-lt"/>
              </a:rPr>
              <a:t> 시 </a:t>
            </a:r>
            <a:r>
              <a:rPr lang="en-US" altLang="ko-KR" sz="1400" b="1" dirty="0" smtClean="0">
                <a:latin typeface="+mj-lt"/>
              </a:rPr>
              <a:t>30</a:t>
            </a:r>
            <a:r>
              <a:rPr lang="ko-KR" altLang="en-US" sz="1400" b="1" dirty="0" smtClean="0">
                <a:latin typeface="+mj-lt"/>
              </a:rPr>
              <a:t>학점</a:t>
            </a:r>
            <a:r>
              <a:rPr lang="en-US" altLang="ko-KR" sz="1400" b="1" dirty="0" smtClean="0">
                <a:latin typeface="+mj-lt"/>
              </a:rPr>
              <a:t>) + </a:t>
            </a:r>
            <a:r>
              <a:rPr lang="ko-KR" altLang="en-US" sz="1400" b="1" dirty="0" smtClean="0">
                <a:latin typeface="+mj-lt"/>
              </a:rPr>
              <a:t>일선 </a:t>
            </a:r>
            <a:r>
              <a:rPr lang="en-US" altLang="ko-KR" sz="1400" b="1" dirty="0" smtClean="0">
                <a:latin typeface="+mj-lt"/>
              </a:rPr>
              <a:t>3</a:t>
            </a:r>
            <a:r>
              <a:rPr lang="ko-KR" altLang="en-US" sz="1400" b="1" dirty="0" smtClean="0">
                <a:latin typeface="+mj-lt"/>
              </a:rPr>
              <a:t>학점 </a:t>
            </a:r>
            <a:r>
              <a:rPr lang="en-US" altLang="ko-KR" sz="1400" b="1" dirty="0" smtClean="0">
                <a:latin typeface="+mj-lt"/>
              </a:rPr>
              <a:t>= 27 ~ 33</a:t>
            </a:r>
            <a:r>
              <a:rPr lang="ko-KR" altLang="en-US" sz="1400" b="1" dirty="0" smtClean="0">
                <a:latin typeface="+mj-lt"/>
              </a:rPr>
              <a:t>학점 이수 가능</a:t>
            </a:r>
            <a:endParaRPr lang="en-US" altLang="ko-KR" sz="1400" b="1" dirty="0" smtClean="0">
              <a:latin typeface="+mj-lt"/>
            </a:endParaRPr>
          </a:p>
          <a:p>
            <a:pPr algn="l"/>
            <a:r>
              <a:rPr lang="en-US" altLang="ko-KR" sz="1400" b="1" dirty="0">
                <a:latin typeface="+mj-lt"/>
              </a:rPr>
              <a:t> </a:t>
            </a:r>
            <a:r>
              <a:rPr lang="en-US" altLang="ko-KR" sz="1400" b="1" dirty="0" smtClean="0">
                <a:latin typeface="+mj-lt"/>
              </a:rPr>
              <a:t>    * 2</a:t>
            </a:r>
            <a:r>
              <a:rPr lang="ko-KR" altLang="en-US" sz="1400" b="1" dirty="0" smtClean="0">
                <a:latin typeface="+mj-lt"/>
              </a:rPr>
              <a:t>학기에 </a:t>
            </a:r>
            <a:r>
              <a:rPr lang="ko-KR" altLang="en-US" sz="1400" b="1" dirty="0" err="1" smtClean="0">
                <a:latin typeface="+mj-lt"/>
              </a:rPr>
              <a:t>전필</a:t>
            </a:r>
            <a:r>
              <a:rPr lang="en-US" altLang="ko-KR" sz="1400" b="1" dirty="0" smtClean="0">
                <a:latin typeface="+mj-lt"/>
              </a:rPr>
              <a:t>/</a:t>
            </a:r>
            <a:r>
              <a:rPr lang="ko-KR" altLang="en-US" sz="1400" b="1" dirty="0" err="1" smtClean="0">
                <a:latin typeface="+mj-lt"/>
              </a:rPr>
              <a:t>교필</a:t>
            </a:r>
            <a:r>
              <a:rPr lang="en-US" altLang="ko-KR" sz="1400" b="1" dirty="0" smtClean="0">
                <a:latin typeface="+mj-lt"/>
              </a:rPr>
              <a:t>/</a:t>
            </a:r>
            <a:r>
              <a:rPr lang="ko-KR" altLang="en-US" sz="1400" b="1" dirty="0" smtClean="0">
                <a:latin typeface="+mj-lt"/>
              </a:rPr>
              <a:t>기필 </a:t>
            </a:r>
            <a:r>
              <a:rPr lang="ko-KR" altLang="en-US" sz="1400" b="1" dirty="0" err="1" smtClean="0">
                <a:latin typeface="+mj-lt"/>
              </a:rPr>
              <a:t>수강과목이</a:t>
            </a:r>
            <a:r>
              <a:rPr lang="ko-KR" altLang="en-US" sz="1400" b="1" dirty="0" smtClean="0">
                <a:latin typeface="+mj-lt"/>
              </a:rPr>
              <a:t> 있는 경우는 지원 불가</a:t>
            </a:r>
            <a:endParaRPr lang="en-US" altLang="ko-KR" sz="1400" b="1" dirty="0" smtClean="0">
              <a:latin typeface="+mj-lt"/>
            </a:endParaRPr>
          </a:p>
          <a:p>
            <a:pPr algn="l">
              <a:lnSpc>
                <a:spcPct val="110000"/>
              </a:lnSpc>
              <a:spcBef>
                <a:spcPts val="500"/>
              </a:spcBef>
            </a:pPr>
            <a:r>
              <a:rPr lang="en-US" altLang="ko-KR" sz="1400" b="1" dirty="0">
                <a:latin typeface="+mj-lt"/>
              </a:rPr>
              <a:t> </a:t>
            </a:r>
            <a:endParaRPr lang="en-US" altLang="ko-KR" sz="1400" b="1" dirty="0" smtClean="0"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o-KR" altLang="en-US" sz="1400" b="1" dirty="0" smtClean="0">
                <a:latin typeface="+mj-lt"/>
              </a:rPr>
              <a:t>현재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지원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가능 기업은 외국계 회사</a:t>
            </a:r>
            <a:r>
              <a:rPr lang="en-US" altLang="ko-KR" sz="1400" b="1" dirty="0" smtClean="0">
                <a:latin typeface="+mj-lt"/>
              </a:rPr>
              <a:t>, </a:t>
            </a:r>
            <a:r>
              <a:rPr lang="ko-KR" altLang="en-US" sz="1400" b="1" dirty="0" smtClean="0">
                <a:latin typeface="+mj-lt"/>
              </a:rPr>
              <a:t>웹 개발</a:t>
            </a:r>
            <a:r>
              <a:rPr lang="en-US" altLang="ko-KR" sz="1400" b="1" dirty="0" smtClean="0">
                <a:latin typeface="+mj-lt"/>
              </a:rPr>
              <a:t>, </a:t>
            </a:r>
            <a:r>
              <a:rPr lang="en-US" altLang="ko-KR" sz="1400" b="1" dirty="0" err="1" smtClean="0">
                <a:latin typeface="+mj-lt"/>
              </a:rPr>
              <a:t>IoT</a:t>
            </a:r>
            <a:r>
              <a:rPr lang="en-US" altLang="ko-KR" sz="1400" b="1" dirty="0" smtClean="0">
                <a:latin typeface="+mj-lt"/>
              </a:rPr>
              <a:t>(Smart factory </a:t>
            </a:r>
            <a:r>
              <a:rPr lang="ko-KR" altLang="en-US" sz="1400" b="1" dirty="0" smtClean="0">
                <a:latin typeface="+mj-lt"/>
              </a:rPr>
              <a:t>등</a:t>
            </a:r>
            <a:r>
              <a:rPr lang="en-US" altLang="ko-KR" sz="1400" b="1" dirty="0" smtClean="0">
                <a:latin typeface="+mj-lt"/>
              </a:rPr>
              <a:t>), </a:t>
            </a:r>
            <a:r>
              <a:rPr lang="ko-KR" altLang="en-US" sz="1400" b="1" dirty="0" err="1" smtClean="0">
                <a:latin typeface="+mj-lt"/>
              </a:rPr>
              <a:t>모빌리티</a:t>
            </a:r>
            <a:r>
              <a:rPr lang="en-US" altLang="ko-KR" sz="1400" b="1" dirty="0" smtClean="0">
                <a:latin typeface="+mj-lt"/>
              </a:rPr>
              <a:t>, </a:t>
            </a:r>
            <a:r>
              <a:rPr lang="ko-KR" altLang="en-US" sz="1400" b="1" dirty="0" smtClean="0">
                <a:latin typeface="+mj-lt"/>
              </a:rPr>
              <a:t>응용</a:t>
            </a:r>
            <a:r>
              <a:rPr lang="en-US" altLang="ko-KR" sz="1400" b="1" dirty="0" smtClean="0">
                <a:latin typeface="+mj-lt"/>
              </a:rPr>
              <a:t>SW </a:t>
            </a:r>
            <a:r>
              <a:rPr lang="ko-KR" altLang="en-US" sz="1400" b="1" dirty="0" smtClean="0">
                <a:latin typeface="+mj-lt"/>
              </a:rPr>
              <a:t>및 솔루션 개발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회사 등 다수 </a:t>
            </a:r>
            <a:r>
              <a:rPr lang="en-US" altLang="ko-KR" sz="1400" b="1" dirty="0" smtClean="0">
                <a:latin typeface="+mj-lt"/>
              </a:rPr>
              <a:t>(</a:t>
            </a:r>
            <a:r>
              <a:rPr lang="ko-KR" altLang="en-US" sz="1400" b="1" dirty="0" smtClean="0">
                <a:latin typeface="+mj-lt"/>
              </a:rPr>
              <a:t>지원 기업 현황 자료 참조</a:t>
            </a:r>
            <a:r>
              <a:rPr lang="en-US" altLang="ko-KR" sz="1400" b="1" dirty="0" smtClean="0">
                <a:latin typeface="+mj-lt"/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altLang="ko-KR" sz="1400" b="1" dirty="0">
              <a:latin typeface="+mj-lt"/>
            </a:endParaRPr>
          </a:p>
          <a:p>
            <a:pPr algn="l"/>
            <a:r>
              <a:rPr lang="en-US" altLang="ko-KR" sz="1600" b="1" dirty="0" smtClean="0">
                <a:solidFill>
                  <a:srgbClr val="FF0000"/>
                </a:solidFill>
              </a:rPr>
              <a:t>2. 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장기현장실습 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취업 </a:t>
            </a:r>
            <a:r>
              <a:rPr lang="ko-KR" altLang="en-US" sz="1300" b="1" dirty="0" err="1" smtClean="0">
                <a:solidFill>
                  <a:srgbClr val="FF0000"/>
                </a:solidFill>
              </a:rPr>
              <a:t>연계형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or </a:t>
            </a:r>
            <a:r>
              <a:rPr lang="ko-KR" altLang="en-US" sz="1300" b="1" dirty="0" err="1" smtClean="0">
                <a:solidFill>
                  <a:srgbClr val="FF0000"/>
                </a:solidFill>
              </a:rPr>
              <a:t>실습형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 선택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) :  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한 학기 실습</a:t>
            </a:r>
            <a:endParaRPr lang="en-US" altLang="ko-KR" sz="1300" b="1" dirty="0" smtClean="0">
              <a:solidFill>
                <a:srgbClr val="FF0000"/>
              </a:solidFill>
            </a:endParaRPr>
          </a:p>
          <a:p>
            <a:pPr algn="l"/>
            <a:r>
              <a:rPr lang="en-US" altLang="ko-KR" sz="1400" b="1" dirty="0" smtClean="0">
                <a:latin typeface="+mj-lt"/>
              </a:rPr>
              <a:t>    4-1</a:t>
            </a:r>
            <a:r>
              <a:rPr lang="ko-KR" altLang="en-US" sz="1400" b="1" dirty="0" smtClean="0">
                <a:latin typeface="+mj-lt"/>
              </a:rPr>
              <a:t>학기에서 </a:t>
            </a:r>
            <a:r>
              <a:rPr lang="en-US" altLang="ko-KR" sz="1400" b="1" dirty="0" smtClean="0">
                <a:latin typeface="+mj-lt"/>
              </a:rPr>
              <a:t>1</a:t>
            </a:r>
            <a:r>
              <a:rPr lang="ko-KR" altLang="en-US" sz="1400" b="1" dirty="0" smtClean="0">
                <a:latin typeface="+mj-lt"/>
              </a:rPr>
              <a:t>월 또는 </a:t>
            </a:r>
            <a:r>
              <a:rPr lang="en-US" altLang="ko-KR" sz="1400" b="1" dirty="0" smtClean="0">
                <a:latin typeface="+mj-lt"/>
              </a:rPr>
              <a:t>3</a:t>
            </a:r>
            <a:r>
              <a:rPr lang="ko-KR" altLang="en-US" sz="1400" b="1" dirty="0" smtClean="0">
                <a:latin typeface="+mj-lt"/>
              </a:rPr>
              <a:t>월부터 </a:t>
            </a:r>
            <a:r>
              <a:rPr lang="en-US" altLang="ko-KR" sz="1400" b="1" dirty="0" smtClean="0">
                <a:latin typeface="+mj-lt"/>
              </a:rPr>
              <a:t>6</a:t>
            </a:r>
            <a:r>
              <a:rPr lang="ko-KR" altLang="en-US" sz="1400" b="1" dirty="0" smtClean="0">
                <a:latin typeface="+mj-lt"/>
              </a:rPr>
              <a:t>월까지 </a:t>
            </a:r>
            <a:r>
              <a:rPr lang="en-US" altLang="ko-KR" sz="1400" b="1" dirty="0" smtClean="0">
                <a:latin typeface="+mj-lt"/>
              </a:rPr>
              <a:t>OJT (1~6 </a:t>
            </a:r>
            <a:r>
              <a:rPr lang="ko-KR" altLang="en-US" sz="1400" b="1" dirty="0" smtClean="0">
                <a:latin typeface="+mj-lt"/>
              </a:rPr>
              <a:t>개월 실습</a:t>
            </a:r>
            <a:r>
              <a:rPr lang="en-US" altLang="ko-KR" sz="1400" b="1" dirty="0" smtClean="0">
                <a:latin typeface="+mj-lt"/>
              </a:rPr>
              <a:t>), </a:t>
            </a:r>
            <a:r>
              <a:rPr lang="ko-KR" altLang="en-US" sz="1400" b="1" dirty="0" smtClean="0">
                <a:latin typeface="+mj-lt"/>
              </a:rPr>
              <a:t>실습비 월 </a:t>
            </a:r>
            <a:r>
              <a:rPr lang="en-US" altLang="ko-KR" sz="1400" b="1" dirty="0" smtClean="0">
                <a:latin typeface="+mj-lt"/>
              </a:rPr>
              <a:t>192</a:t>
            </a:r>
            <a:r>
              <a:rPr lang="ko-KR" altLang="en-US" sz="1400" b="1" dirty="0" smtClean="0">
                <a:latin typeface="+mj-lt"/>
              </a:rPr>
              <a:t>만원 이상 제공</a:t>
            </a:r>
            <a:endParaRPr lang="en-US" altLang="ko-KR" sz="1400" b="1" dirty="0" smtClean="0">
              <a:latin typeface="+mj-lt"/>
            </a:endParaRPr>
          </a:p>
          <a:p>
            <a:pPr algn="l"/>
            <a:r>
              <a:rPr lang="en-US" altLang="ko-KR" sz="1400" b="1" dirty="0" smtClean="0">
                <a:latin typeface="+mj-lt"/>
              </a:rPr>
              <a:t>    </a:t>
            </a:r>
            <a:r>
              <a:rPr lang="ko-KR" altLang="en-US" sz="1400" b="1" dirty="0" smtClean="0">
                <a:latin typeface="+mj-lt"/>
              </a:rPr>
              <a:t>실습 직무 </a:t>
            </a:r>
            <a:r>
              <a:rPr lang="en-US" altLang="ko-KR" sz="1400" b="1" dirty="0" smtClean="0">
                <a:latin typeface="+mj-lt"/>
              </a:rPr>
              <a:t>: AI, </a:t>
            </a:r>
            <a:r>
              <a:rPr lang="ko-KR" altLang="en-US" sz="1400" b="1" dirty="0" smtClean="0">
                <a:latin typeface="+mj-lt"/>
              </a:rPr>
              <a:t>웹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솔루션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등</a:t>
            </a:r>
            <a:endParaRPr lang="en-US" altLang="ko-KR" sz="1400" b="1" dirty="0" smtClean="0">
              <a:latin typeface="+mj-lt"/>
            </a:endParaRPr>
          </a:p>
          <a:p>
            <a:pPr algn="l"/>
            <a:endParaRPr lang="en-US" altLang="ko-KR" sz="1400" b="1" dirty="0" smtClean="0">
              <a:latin typeface="+mj-lt"/>
            </a:endParaRPr>
          </a:p>
          <a:p>
            <a:pPr algn="l"/>
            <a:r>
              <a:rPr lang="en-US" altLang="ko-KR" sz="1400" b="1" dirty="0" smtClean="0">
                <a:latin typeface="+mj-lt"/>
              </a:rPr>
              <a:t>* </a:t>
            </a:r>
            <a:r>
              <a:rPr lang="ko-KR" altLang="en-US" sz="1400" b="1" dirty="0" smtClean="0">
                <a:latin typeface="+mj-lt"/>
              </a:rPr>
              <a:t>기업 세부 소개 자료는 학교 홈페이지 </a:t>
            </a:r>
            <a:r>
              <a:rPr lang="en-US" altLang="ko-KR" sz="1400" b="1" dirty="0" smtClean="0">
                <a:latin typeface="+mj-lt"/>
              </a:rPr>
              <a:t>“</a:t>
            </a:r>
            <a:r>
              <a:rPr lang="ko-KR" altLang="en-US" sz="1400" b="1" dirty="0" smtClean="0">
                <a:latin typeface="+mj-lt"/>
              </a:rPr>
              <a:t>공지사항</a:t>
            </a:r>
            <a:r>
              <a:rPr lang="en-US" altLang="ko-KR" sz="1400" b="1" dirty="0" smtClean="0">
                <a:latin typeface="+mj-lt"/>
              </a:rPr>
              <a:t>＂</a:t>
            </a:r>
            <a:r>
              <a:rPr lang="ko-KR" altLang="en-US" sz="1400" b="1" dirty="0" smtClean="0">
                <a:latin typeface="+mj-lt"/>
              </a:rPr>
              <a:t>의 </a:t>
            </a:r>
            <a:r>
              <a:rPr lang="en-US" altLang="ko-KR" sz="1400" b="1" dirty="0" smtClean="0">
                <a:latin typeface="+mj-lt"/>
              </a:rPr>
              <a:t>“SW</a:t>
            </a:r>
            <a:r>
              <a:rPr lang="ko-KR" altLang="en-US" sz="1400" b="1" dirty="0" smtClean="0">
                <a:latin typeface="+mj-lt"/>
              </a:rPr>
              <a:t>개발 직무</a:t>
            </a:r>
            <a:r>
              <a:rPr lang="en-US" altLang="ko-KR" sz="1400" b="1" dirty="0" smtClean="0">
                <a:latin typeface="+mj-lt"/>
              </a:rPr>
              <a:t>”</a:t>
            </a:r>
            <a:r>
              <a:rPr lang="ko-KR" altLang="en-US" sz="1400" b="1" dirty="0" smtClean="0">
                <a:latin typeface="+mj-lt"/>
              </a:rPr>
              <a:t>로 확인 및 </a:t>
            </a:r>
            <a:r>
              <a:rPr lang="en-US" altLang="ko-KR" sz="1400" b="1" dirty="0" smtClean="0">
                <a:latin typeface="+mj-lt"/>
              </a:rPr>
              <a:t>IPP</a:t>
            </a:r>
            <a:r>
              <a:rPr lang="ko-KR" altLang="en-US" sz="1400" b="1" dirty="0" err="1" smtClean="0">
                <a:latin typeface="+mj-lt"/>
              </a:rPr>
              <a:t>포털시스템</a:t>
            </a:r>
            <a:r>
              <a:rPr lang="ko-KR" altLang="en-US" sz="1400" b="1" dirty="0" smtClean="0">
                <a:latin typeface="+mj-lt"/>
              </a:rPr>
              <a:t> 화면 팝업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창이나 </a:t>
            </a:r>
            <a:r>
              <a:rPr lang="en-US" altLang="ko-KR" sz="1400" b="1" dirty="0" smtClean="0">
                <a:latin typeface="+mj-lt"/>
              </a:rPr>
              <a:t>“</a:t>
            </a:r>
            <a:r>
              <a:rPr lang="ko-KR" altLang="en-US" sz="1400" b="1" dirty="0" smtClean="0">
                <a:latin typeface="+mj-lt"/>
              </a:rPr>
              <a:t>공지사항</a:t>
            </a:r>
            <a:r>
              <a:rPr lang="en-US" altLang="ko-KR" sz="1400" b="1" dirty="0" smtClean="0">
                <a:latin typeface="+mj-lt"/>
              </a:rPr>
              <a:t>“</a:t>
            </a:r>
            <a:r>
              <a:rPr lang="ko-KR" altLang="en-US" sz="1400" b="1" dirty="0" smtClean="0">
                <a:latin typeface="+mj-lt"/>
              </a:rPr>
              <a:t>에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err="1" smtClean="0">
                <a:latin typeface="+mj-lt"/>
              </a:rPr>
              <a:t>게시내용</a:t>
            </a:r>
            <a:r>
              <a:rPr lang="ko-KR" altLang="en-US" sz="1400" b="1" dirty="0" smtClean="0">
                <a:latin typeface="+mj-lt"/>
              </a:rPr>
              <a:t> 참조</a:t>
            </a:r>
            <a:endParaRPr lang="en-US" altLang="ko-KR" sz="1400" b="1" dirty="0" smtClean="0">
              <a:latin typeface="+mj-lt"/>
            </a:endParaRPr>
          </a:p>
          <a:p>
            <a:pPr algn="l"/>
            <a:endParaRPr lang="en-US" altLang="ko-KR" sz="1400" b="1" dirty="0"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o-KR" altLang="en-US" sz="1400" b="1" dirty="0" smtClean="0">
                <a:latin typeface="+mj-lt"/>
              </a:rPr>
              <a:t>지원자는 </a:t>
            </a:r>
            <a:r>
              <a:rPr lang="en-US" altLang="ko-KR" sz="1400" b="1" dirty="0" smtClean="0">
                <a:latin typeface="+mj-lt"/>
              </a:rPr>
              <a:t>IPP</a:t>
            </a:r>
            <a:r>
              <a:rPr lang="ko-KR" altLang="en-US" sz="1400" b="1" dirty="0" smtClean="0">
                <a:latin typeface="+mj-lt"/>
              </a:rPr>
              <a:t>센터 교수실 </a:t>
            </a:r>
            <a:r>
              <a:rPr lang="ko-KR" altLang="en-US" sz="1400" b="1" dirty="0" err="1" smtClean="0">
                <a:latin typeface="+mj-lt"/>
              </a:rPr>
              <a:t>참빛관</a:t>
            </a:r>
            <a:r>
              <a:rPr lang="ko-KR" altLang="en-US" sz="1400" b="1" dirty="0" smtClean="0">
                <a:latin typeface="+mj-lt"/>
              </a:rPr>
              <a:t> </a:t>
            </a:r>
            <a:r>
              <a:rPr lang="en-US" altLang="ko-KR" sz="1400" b="1" dirty="0" smtClean="0">
                <a:latin typeface="+mj-lt"/>
              </a:rPr>
              <a:t>104</a:t>
            </a:r>
            <a:r>
              <a:rPr lang="ko-KR" altLang="en-US" sz="1400" b="1" dirty="0" smtClean="0">
                <a:latin typeface="+mj-lt"/>
              </a:rPr>
              <a:t>호에서 상담 </a:t>
            </a:r>
            <a:r>
              <a:rPr lang="en-US" altLang="ko-KR" sz="1400" b="1" dirty="0" smtClean="0">
                <a:latin typeface="+mj-lt"/>
              </a:rPr>
              <a:t>(T. 02-940-8212~3 </a:t>
            </a:r>
            <a:r>
              <a:rPr lang="ko-KR" altLang="en-US" sz="1400" b="1" dirty="0" smtClean="0">
                <a:latin typeface="+mj-lt"/>
              </a:rPr>
              <a:t>고 광용 교수 상담 전화</a:t>
            </a:r>
            <a:r>
              <a:rPr lang="en-US" altLang="ko-KR" sz="1400" b="1" dirty="0" smtClean="0">
                <a:latin typeface="+mj-lt"/>
              </a:rPr>
              <a:t> </a:t>
            </a:r>
            <a:r>
              <a:rPr lang="ko-KR" altLang="en-US" sz="1400" b="1" dirty="0" smtClean="0">
                <a:latin typeface="+mj-lt"/>
              </a:rPr>
              <a:t>예약</a:t>
            </a:r>
            <a:r>
              <a:rPr lang="en-US" altLang="ko-KR" sz="1400" b="1" dirty="0" smtClean="0">
                <a:latin typeface="+mj-lt"/>
              </a:rPr>
              <a:t>), 1/2</a:t>
            </a:r>
            <a:r>
              <a:rPr lang="ko-KR" altLang="en-US" sz="1400" b="1" dirty="0" smtClean="0">
                <a:latin typeface="+mj-lt"/>
              </a:rPr>
              <a:t>월 시작하는 </a:t>
            </a:r>
            <a:r>
              <a:rPr lang="ko-KR" altLang="en-US" sz="1400" b="1" dirty="0" err="1" smtClean="0">
                <a:latin typeface="+mj-lt"/>
              </a:rPr>
              <a:t>연계과정</a:t>
            </a:r>
            <a:r>
              <a:rPr lang="ko-KR" altLang="en-US" sz="1400" b="1" dirty="0" smtClean="0">
                <a:latin typeface="+mj-lt"/>
              </a:rPr>
              <a:t> 지원자는 </a:t>
            </a:r>
            <a:r>
              <a:rPr lang="en-US" altLang="ko-KR" sz="1400" b="1" dirty="0" smtClean="0">
                <a:latin typeface="+mj-lt"/>
              </a:rPr>
              <a:t>12</a:t>
            </a:r>
            <a:r>
              <a:rPr lang="ko-KR" altLang="en-US" sz="1400" b="1" dirty="0" smtClean="0">
                <a:latin typeface="+mj-lt"/>
              </a:rPr>
              <a:t>월 초</a:t>
            </a:r>
            <a:r>
              <a:rPr lang="en-US" altLang="ko-KR" sz="1400" b="1" dirty="0" smtClean="0">
                <a:latin typeface="+mj-lt"/>
              </a:rPr>
              <a:t>/</a:t>
            </a:r>
            <a:r>
              <a:rPr lang="ko-KR" altLang="en-US" sz="1400" b="1" dirty="0" smtClean="0">
                <a:latin typeface="+mj-lt"/>
              </a:rPr>
              <a:t>중까지 상담신청</a:t>
            </a:r>
            <a:endParaRPr lang="en-US" altLang="ko-KR" sz="1400" b="1" dirty="0" smtClean="0">
              <a:latin typeface="+mj-lt"/>
            </a:endParaRPr>
          </a:p>
          <a:p>
            <a:pPr algn="l"/>
            <a:r>
              <a:rPr lang="en-US" altLang="ko-KR" sz="1400" b="1" dirty="0">
                <a:latin typeface="+mj-lt"/>
              </a:rPr>
              <a:t> </a:t>
            </a:r>
            <a:r>
              <a:rPr lang="en-US" altLang="ko-KR" sz="1400" b="1" dirty="0" smtClean="0">
                <a:latin typeface="+mj-lt"/>
              </a:rPr>
              <a:t>    (</a:t>
            </a:r>
            <a:r>
              <a:rPr lang="ko-KR" altLang="en-US" sz="1400" b="1" dirty="0" smtClean="0">
                <a:latin typeface="+mj-lt"/>
              </a:rPr>
              <a:t>상담 시 </a:t>
            </a:r>
            <a:r>
              <a:rPr lang="en-US" altLang="ko-KR" sz="1400" b="1" dirty="0" smtClean="0">
                <a:latin typeface="+mj-lt"/>
              </a:rPr>
              <a:t>IPP </a:t>
            </a:r>
            <a:r>
              <a:rPr lang="ko-KR" altLang="en-US" sz="1400" b="1" dirty="0" smtClean="0">
                <a:latin typeface="+mj-lt"/>
              </a:rPr>
              <a:t>외에 개인별 직업 선택</a:t>
            </a:r>
            <a:r>
              <a:rPr lang="en-US" altLang="ko-KR" sz="1400" b="1" dirty="0" smtClean="0">
                <a:latin typeface="+mj-lt"/>
              </a:rPr>
              <a:t>, </a:t>
            </a:r>
            <a:r>
              <a:rPr lang="ko-KR" altLang="en-US" sz="1400" b="1" dirty="0" smtClean="0">
                <a:latin typeface="+mj-lt"/>
              </a:rPr>
              <a:t>경력개발 방법 설명</a:t>
            </a:r>
            <a:r>
              <a:rPr lang="en-US" altLang="ko-KR" sz="1400" b="1" dirty="0" smtClean="0">
                <a:latin typeface="+mj-lt"/>
              </a:rPr>
              <a:t>)</a:t>
            </a:r>
            <a:endParaRPr lang="en-US" altLang="ko-KR" sz="1400" b="1" dirty="0">
              <a:latin typeface="+mj-lt"/>
            </a:endParaRPr>
          </a:p>
          <a:p>
            <a:pPr algn="l"/>
            <a:endParaRPr lang="en-US" altLang="ko-KR" sz="1400" b="1" dirty="0">
              <a:latin typeface="+mj-lt"/>
            </a:endParaRPr>
          </a:p>
          <a:p>
            <a:pPr algn="l"/>
            <a:endParaRPr lang="en-US" altLang="ko-KR" sz="1400" b="1" dirty="0" smtClean="0">
              <a:latin typeface="+mj-lt"/>
            </a:endParaRPr>
          </a:p>
          <a:p>
            <a:pPr algn="l"/>
            <a:endParaRPr lang="en-US" altLang="ko-KR" sz="1400" b="1" dirty="0" smtClean="0">
              <a:latin typeface="+mj-lt"/>
            </a:endParaRPr>
          </a:p>
          <a:p>
            <a:pPr algn="l"/>
            <a:endParaRPr lang="en-US" altLang="ko-KR" sz="14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3112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6284" y="178702"/>
            <a:ext cx="6028113" cy="391333"/>
          </a:xfrm>
        </p:spPr>
        <p:txBody>
          <a:bodyPr>
            <a:noAutofit/>
          </a:bodyPr>
          <a:lstStyle/>
          <a:p>
            <a:r>
              <a:rPr lang="en-US" altLang="ko-KR" sz="1600" b="1" dirty="0" smtClean="0"/>
              <a:t>2022</a:t>
            </a:r>
            <a:r>
              <a:rPr lang="ko-KR" altLang="en-US" sz="1600" b="1" dirty="0" smtClean="0"/>
              <a:t>년 </a:t>
            </a:r>
            <a:r>
              <a:rPr lang="ko-KR" altLang="en-US" sz="1600" b="1" dirty="0" err="1" smtClean="0"/>
              <a:t>일학습병행</a:t>
            </a:r>
            <a:r>
              <a:rPr lang="ko-KR" altLang="en-US" sz="1600" b="1" dirty="0" smtClean="0"/>
              <a:t> 지원 </a:t>
            </a:r>
            <a:r>
              <a:rPr lang="ko-KR" altLang="en-US" sz="1600" b="1" dirty="0" err="1" smtClean="0"/>
              <a:t>가능기업</a:t>
            </a:r>
            <a:endParaRPr lang="ko-KR" altLang="en-US" sz="1600" b="1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84" y="570035"/>
            <a:ext cx="11021176" cy="606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097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64523" y="223809"/>
            <a:ext cx="4506884" cy="391333"/>
          </a:xfrm>
        </p:spPr>
        <p:txBody>
          <a:bodyPr>
            <a:noAutofit/>
          </a:bodyPr>
          <a:lstStyle/>
          <a:p>
            <a:r>
              <a:rPr lang="en-US" altLang="ko-KR" sz="1600" b="1" dirty="0" smtClean="0"/>
              <a:t>2022</a:t>
            </a:r>
            <a:r>
              <a:rPr lang="ko-KR" altLang="en-US" sz="1600" b="1" dirty="0" smtClean="0"/>
              <a:t>년 </a:t>
            </a:r>
            <a:r>
              <a:rPr lang="en-US" altLang="ko-KR" sz="1600" b="1" dirty="0" smtClean="0"/>
              <a:t>1</a:t>
            </a:r>
            <a:r>
              <a:rPr lang="ko-KR" altLang="en-US" sz="1600" b="1" dirty="0" smtClean="0"/>
              <a:t>학기 장기현장실습 지원 </a:t>
            </a:r>
            <a:r>
              <a:rPr lang="ko-KR" altLang="en-US" sz="1600" b="1" dirty="0" err="1" smtClean="0"/>
              <a:t>가능기업</a:t>
            </a:r>
            <a:endParaRPr lang="ko-KR" altLang="en-US" sz="1600" b="1" dirty="0"/>
          </a:p>
        </p:txBody>
      </p:sp>
      <p:graphicFrame>
        <p:nvGraphicFramePr>
          <p:cNvPr id="4" name="개체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987265"/>
              </p:ext>
            </p:extLst>
          </p:nvPr>
        </p:nvGraphicFramePr>
        <p:xfrm>
          <a:off x="864523" y="680634"/>
          <a:ext cx="10124902" cy="608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워크시트" r:id="rId3" imgW="11334890" imgH="6810239" progId="Excel.Sheet.12">
                  <p:embed/>
                </p:oleObj>
              </mc:Choice>
              <mc:Fallback>
                <p:oleObj name="워크시트" r:id="rId3" imgW="11334890" imgH="681023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64523" y="680634"/>
                        <a:ext cx="10124902" cy="6083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513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327</Words>
  <Application>Microsoft Office PowerPoint</Application>
  <PresentationFormat>와이드스크린</PresentationFormat>
  <Paragraphs>27</Paragraphs>
  <Slides>3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Office 테마</vt:lpstr>
      <vt:lpstr>Microsoft Excel 워크시트</vt:lpstr>
      <vt:lpstr>IPP 일학습병행</vt:lpstr>
      <vt:lpstr>2022년 일학습병행 지원 가능기업</vt:lpstr>
      <vt:lpstr>2022년 1학기 장기현장실습 지원 가능기업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IPP 일학습병행</dc:title>
  <dc:creator>koh Kwang Yong</dc:creator>
  <cp:lastModifiedBy>koh Kwang Yong</cp:lastModifiedBy>
  <cp:revision>14</cp:revision>
  <cp:lastPrinted>2021-11-24T01:29:58Z</cp:lastPrinted>
  <dcterms:created xsi:type="dcterms:W3CDTF">2021-11-23T23:44:57Z</dcterms:created>
  <dcterms:modified xsi:type="dcterms:W3CDTF">2021-11-24T07:12:50Z</dcterms:modified>
</cp:coreProperties>
</file>